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4.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957" r:id="rId5"/>
    <p:sldMasterId id="2147484994" r:id="rId6"/>
    <p:sldMasterId id="2147485015" r:id="rId7"/>
    <p:sldMasterId id="2147485065" r:id="rId8"/>
  </p:sldMasterIdLst>
  <p:notesMasterIdLst>
    <p:notesMasterId r:id="rId51"/>
  </p:notesMasterIdLst>
  <p:handoutMasterIdLst>
    <p:handoutMasterId r:id="rId52"/>
  </p:handoutMasterIdLst>
  <p:sldIdLst>
    <p:sldId id="2076138237" r:id="rId9"/>
    <p:sldId id="2076138898" r:id="rId10"/>
    <p:sldId id="2076138899" r:id="rId11"/>
    <p:sldId id="2076138900" r:id="rId12"/>
    <p:sldId id="2076138901" r:id="rId13"/>
    <p:sldId id="2076137605" r:id="rId14"/>
    <p:sldId id="2076137647" r:id="rId15"/>
    <p:sldId id="2076138902" r:id="rId16"/>
    <p:sldId id="2141411110" r:id="rId17"/>
    <p:sldId id="2076138221" r:id="rId18"/>
    <p:sldId id="2076138129" r:id="rId19"/>
    <p:sldId id="2076137602" r:id="rId20"/>
    <p:sldId id="2076138952" r:id="rId21"/>
    <p:sldId id="2076138222" r:id="rId22"/>
    <p:sldId id="2076138368" r:id="rId23"/>
    <p:sldId id="2076138111" r:id="rId24"/>
    <p:sldId id="2141411113" r:id="rId25"/>
    <p:sldId id="2076138369" r:id="rId26"/>
    <p:sldId id="2076138903" r:id="rId27"/>
    <p:sldId id="2076138372" r:id="rId28"/>
    <p:sldId id="2076138224" r:id="rId29"/>
    <p:sldId id="2076137614" r:id="rId30"/>
    <p:sldId id="2076138091" r:id="rId31"/>
    <p:sldId id="2076138092" r:id="rId32"/>
    <p:sldId id="2076137318" r:id="rId33"/>
    <p:sldId id="2076138126" r:id="rId34"/>
    <p:sldId id="2076138375" r:id="rId35"/>
    <p:sldId id="2076138225" r:id="rId36"/>
    <p:sldId id="2076137383" r:id="rId37"/>
    <p:sldId id="2076138376" r:id="rId38"/>
    <p:sldId id="2076137474" r:id="rId39"/>
    <p:sldId id="2076138379" r:id="rId40"/>
    <p:sldId id="2141411114" r:id="rId41"/>
    <p:sldId id="2076138105" r:id="rId42"/>
    <p:sldId id="2076137501" r:id="rId43"/>
    <p:sldId id="2076138382" r:id="rId44"/>
    <p:sldId id="2141411115" r:id="rId45"/>
    <p:sldId id="2076138139" r:id="rId46"/>
    <p:sldId id="2076137487" r:id="rId47"/>
    <p:sldId id="2076138385" r:id="rId48"/>
    <p:sldId id="2076138123" r:id="rId49"/>
    <p:sldId id="1532" r:id="rId5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4F322F8-A064-43FF-A65E-C888F7F88CE2}">
          <p14:sldIdLst>
            <p14:sldId id="2076138237"/>
            <p14:sldId id="2076138898"/>
            <p14:sldId id="2076138899"/>
            <p14:sldId id="2076138900"/>
            <p14:sldId id="2076138901"/>
            <p14:sldId id="2076137605"/>
            <p14:sldId id="2076137647"/>
            <p14:sldId id="2076138902"/>
            <p14:sldId id="2141411110"/>
            <p14:sldId id="2076138221"/>
            <p14:sldId id="2076138129"/>
            <p14:sldId id="2076137602"/>
            <p14:sldId id="2076138952"/>
            <p14:sldId id="2076138222"/>
            <p14:sldId id="2076138368"/>
            <p14:sldId id="2076138111"/>
            <p14:sldId id="2141411113"/>
            <p14:sldId id="2076138369"/>
            <p14:sldId id="2076138903"/>
            <p14:sldId id="2076138372"/>
            <p14:sldId id="2076138224"/>
            <p14:sldId id="2076137614"/>
            <p14:sldId id="2076138091"/>
            <p14:sldId id="2076138092"/>
            <p14:sldId id="2076137318"/>
            <p14:sldId id="2076138126"/>
            <p14:sldId id="2076138375"/>
            <p14:sldId id="2076138225"/>
            <p14:sldId id="2076137383"/>
            <p14:sldId id="2076138376"/>
            <p14:sldId id="2076137474"/>
            <p14:sldId id="2076138379"/>
            <p14:sldId id="2141411114"/>
            <p14:sldId id="2076138105"/>
            <p14:sldId id="2076137501"/>
            <p14:sldId id="2076138382"/>
            <p14:sldId id="2141411115"/>
            <p14:sldId id="2076138139"/>
            <p14:sldId id="2076137487"/>
            <p14:sldId id="2076138385"/>
            <p14:sldId id="2076138123"/>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0E6FF"/>
    <a:srgbClr val="FF9349"/>
    <a:srgbClr val="D6C9BF"/>
    <a:srgbClr val="FFB900"/>
    <a:srgbClr val="D83B01"/>
    <a:srgbClr val="FFFFFF"/>
    <a:srgbClr val="000000"/>
    <a:srgbClr val="011128"/>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D55D9D-63EA-4370-94C7-51EC19D6CCB4}" v="66" dt="2021-11-01T13:15:59.969"/>
    <p1510:client id="{8EC39321-6D6E-4034-BC91-5AA289256B32}" v="1" dt="2021-10-05T07:47:28.6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79030" autoAdjust="0"/>
  </p:normalViewPr>
  <p:slideViewPr>
    <p:cSldViewPr snapToGrid="0">
      <p:cViewPr varScale="1">
        <p:scale>
          <a:sx n="84" d="100"/>
          <a:sy n="84" d="100"/>
        </p:scale>
        <p:origin x="1512" y="78"/>
      </p:cViewPr>
      <p:guideLst/>
    </p:cSldViewPr>
  </p:slideViewPr>
  <p:outlineViewPr>
    <p:cViewPr>
      <p:scale>
        <a:sx n="33" d="100"/>
        <a:sy n="33" d="100"/>
      </p:scale>
      <p:origin x="0" y="-38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microsoft.com/office/2015/10/relationships/revisionInfo" Target="revisionInfo.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dranil Dutta" userId="S::indrad@microsoft.com::e09f4641-449c-42b0-bce6-1569a7fe8f24" providerId="AD" clId="Web-{28D55D9D-63EA-4370-94C7-51EC19D6CCB4}"/>
    <pc:docChg chg="modSld">
      <pc:chgData name="Indranil Dutta" userId="S::indrad@microsoft.com::e09f4641-449c-42b0-bce6-1569a7fe8f24" providerId="AD" clId="Web-{28D55D9D-63EA-4370-94C7-51EC19D6CCB4}" dt="2021-11-01T13:15:58.437" v="34" actId="20577"/>
      <pc:docMkLst>
        <pc:docMk/>
      </pc:docMkLst>
      <pc:sldChg chg="modSp">
        <pc:chgData name="Indranil Dutta" userId="S::indrad@microsoft.com::e09f4641-449c-42b0-bce6-1569a7fe8f24" providerId="AD" clId="Web-{28D55D9D-63EA-4370-94C7-51EC19D6CCB4}" dt="2021-11-01T13:15:58.437" v="34" actId="20577"/>
        <pc:sldMkLst>
          <pc:docMk/>
          <pc:sldMk cId="471867069" sldId="2076138237"/>
        </pc:sldMkLst>
        <pc:spChg chg="mod">
          <ac:chgData name="Indranil Dutta" userId="S::indrad@microsoft.com::e09f4641-449c-42b0-bce6-1569a7fe8f24" providerId="AD" clId="Web-{28D55D9D-63EA-4370-94C7-51EC19D6CCB4}" dt="2021-11-01T13:15:58.437" v="34" actId="20577"/>
          <ac:spMkLst>
            <pc:docMk/>
            <pc:sldMk cId="471867069" sldId="2076138237"/>
            <ac:spMk id="4" creationId="{00000000-0000-0000-0000-000000000000}"/>
          </ac:spMkLst>
        </pc:spChg>
        <pc:spChg chg="mod">
          <ac:chgData name="Indranil Dutta" userId="S::indrad@microsoft.com::e09f4641-449c-42b0-bce6-1569a7fe8f24" providerId="AD" clId="Web-{28D55D9D-63EA-4370-94C7-51EC19D6CCB4}" dt="2021-11-01T13:15:46.187" v="28" actId="20577"/>
          <ac:spMkLst>
            <pc:docMk/>
            <pc:sldMk cId="471867069" sldId="2076138237"/>
            <ac:spMk id="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11/1/2021 6:15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11/1/2021 6:14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icrosoft.com/security/blog/2020/08/26/how-microsoft-threat-protection-risk-phishin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microsoft.com/security/blog/2020/04/08/microsoft-shares-new-threat-intelligence-security-guidance-during-global-crisi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windows-server/identity/ad-fs/operations/access-control-policies-w2k12"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docs.microsoft.com/en-us/azure/active-directory/fundamentals/concept-fundamentals-security-defaults" TargetMode="External"/><Relationship Id="rId5" Type="http://schemas.openxmlformats.org/officeDocument/2006/relationships/hyperlink" Target="https://docs.microsoft.com/en-us/azure/active-directory/conditional-access/overview" TargetMode="External"/><Relationship Id="rId4" Type="http://schemas.openxmlformats.org/officeDocument/2006/relationships/hyperlink" Target="https://docs.microsoft.com/en-us/azure/active-directory/conditional-access/conditional-access-for-exo-and-spo"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active-directory/privileged-identity-management/pim-configure"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ocs.microsoft.com/en-us/azure/active-directory/users-groups-roles/directory-admin-roles-secur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active-directory/identity-protection/overview"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azure/information-protection/reports-aip"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active-directory/governance/access-reviews-overview"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11/1/2021 6:14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707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11/1/2021 6:14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800801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Slide Number Placeholder 4"/>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A1D35670-C945-4486-BBE3-637B6194C892}"/>
              </a:ext>
            </a:extLst>
          </p:cNvPr>
          <p:cNvSpPr>
            <a:spLocks noGrp="1"/>
          </p:cNvSpPr>
          <p:nvPr>
            <p:ph type="body" idx="1"/>
          </p:nvPr>
        </p:nvSpPr>
        <p:spPr/>
        <p:txBody>
          <a:bodyPr/>
          <a:lstStyle/>
          <a:p>
            <a:pPr algn="l" rtl="0" fontAlgn="base">
              <a:buFont typeface="Arial" panose="020B0604020202020204" pitchFamily="34" charset="0"/>
              <a:buChar char="•"/>
            </a:pPr>
            <a:r>
              <a:rPr lang="en-US" sz="1800" b="0" i="0" dirty="0">
                <a:solidFill>
                  <a:srgbClr val="000000"/>
                </a:solidFill>
                <a:effectLst/>
                <a:latin typeface="Segoe UI Light" panose="020B0502040204020203" pitchFamily="34" charset="0"/>
              </a:rPr>
              <a:t>A critical step towards starting a Zero Trust journey is consolidating secure access to all applications whether they are on-prem or in the cloud</a:t>
            </a:r>
            <a:r>
              <a:rPr lang="en-US" sz="1800" b="0" i="0" dirty="0">
                <a:solidFill>
                  <a:srgbClr val="000000"/>
                </a:solidFill>
                <a:effectLst/>
                <a:latin typeface="Calibri" panose="020F0502020204030204" pitchFamily="34" charset="0"/>
              </a:rPr>
              <a:t>​ </a:t>
            </a:r>
            <a:endParaRPr lang="en-US" sz="1800" b="0" i="0" dirty="0">
              <a:solidFill>
                <a:srgbClr val="000000"/>
              </a:solidFill>
              <a:effectLst/>
              <a:latin typeface="Segoe UI Light"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Segoe UI Light" panose="020B0502040204020203" pitchFamily="34" charset="0"/>
              </a:rPr>
              <a:t>To get started, Azure AD can be easily synchronized with on-premises Active Directory, connected to cloud HR systems, and enabled for external users.</a:t>
            </a:r>
            <a:r>
              <a:rPr lang="en-US" sz="1800" b="0" i="0" dirty="0">
                <a:solidFill>
                  <a:srgbClr val="000000"/>
                </a:solidFill>
                <a:effectLst/>
                <a:latin typeface="Calibri" panose="020F0502020204030204" pitchFamily="34" charset="0"/>
              </a:rPr>
              <a:t>​ </a:t>
            </a:r>
            <a:endParaRPr lang="en-US" sz="1800" b="0" i="0" dirty="0">
              <a:solidFill>
                <a:srgbClr val="000000"/>
              </a:solidFill>
              <a:effectLst/>
              <a:latin typeface="Segoe UI Light"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Segoe UI Light" panose="020B0502040204020203" pitchFamily="34" charset="0"/>
              </a:rPr>
              <a:t>With that you can enable Single Sign On to all apps including SaaS apps, custom built cloud apps, and on-prem apps. </a:t>
            </a:r>
            <a:r>
              <a:rPr lang="en-US" sz="1800" b="0" i="0" dirty="0">
                <a:solidFill>
                  <a:srgbClr val="000000"/>
                </a:solidFill>
                <a:effectLst/>
                <a:latin typeface="Calibri" panose="020F0502020204030204" pitchFamily="34" charset="0"/>
              </a:rPr>
              <a:t>​ </a:t>
            </a:r>
            <a:endParaRPr lang="en-US" sz="1800" b="0" i="0" dirty="0">
              <a:solidFill>
                <a:srgbClr val="000000"/>
              </a:solidFill>
              <a:effectLst/>
              <a:latin typeface="Segoe UI Light"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Segoe UI Light" panose="020B0502040204020203" pitchFamily="34" charset="0"/>
              </a:rPr>
              <a:t>For on-premises apps you can choose between Azure AD Application Proxy or one of the Secure Hybrid Access integrations from Akamai, Citrix, F5 or </a:t>
            </a:r>
            <a:r>
              <a:rPr lang="en-US" sz="1800" b="0" i="0" dirty="0" err="1">
                <a:solidFill>
                  <a:srgbClr val="000000"/>
                </a:solidFill>
                <a:effectLst/>
                <a:latin typeface="Segoe UI Light" panose="020B0502040204020203" pitchFamily="34" charset="0"/>
              </a:rPr>
              <a:t>Zscaler</a:t>
            </a:r>
            <a:r>
              <a:rPr lang="en-US" sz="1800" b="0" i="0" dirty="0">
                <a:solidFill>
                  <a:srgbClr val="000000"/>
                </a:solidFill>
                <a:effectLst/>
                <a:latin typeface="Segoe UI Light" panose="020B0502040204020203" pitchFamily="34" charset="0"/>
              </a:rPr>
              <a:t>. These solutions help customers access legacy auth based applications that use protocols like Header-based and Kerberos authentication. We continue to make the roll-out for integrated solutions easier – a great example is F5 “Easy” button in the Azure portal to simplify app configuration. </a:t>
            </a:r>
          </a:p>
          <a:p>
            <a:endParaRPr lang="en-US" dirty="0"/>
          </a:p>
        </p:txBody>
      </p:sp>
    </p:spTree>
    <p:extLst>
      <p:ext uri="{BB962C8B-B14F-4D97-AF65-F5344CB8AC3E}">
        <p14:creationId xmlns:p14="http://schemas.microsoft.com/office/powerpoint/2010/main" val="3058924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Key slide takeaway</a:t>
            </a:r>
            <a:r>
              <a:rPr lang="en-US" sz="1200" dirty="0"/>
              <a:t>: Discover cloud apps being used in your organization.</a:t>
            </a:r>
          </a:p>
          <a:p>
            <a:endParaRPr lang="en-US" sz="1200" dirty="0"/>
          </a:p>
          <a:p>
            <a:r>
              <a:rPr lang="en-US" sz="2000" b="1" dirty="0"/>
              <a:t>Main points to cover:</a:t>
            </a:r>
          </a:p>
          <a:p>
            <a:pPr marL="171450" indent="-171450" defTabSz="931774">
              <a:buFont typeface="Arial" panose="020B0604020202020204" pitchFamily="34" charset="0"/>
              <a:buChar char="•"/>
              <a:defRPr/>
            </a:pPr>
            <a:r>
              <a:rPr lang="en-US" sz="1200" b="0" dirty="0">
                <a:latin typeface="Segoe UI" panose="020B0502040204020203" pitchFamily="34" charset="0"/>
                <a:ea typeface="Calibri" panose="020F0502020204030204" pitchFamily="34" charset="0"/>
                <a:cs typeface="Times New Roman" panose="02020603050405020304" pitchFamily="18" charset="0"/>
              </a:rPr>
              <a:t>We know most organizations are using cloud apps to get work done. Up until this point, we may have had a handle on the apps our organization uses.</a:t>
            </a:r>
          </a:p>
          <a:p>
            <a:pPr marL="171450" indent="-171450" defTabSz="931774">
              <a:buFont typeface="Arial" panose="020B0604020202020204" pitchFamily="34" charset="0"/>
              <a:buChar char="•"/>
              <a:defRPr/>
            </a:pPr>
            <a:r>
              <a:rPr lang="en-US" sz="1200" b="0" dirty="0">
                <a:latin typeface="Segoe UI" panose="020B0502040204020203" pitchFamily="34" charset="0"/>
                <a:ea typeface="Calibri" panose="020F0502020204030204" pitchFamily="34" charset="0"/>
                <a:cs typeface="Times New Roman" panose="02020603050405020304" pitchFamily="18" charset="0"/>
              </a:rPr>
              <a:t>Now, with the crisis we’re facing, and the quick shift to remote work – people in your organization may be looking for new tools and apps to fill in the gaps they face in getting their work done.</a:t>
            </a:r>
          </a:p>
          <a:p>
            <a:pPr marL="171450" indent="-171450" defTabSz="931774">
              <a:buFont typeface="Arial" panose="020B0604020202020204" pitchFamily="34" charset="0"/>
              <a:buChar char="•"/>
              <a:defRPr/>
            </a:pPr>
            <a:r>
              <a:rPr lang="en-US" sz="1200" b="0" dirty="0">
                <a:latin typeface="Segoe UI" panose="020B0502040204020203" pitchFamily="34" charset="0"/>
                <a:ea typeface="Calibri" panose="020F0502020204030204" pitchFamily="34" charset="0"/>
                <a:cs typeface="Times New Roman" panose="02020603050405020304" pitchFamily="18" charset="0"/>
              </a:rPr>
              <a:t>We also know there are a lot of bad actors out there trying to take advantage of the situation – we need to ensure that our people and our assets are protected when using web apps.</a:t>
            </a:r>
          </a:p>
          <a:p>
            <a:pPr marL="171450" indent="-171450" defTabSz="931774">
              <a:buFont typeface="Arial" panose="020B0604020202020204" pitchFamily="34" charset="0"/>
              <a:buChar char="•"/>
              <a:defRPr/>
            </a:pPr>
            <a:r>
              <a:rPr lang="en-US" sz="1200" b="0" dirty="0">
                <a:latin typeface="Segoe UI" panose="020B0502040204020203" pitchFamily="34" charset="0"/>
                <a:ea typeface="Calibri" panose="020F0502020204030204" pitchFamily="34" charset="0"/>
                <a:cs typeface="Times New Roman" panose="02020603050405020304" pitchFamily="18" charset="0"/>
              </a:rPr>
              <a:t>This means that we need to have the tools to discover usage of cloud apps and have the proper control over the usage of those apps.</a:t>
            </a:r>
          </a:p>
          <a:p>
            <a:pPr marL="171450" indent="-171450">
              <a:buFont typeface="Arial" panose="020B0604020202020204" pitchFamily="34" charset="0"/>
              <a:buChar char="•"/>
            </a:pPr>
            <a:r>
              <a:rPr lang="en-US" sz="1200" dirty="0">
                <a:cs typeface="Calibri"/>
              </a:rPr>
              <a:t>Our first step is discovery: When you discover all of your cloud applications and resources, you have the opportunity to see your environment's "footprint" in the cloud. </a:t>
            </a:r>
          </a:p>
          <a:p>
            <a:pPr marL="171450" indent="-171450">
              <a:buFont typeface="Arial" panose="020B0604020202020204" pitchFamily="34" charset="0"/>
              <a:buChar char="•"/>
            </a:pPr>
            <a:r>
              <a:rPr lang="en-US" sz="1200" dirty="0">
                <a:cs typeface="Calibri"/>
              </a:rPr>
              <a:t>Here we are looking at Microsoft Cloud App Security (or MCAS for short) – the central tool in Microsoft 365 that provides the cloud app discovery resources. </a:t>
            </a:r>
          </a:p>
          <a:p>
            <a:pPr marL="171450" indent="-171450" defTabSz="931774">
              <a:buFont typeface="Arial" panose="020B0604020202020204" pitchFamily="34" charset="0"/>
              <a:buChar char="•"/>
              <a:defRPr/>
            </a:pPr>
            <a:endParaRPr lang="en-US" sz="1200" b="0" dirty="0">
              <a:latin typeface="Segoe UI" panose="020B0502040204020203" pitchFamily="34" charset="0"/>
              <a:ea typeface="Calibri" panose="020F0502020204030204" pitchFamily="34" charset="0"/>
              <a:cs typeface="Times New Roman" panose="02020603050405020304" pitchFamily="18" charset="0"/>
            </a:endParaRPr>
          </a:p>
          <a:p>
            <a:endParaRPr lang="en-US" sz="12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8B2949-3B1E-442A-9DD3-63C16DB683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093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11/1/2021 6:14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6213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Citation on “Nearly 1 in 3 attacks involve phishing” </a:t>
            </a:r>
            <a:r>
              <a:rPr lang="en-US">
                <a:hlinkClick r:id="rId3"/>
              </a:rPr>
              <a:t>https://www.microsoft.com/security/blog/2020/08/26/how-microsoft-threat-protection-risk-phishing/</a:t>
            </a:r>
            <a:endParaRPr lang="en-US"/>
          </a:p>
          <a:p>
            <a:r>
              <a:rPr lang="en-US"/>
              <a:t>Chart diagram citation: </a:t>
            </a:r>
            <a:r>
              <a:rPr lang="en-US" b="0" i="0">
                <a:effectLst/>
                <a:latin typeface="Segoe UI" panose="020B0502040204020203" pitchFamily="34" charset="0"/>
                <a:hlinkClick r:id="rId4" tooltip="https://www.microsoft.com/security/blog/2020/04/08/microsoft-shares-new-threat-intelligence-security-guidance-during-global-crisis/"/>
              </a:rPr>
              <a:t>https://www.microsoft.com/security/blog/2020/04/08/microsoft-shares-new-threat-intelligence-security-guidance-during-global-crisis/</a:t>
            </a:r>
            <a:endParaRPr lang="en-US" b="0" i="0">
              <a:effectLst/>
              <a:latin typeface="Segoe UI" panose="020B0502040204020203" pitchFamily="34" charset="0"/>
            </a:endParaRPr>
          </a:p>
          <a:p>
            <a:r>
              <a:rPr lang="en-US"/>
              <a:t> </a:t>
            </a:r>
          </a:p>
          <a:p>
            <a:r>
              <a:rPr lang="en-US"/>
              <a:t>Cloud usage increased.</a:t>
            </a:r>
          </a:p>
          <a:p>
            <a:r>
              <a:rPr lang="en-US"/>
              <a:t>Remote work led increased in Azure AD, cloud has gone up, CA usage increase, similar growth for threat perspective?</a:t>
            </a:r>
          </a:p>
          <a:p>
            <a:r>
              <a:rPr lang="en-US"/>
              <a:t>Even more relevant due to the pandemic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11/1/2021 6:14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236267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7000"/>
              </a:lnSpc>
              <a:spcBef>
                <a:spcPts val="0"/>
              </a:spcBef>
              <a:spcAft>
                <a:spcPts val="800"/>
              </a:spcAft>
              <a:buClrTx/>
              <a:buSzTx/>
              <a:buFontTx/>
              <a:buNone/>
              <a:tabLst/>
              <a:defRPr/>
            </a:pPr>
            <a:r>
              <a:rPr lang="en-US" sz="1000" b="1" dirty="0">
                <a:effectLst/>
                <a:latin typeface="Segoe UI" panose="020B0502040204020203" pitchFamily="34" charset="0"/>
                <a:ea typeface="Calibri" panose="020F0502020204030204" pitchFamily="34" charset="0"/>
                <a:cs typeface="Times New Roman" panose="02020603050405020304" pitchFamily="18" charset="0"/>
              </a:rPr>
              <a:t>Talk track:</a:t>
            </a:r>
            <a:endParaRPr lang="en-US" sz="1000" b="0" dirty="0">
              <a:effectLst/>
              <a:latin typeface="Segoe UI"/>
              <a:ea typeface="Calibri" panose="020F0502020204030204" pitchFamily="34" charset="0"/>
              <a:cs typeface="Segoe UI"/>
            </a:endParaRPr>
          </a:p>
          <a:p>
            <a:pPr>
              <a:lnSpc>
                <a:spcPct val="107000"/>
              </a:lnSpc>
              <a:spcAft>
                <a:spcPts val="800"/>
              </a:spcAft>
            </a:pPr>
            <a:endParaRPr lang="en-US" sz="1000" b="0" dirty="0">
              <a:effectLst/>
              <a:latin typeface="Segoe UI"/>
              <a:ea typeface="Calibri" panose="020F0502020204030204" pitchFamily="34" charset="0"/>
              <a:cs typeface="Segoe UI"/>
            </a:endParaRPr>
          </a:p>
          <a:p>
            <a:pPr marL="0" marR="0" lvl="0" indent="0" algn="l" defTabSz="914367" rtl="0" eaLnBrk="1" fontAlgn="auto" latinLnBrk="0" hangingPunct="1">
              <a:lnSpc>
                <a:spcPct val="107000"/>
              </a:lnSpc>
              <a:spcBef>
                <a:spcPts val="0"/>
              </a:spcBef>
              <a:spcAft>
                <a:spcPts val="800"/>
              </a:spcAft>
              <a:buClrTx/>
              <a:buSzTx/>
              <a:buFontTx/>
              <a:buNone/>
              <a:tabLst/>
              <a:defRPr/>
            </a:pPr>
            <a:r>
              <a:rPr lang="en-US" sz="1000" b="0" dirty="0">
                <a:effectLst/>
                <a:latin typeface="Segoe UI"/>
                <a:ea typeface="Calibri" panose="020F0502020204030204" pitchFamily="34" charset="0"/>
                <a:cs typeface="Segoe UI"/>
              </a:rPr>
              <a:t>Ensure users are who they say they are at every access attempt, and regularly reaffirm their trustworthiness. Multi-factor authentication protects your applications by using a second source of validation, (something they are and something they have) like a phone or token, to verify identity before granting access. </a:t>
            </a:r>
            <a:r>
              <a:rPr lang="en-US" sz="1000" b="0" i="0" u="none" strike="noStrike" kern="1200" dirty="0">
                <a:solidFill>
                  <a:schemeClr val="tx1"/>
                </a:solidFill>
                <a:effectLst/>
                <a:latin typeface="Segoe UI" panose="020B0502040204020203" pitchFamily="34" charset="0"/>
                <a:ea typeface="+mn-ea"/>
                <a:cs typeface="+mn-cs"/>
              </a:rPr>
              <a:t>With several available authentication methods available, Admins can choose the one that best fits their users’ workflow.</a:t>
            </a:r>
            <a:endParaRPr lang="en-US" sz="1050" b="0" dirty="0">
              <a:latin typeface="Segoe UI"/>
              <a:cs typeface="Segoe UI"/>
            </a:endParaRPr>
          </a:p>
          <a:p>
            <a:pPr>
              <a:lnSpc>
                <a:spcPct val="107000"/>
              </a:lnSpc>
              <a:spcAft>
                <a:spcPts val="800"/>
              </a:spcAft>
            </a:pPr>
            <a:endParaRPr lang="en-US" sz="1000" b="0" dirty="0">
              <a:effectLst/>
              <a:latin typeface="Segoe UI"/>
              <a:ea typeface="Calibri" panose="020F0502020204030204" pitchFamily="34" charset="0"/>
              <a:cs typeface="Segoe UI"/>
            </a:endParaRPr>
          </a:p>
          <a:p>
            <a:pPr>
              <a:lnSpc>
                <a:spcPct val="107000"/>
              </a:lnSpc>
              <a:spcAft>
                <a:spcPts val="800"/>
              </a:spcAft>
            </a:pPr>
            <a:endParaRPr lang="en-US" sz="1000" b="0" dirty="0">
              <a:effectLst/>
              <a:latin typeface="Segoe UI"/>
              <a:ea typeface="Calibri" panose="020F0502020204030204" pitchFamily="34" charset="0"/>
              <a:cs typeface="Segoe UI"/>
            </a:endParaRPr>
          </a:p>
          <a:p>
            <a:pPr marL="0" marR="0" algn="l">
              <a:lnSpc>
                <a:spcPct val="107000"/>
              </a:lnSpc>
              <a:spcBef>
                <a:spcPts val="0"/>
              </a:spcBef>
              <a:spcAft>
                <a:spcPts val="800"/>
              </a:spcAft>
            </a:pPr>
            <a:r>
              <a:rPr lang="en-US" sz="900" b="1" kern="1200" dirty="0" err="1">
                <a:solidFill>
                  <a:schemeClr val="tx1"/>
                </a:solidFill>
                <a:effectLst/>
                <a:latin typeface="Segoe UI Semilight" panose="020B0402040204020203" pitchFamily="34" charset="0"/>
                <a:ea typeface="+mn-ea"/>
                <a:cs typeface="+mn-cs"/>
              </a:rPr>
              <a:t>Passwordless</a:t>
            </a:r>
            <a:r>
              <a:rPr lang="en-US" sz="900" b="1" kern="1200" dirty="0">
                <a:solidFill>
                  <a:schemeClr val="tx1"/>
                </a:solidFill>
                <a:effectLst/>
                <a:latin typeface="Segoe UI Semilight" panose="020B0402040204020203" pitchFamily="34" charset="0"/>
                <a:ea typeface="+mn-ea"/>
                <a:cs typeface="+mn-cs"/>
              </a:rPr>
              <a:t> methods help make MFA more convenient for users. </a:t>
            </a:r>
          </a:p>
          <a:p>
            <a:pPr marL="0" marR="0" algn="l">
              <a:lnSpc>
                <a:spcPct val="107000"/>
              </a:lnSpc>
              <a:spcBef>
                <a:spcPts val="0"/>
              </a:spcBef>
              <a:spcAft>
                <a:spcPts val="800"/>
              </a:spcAft>
            </a:pPr>
            <a:endParaRPr lang="en-US" sz="1000" dirty="0">
              <a:latin typeface="Segoe UI"/>
              <a:ea typeface="Calibri" panose="020F0502020204030204" pitchFamily="34" charset="0"/>
              <a:cs typeface="Segoe UI"/>
            </a:endParaRPr>
          </a:p>
          <a:p>
            <a:pPr>
              <a:lnSpc>
                <a:spcPct val="107000"/>
              </a:lnSpc>
              <a:spcAft>
                <a:spcPts val="800"/>
              </a:spcAft>
            </a:pPr>
            <a:r>
              <a:rPr lang="en-US" sz="1000" dirty="0">
                <a:latin typeface="Segoe UI"/>
                <a:ea typeface="Calibri" panose="020F0502020204030204" pitchFamily="34" charset="0"/>
                <a:cs typeface="Segoe UI"/>
              </a:rPr>
              <a:t>“</a:t>
            </a:r>
            <a:r>
              <a:rPr lang="en-US" sz="1000" dirty="0" err="1">
                <a:latin typeface="Segoe UI"/>
                <a:ea typeface="Calibri" panose="020F0502020204030204" pitchFamily="34" charset="0"/>
                <a:cs typeface="Segoe UI"/>
              </a:rPr>
              <a:t>Passwordless</a:t>
            </a:r>
            <a:r>
              <a:rPr lang="en-US" sz="1000" dirty="0">
                <a:latin typeface="Segoe UI"/>
                <a:ea typeface="Calibri" panose="020F0502020204030204" pitchFamily="34" charset="0"/>
                <a:cs typeface="Segoe UI"/>
              </a:rPr>
              <a:t>” Microsoft MFA credentials include:</a:t>
            </a:r>
            <a:endParaRPr lang="en-US" sz="1000" dirty="0">
              <a:effectLst/>
              <a:latin typeface="Segoe UI"/>
              <a:ea typeface="Calibri" panose="020F0502020204030204" pitchFamily="34" charset="0"/>
              <a:cs typeface="Segoe UI"/>
            </a:endParaRPr>
          </a:p>
          <a:p>
            <a:pPr marL="171450" indent="-171450">
              <a:lnSpc>
                <a:spcPct val="107000"/>
              </a:lnSpc>
              <a:spcAft>
                <a:spcPts val="800"/>
              </a:spcAft>
              <a:buFont typeface="Arial" panose="020B0604020202020204" pitchFamily="34" charset="0"/>
              <a:buChar char="•"/>
              <a:defRPr/>
            </a:pPr>
            <a:r>
              <a:rPr lang="en-US" sz="1000" dirty="0">
                <a:latin typeface="Segoe UI"/>
                <a:cs typeface="Segoe UI"/>
              </a:rPr>
              <a:t>Microsoft Authenticator: For the greatest flexibility, convenience, and cost, we recommend using the </a:t>
            </a:r>
            <a:r>
              <a:rPr lang="en-US" sz="1000" dirty="0">
                <a:effectLst/>
                <a:latin typeface="Segoe UI"/>
                <a:ea typeface="Calibri" panose="020F0502020204030204" pitchFamily="34" charset="0"/>
                <a:cs typeface="Segoe UI"/>
              </a:rPr>
              <a:t>Microsoft Authenticator mobile </a:t>
            </a:r>
            <a:r>
              <a:rPr lang="en-US" sz="1000" dirty="0">
                <a:latin typeface="Segoe UI"/>
                <a:ea typeface="Calibri" panose="020F0502020204030204" pitchFamily="34" charset="0"/>
                <a:cs typeface="Segoe UI"/>
              </a:rPr>
              <a:t>app. Microsoft</a:t>
            </a:r>
            <a:r>
              <a:rPr lang="en-US" sz="1000" dirty="0">
                <a:effectLst/>
                <a:latin typeface="Segoe UI"/>
                <a:ea typeface="Calibri" panose="020F0502020204030204" pitchFamily="34" charset="0"/>
                <a:cs typeface="Segoe UI"/>
              </a:rPr>
              <a:t> Authenticator supports </a:t>
            </a:r>
            <a:r>
              <a:rPr lang="en-US" sz="1000" dirty="0">
                <a:latin typeface="Segoe UI"/>
                <a:ea typeface="Calibri" panose="020F0502020204030204" pitchFamily="34" charset="0"/>
                <a:cs typeface="Segoe UI"/>
              </a:rPr>
              <a:t>biometrics, push</a:t>
            </a:r>
            <a:r>
              <a:rPr lang="en-US" sz="1000" dirty="0">
                <a:effectLst/>
                <a:latin typeface="Segoe UI"/>
                <a:ea typeface="Calibri" panose="020F0502020204030204" pitchFamily="34" charset="0"/>
                <a:cs typeface="Segoe UI"/>
              </a:rPr>
              <a:t> notifications, </a:t>
            </a:r>
            <a:r>
              <a:rPr lang="en-US" sz="1000" dirty="0">
                <a:latin typeface="Segoe UI"/>
                <a:ea typeface="Calibri" panose="020F0502020204030204" pitchFamily="34" charset="0"/>
                <a:cs typeface="Segoe UI"/>
              </a:rPr>
              <a:t>and </a:t>
            </a:r>
            <a:r>
              <a:rPr lang="en-US" sz="1000" dirty="0">
                <a:effectLst/>
                <a:latin typeface="Segoe UI"/>
                <a:ea typeface="Calibri" panose="020F0502020204030204" pitchFamily="34" charset="0"/>
                <a:cs typeface="Segoe UI"/>
              </a:rPr>
              <a:t>one-time passcodes for any Azure AD-connected app. It’s free to download from the Apple and Android app stores.</a:t>
            </a:r>
          </a:p>
          <a:p>
            <a:pPr marL="171450" indent="-171450">
              <a:lnSpc>
                <a:spcPct val="107000"/>
              </a:lnSpc>
              <a:spcAft>
                <a:spcPts val="800"/>
              </a:spcAft>
              <a:buFont typeface="Arial" panose="020B0604020202020204" pitchFamily="34" charset="0"/>
              <a:buChar char="•"/>
              <a:defRPr/>
            </a:pPr>
            <a:r>
              <a:rPr lang="en-US" sz="1000" dirty="0">
                <a:latin typeface="Segoe UI"/>
                <a:cs typeface="Segoe UI"/>
              </a:rPr>
              <a:t>Windows Hello: For a great built-in experience on the PC, we recommend using Windows Hello. It uses your face or fingerprint to sign in automatically.  </a:t>
            </a:r>
          </a:p>
          <a:p>
            <a:pPr marL="171450" indent="-171450">
              <a:lnSpc>
                <a:spcPct val="107000"/>
              </a:lnSpc>
              <a:spcAft>
                <a:spcPts val="800"/>
              </a:spcAft>
              <a:buFont typeface="Arial" panose="020B0604020202020204" pitchFamily="34" charset="0"/>
              <a:buChar char="•"/>
              <a:defRPr/>
            </a:pPr>
            <a:r>
              <a:rPr lang="en-US" sz="1000" dirty="0">
                <a:latin typeface="Segoe UI"/>
                <a:cs typeface="Segoe UI"/>
              </a:rPr>
              <a:t>FIDO2 security keys are</a:t>
            </a:r>
            <a:r>
              <a:rPr lang="en-US" sz="1000" b="0" dirty="0">
                <a:latin typeface="Segoe UI"/>
                <a:cs typeface="Segoe UI"/>
              </a:rPr>
              <a:t> now available from several of our partners like </a:t>
            </a:r>
            <a:r>
              <a:rPr lang="en-US" sz="1000" b="0" dirty="0" err="1">
                <a:latin typeface="Segoe UI"/>
                <a:cs typeface="Segoe UI"/>
              </a:rPr>
              <a:t>Yubico</a:t>
            </a:r>
            <a:r>
              <a:rPr lang="en-US" sz="1000" b="0" dirty="0">
                <a:latin typeface="Segoe UI"/>
                <a:cs typeface="Segoe UI"/>
              </a:rPr>
              <a:t>, </a:t>
            </a:r>
            <a:r>
              <a:rPr lang="en-US" sz="1000" b="0" dirty="0" err="1">
                <a:latin typeface="Segoe UI"/>
                <a:cs typeface="Segoe UI"/>
              </a:rPr>
              <a:t>Feitian</a:t>
            </a:r>
            <a:r>
              <a:rPr lang="en-US" sz="1000" b="0" dirty="0">
                <a:latin typeface="Segoe UI"/>
                <a:cs typeface="Segoe UI"/>
              </a:rPr>
              <a:t> Technologies, and HID Global</a:t>
            </a:r>
            <a:r>
              <a:rPr lang="en-US" sz="1000" dirty="0">
                <a:latin typeface="Segoe UI"/>
                <a:cs typeface="Segoe UI"/>
              </a:rPr>
              <a:t> in a USB, NFC-enabled badge or biometric key.</a:t>
            </a:r>
            <a:endParaRPr lang="en-US" sz="1000" dirty="0">
              <a:cs typeface="Segoe UI Semilight" panose="020B0402040204020203" pitchFamily="34" charset="0"/>
            </a:endParaRPr>
          </a:p>
          <a:p>
            <a:pPr marL="171450" indent="-171450">
              <a:lnSpc>
                <a:spcPct val="107000"/>
              </a:lnSpc>
              <a:spcAft>
                <a:spcPts val="800"/>
              </a:spcAft>
              <a:buFont typeface="Arial" panose="020B0604020202020204" pitchFamily="34" charset="0"/>
              <a:buChar char="•"/>
              <a:defRPr/>
            </a:pPr>
            <a:r>
              <a:rPr lang="en-US" sz="1000" b="0" dirty="0">
                <a:latin typeface="Segoe UI"/>
                <a:cs typeface="Segoe UI"/>
              </a:rPr>
              <a:t>We already have over 100M users of </a:t>
            </a:r>
            <a:r>
              <a:rPr lang="en-US" sz="1000" b="0" dirty="0" err="1">
                <a:latin typeface="Segoe UI"/>
                <a:cs typeface="Segoe UI"/>
              </a:rPr>
              <a:t>passwordless</a:t>
            </a:r>
            <a:r>
              <a:rPr lang="en-US" sz="1000" b="0" dirty="0">
                <a:latin typeface="Segoe UI"/>
                <a:cs typeface="Segoe UI"/>
              </a:rPr>
              <a:t> authentication, and this number is about to get bigger!</a:t>
            </a:r>
            <a:r>
              <a:rPr lang="en-US" sz="1000" baseline="30000" dirty="0">
                <a:effectLst/>
                <a:latin typeface="Segoe UI"/>
                <a:ea typeface="Calibri" panose="020F0502020204030204" pitchFamily="34" charset="0"/>
                <a:cs typeface="Segoe UI"/>
              </a:rPr>
              <a:t>1</a:t>
            </a:r>
            <a:r>
              <a:rPr lang="en-US" sz="1000" b="0" dirty="0">
                <a:latin typeface="Segoe UI"/>
                <a:cs typeface="Segoe UI"/>
              </a:rPr>
              <a:t> </a:t>
            </a:r>
            <a:r>
              <a:rPr lang="en-US" sz="1000" dirty="0">
                <a:latin typeface="Segoe UI"/>
                <a:cs typeface="Segoe UI"/>
              </a:rPr>
              <a:t>At Ignite we announced that in Q1 2020 we will extend </a:t>
            </a:r>
            <a:r>
              <a:rPr lang="en-US" sz="1000" dirty="0" err="1">
                <a:latin typeface="Segoe UI"/>
                <a:cs typeface="Segoe UI"/>
              </a:rPr>
              <a:t>passwordless</a:t>
            </a:r>
            <a:r>
              <a:rPr lang="en-US" sz="1000" dirty="0">
                <a:latin typeface="Segoe UI"/>
                <a:cs typeface="Segoe UI"/>
              </a:rPr>
              <a:t> authentication (in public preview) to include support for </a:t>
            </a:r>
            <a:r>
              <a:rPr lang="en-US" sz="1000" b="0" dirty="0">
                <a:latin typeface="Segoe UI"/>
                <a:cs typeface="Segoe UI"/>
              </a:rPr>
              <a:t>hybrid environments.</a:t>
            </a:r>
          </a:p>
          <a:p>
            <a:pPr marL="0" indent="0">
              <a:lnSpc>
                <a:spcPct val="107000"/>
              </a:lnSpc>
              <a:spcAft>
                <a:spcPts val="800"/>
              </a:spcAft>
              <a:buFont typeface="Arial" panose="020B0604020202020204" pitchFamily="34" charset="0"/>
              <a:buNone/>
              <a:defRPr/>
            </a:pPr>
            <a:endParaRPr lang="en-US" sz="1000" b="0" i="0" u="none" strike="noStrike" kern="1200" dirty="0">
              <a:solidFill>
                <a:schemeClr val="tx1"/>
              </a:solidFill>
              <a:effectLst/>
              <a:latin typeface="Segoe UI"/>
              <a:ea typeface="+mn-ea"/>
              <a:cs typeface="Segoe UI"/>
            </a:endParaRPr>
          </a:p>
          <a:p>
            <a:pPr marL="0" marR="0" algn="l">
              <a:lnSpc>
                <a:spcPct val="107000"/>
              </a:lnSpc>
              <a:spcBef>
                <a:spcPts val="0"/>
              </a:spcBef>
              <a:spcAft>
                <a:spcPts val="80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p>
            <a:pPr marR="0" algn="l">
              <a:lnSpc>
                <a:spcPct val="107000"/>
              </a:lnSpc>
              <a:spcBef>
                <a:spcPts val="0"/>
              </a:spcBef>
              <a:spcAft>
                <a:spcPts val="800"/>
              </a:spcAft>
            </a:pPr>
            <a:endParaRPr lang="en-US" sz="1000" dirty="0">
              <a:effectLst/>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11/1/2021 6:14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18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11/1/2021 6:14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9914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Best:</a:t>
            </a:r>
          </a:p>
          <a:p>
            <a:r>
              <a:rPr lang="en-US" sz="1200" dirty="0"/>
              <a:t>Windows Hello for Business</a:t>
            </a:r>
          </a:p>
          <a:p>
            <a:r>
              <a:rPr lang="en-US" sz="1200" dirty="0"/>
              <a:t>Phone Sign-in</a:t>
            </a:r>
          </a:p>
          <a:p>
            <a:r>
              <a:rPr lang="en-US" sz="1200" dirty="0"/>
              <a:t>FIDO 2.0 Security Keys</a:t>
            </a:r>
          </a:p>
          <a:p>
            <a:endParaRPr lang="en-US" sz="105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a:p>
            <a:r>
              <a:rPr lang="en-US" sz="105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Good: </a:t>
            </a:r>
          </a:p>
          <a:p>
            <a:r>
              <a:rPr lang="en-US" sz="1200" dirty="0"/>
              <a:t>Password + Phone App (approval)</a:t>
            </a:r>
          </a:p>
          <a:p>
            <a:r>
              <a:rPr lang="en-US" sz="1200" dirty="0"/>
              <a:t>Password + OTP (Software or Hardware)</a:t>
            </a:r>
          </a:p>
          <a:p>
            <a:endParaRPr lang="en-US" sz="105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a:p>
            <a:r>
              <a:rPr lang="en-US" sz="105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Bad: </a:t>
            </a:r>
          </a:p>
          <a:p>
            <a:r>
              <a:rPr lang="en-US" sz="1200" dirty="0"/>
              <a:t>Password + SMS</a:t>
            </a:r>
          </a:p>
          <a:p>
            <a:r>
              <a:rPr lang="en-US" sz="1200" dirty="0"/>
              <a:t>Password + Voice</a:t>
            </a:r>
          </a:p>
          <a:p>
            <a:endParaRPr lang="en-US" dirty="0"/>
          </a:p>
        </p:txBody>
      </p:sp>
      <p:sp>
        <p:nvSpPr>
          <p:cNvPr id="4" name="Slide Number Placeholder 3"/>
          <p:cNvSpPr>
            <a:spLocks noGrp="1"/>
          </p:cNvSpPr>
          <p:nvPr>
            <p:ph type="sldNum" sz="quarter" idx="5"/>
          </p:nvPr>
        </p:nvSpPr>
        <p:spPr/>
        <p:txBody>
          <a:bodyPr/>
          <a:lstStyle/>
          <a:p>
            <a:fld id="{FEB03EC9-F2B8-4E2A-BC9B-04ED5EE3C67A}" type="slidenum">
              <a:rPr lang="en-US" smtClean="0"/>
              <a:t>18</a:t>
            </a:fld>
            <a:endParaRPr lang="en-US"/>
          </a:p>
        </p:txBody>
      </p:sp>
    </p:spTree>
    <p:extLst>
      <p:ext uri="{BB962C8B-B14F-4D97-AF65-F5344CB8AC3E}">
        <p14:creationId xmlns:p14="http://schemas.microsoft.com/office/powerpoint/2010/main" val="4106982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panose="020B0502040204020203" pitchFamily="34" charset="0"/>
                <a:ea typeface="+mn-ea"/>
                <a:cs typeface="+mn-cs"/>
              </a:rPr>
              <a:t>Apps using their own legacy methods to authenticate with Azure AD and access company data, pose another risk for organizations. Examples of apps using legacy authentication are POP3, IMAP4, or SMTP clients. Legacy authentication apps authenticate on behalf of the user and prevent Azure AD from doing advanced security evaluations. The alternative, modern authentication, will reduce your security risk, because it supports multi-factor authentication and Conditional Access. We recommend the following three actions:</a:t>
            </a:r>
          </a:p>
          <a:p>
            <a:pPr marL="171450" indent="-171450">
              <a:buFont typeface="Arial" panose="020B0604020202020204" pitchFamily="34" charset="0"/>
              <a:buChar char="•"/>
            </a:pPr>
            <a:r>
              <a:rPr lang="en-US" sz="882" b="0" i="0" u="none" strike="noStrike" kern="1200" dirty="0">
                <a:solidFill>
                  <a:schemeClr val="tx1"/>
                </a:solidFill>
                <a:effectLst/>
                <a:latin typeface="Segoe UI" panose="020B0502040204020203" pitchFamily="34" charset="0"/>
                <a:ea typeface="+mn-ea"/>
                <a:cs typeface="+mn-cs"/>
              </a:rPr>
              <a:t>Block </a:t>
            </a:r>
            <a:r>
              <a:rPr lang="en-US" sz="882" b="0" i="0" u="none" strike="noStrike" kern="1200" dirty="0">
                <a:solidFill>
                  <a:schemeClr val="tx1"/>
                </a:solidFill>
                <a:effectLst/>
                <a:latin typeface="Segoe UI" panose="020B0502040204020203" pitchFamily="34" charset="0"/>
                <a:ea typeface="+mn-ea"/>
                <a:cs typeface="+mn-cs"/>
                <a:hlinkClick r:id="rId3"/>
              </a:rPr>
              <a:t>legacy authentication if you use AD FS</a:t>
            </a:r>
            <a:r>
              <a:rPr lang="en-US" sz="882" b="0" i="0" u="none" strike="noStrike" kern="1200" dirty="0">
                <a:solidFill>
                  <a:schemeClr val="tx1"/>
                </a:solidFill>
                <a:effectLst/>
                <a:latin typeface="Segoe UI" panose="020B0502040204020203" pitchFamily="34" charset="0"/>
                <a:ea typeface="+mn-ea"/>
                <a:cs typeface="+mn-cs"/>
              </a:rPr>
              <a:t>.</a:t>
            </a:r>
          </a:p>
          <a:p>
            <a:pPr marL="171450" indent="-171450">
              <a:buFont typeface="Arial" panose="020B0604020202020204" pitchFamily="34" charset="0"/>
              <a:buChar char="•"/>
            </a:pPr>
            <a:r>
              <a:rPr lang="en-US" sz="882" b="0" i="0" u="none" strike="noStrike" kern="1200" dirty="0">
                <a:solidFill>
                  <a:schemeClr val="tx1"/>
                </a:solidFill>
                <a:effectLst/>
                <a:latin typeface="Segoe UI" panose="020B0502040204020203" pitchFamily="34" charset="0"/>
                <a:ea typeface="+mn-ea"/>
                <a:cs typeface="+mn-cs"/>
              </a:rPr>
              <a:t>Setup </a:t>
            </a:r>
            <a:r>
              <a:rPr lang="en-US" sz="882" b="0" i="0" u="none" strike="noStrike" kern="1200" dirty="0">
                <a:solidFill>
                  <a:schemeClr val="tx1"/>
                </a:solidFill>
                <a:effectLst/>
                <a:latin typeface="Segoe UI" panose="020B0502040204020203" pitchFamily="34" charset="0"/>
                <a:ea typeface="+mn-ea"/>
                <a:cs typeface="+mn-cs"/>
                <a:hlinkClick r:id="rId4"/>
              </a:rPr>
              <a:t>SharePoint Online and Exchange Online to use modern authentication</a:t>
            </a:r>
            <a:r>
              <a:rPr lang="en-US" sz="882" b="0" i="0" u="none" strike="noStrike" kern="1200" dirty="0">
                <a:solidFill>
                  <a:schemeClr val="tx1"/>
                </a:solidFill>
                <a:effectLst/>
                <a:latin typeface="Segoe UI" panose="020B0502040204020203" pitchFamily="34" charset="0"/>
                <a:ea typeface="+mn-ea"/>
                <a:cs typeface="+mn-cs"/>
              </a:rPr>
              <a:t>.</a:t>
            </a:r>
          </a:p>
          <a:p>
            <a:pPr marL="171450" indent="-171450">
              <a:buFont typeface="Arial" panose="020B0604020202020204" pitchFamily="34" charset="0"/>
              <a:buChar char="•"/>
            </a:pPr>
            <a:r>
              <a:rPr lang="en-US" sz="882" b="0" i="0" u="none" strike="noStrike" kern="1200" dirty="0">
                <a:solidFill>
                  <a:schemeClr val="tx1"/>
                </a:solidFill>
                <a:effectLst/>
                <a:latin typeface="Segoe UI" panose="020B0502040204020203" pitchFamily="34" charset="0"/>
                <a:ea typeface="+mn-ea"/>
                <a:cs typeface="+mn-cs"/>
              </a:rPr>
              <a:t>If you have Azure AD Premium, use </a:t>
            </a:r>
            <a:r>
              <a:rPr lang="en-US" sz="882" b="0" i="0" u="none" strike="noStrike" kern="1200" dirty="0">
                <a:solidFill>
                  <a:schemeClr val="tx1"/>
                </a:solidFill>
                <a:effectLst/>
                <a:latin typeface="Segoe UI" panose="020B0502040204020203" pitchFamily="34" charset="0"/>
                <a:ea typeface="+mn-ea"/>
                <a:cs typeface="+mn-cs"/>
                <a:hlinkClick r:id="rId5"/>
              </a:rPr>
              <a:t>Conditional Access policies</a:t>
            </a:r>
            <a:r>
              <a:rPr lang="en-US" sz="882" b="0" i="0" u="none" strike="noStrike" kern="1200" dirty="0">
                <a:solidFill>
                  <a:schemeClr val="tx1"/>
                </a:solidFill>
                <a:effectLst/>
                <a:latin typeface="Segoe UI" panose="020B0502040204020203" pitchFamily="34" charset="0"/>
                <a:ea typeface="+mn-ea"/>
                <a:cs typeface="+mn-cs"/>
              </a:rPr>
              <a:t> to block legacy authentication, otherwise use </a:t>
            </a:r>
            <a:r>
              <a:rPr lang="en-US" sz="882" b="0" i="0" u="none" strike="noStrike" kern="1200" dirty="0">
                <a:solidFill>
                  <a:schemeClr val="tx1"/>
                </a:solidFill>
                <a:effectLst/>
                <a:latin typeface="Segoe UI" panose="020B0502040204020203" pitchFamily="34" charset="0"/>
                <a:ea typeface="+mn-ea"/>
                <a:cs typeface="+mn-cs"/>
                <a:hlinkClick r:id="rId6"/>
              </a:rPr>
              <a:t>Azure AD Security Defaults</a:t>
            </a:r>
            <a:r>
              <a:rPr lang="en-US" sz="882" b="0" i="0" u="none" strike="noStrike" kern="1200" dirty="0">
                <a:solidFill>
                  <a:schemeClr val="tx1"/>
                </a:solidFill>
                <a:effectLst/>
                <a:latin typeface="Segoe UI" panose="020B0502040204020203" pitchFamily="34" charset="0"/>
                <a:ea typeface="+mn-ea"/>
                <a:cs typeface="+mn-cs"/>
              </a:rPr>
              <a: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11/1/2021 6:14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4946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900">
                <a:cs typeface="Segoe UI"/>
              </a:rPr>
              <a:t>Enable MFA for all your admins if you still haven’t</a:t>
            </a:r>
          </a:p>
          <a:p>
            <a:pPr marL="457200" indent="-457200">
              <a:buFont typeface="Arial" panose="020B0604020202020204" pitchFamily="34" charset="0"/>
              <a:buChar char="•"/>
            </a:pPr>
            <a:r>
              <a:rPr lang="en-US" sz="900">
                <a:cs typeface="Segoe UI"/>
              </a:rPr>
              <a:t>Deploy strong authentication for all your users</a:t>
            </a:r>
          </a:p>
          <a:p>
            <a:pPr marL="457200" indent="-457200">
              <a:buFont typeface="Arial" panose="020B0604020202020204" pitchFamily="34" charset="0"/>
              <a:buChar char="•"/>
            </a:pPr>
            <a:r>
              <a:rPr lang="en-US" sz="900">
                <a:cs typeface="Segoe UI"/>
              </a:rPr>
              <a:t>Start your passwordless journey</a:t>
            </a:r>
          </a:p>
          <a:p>
            <a:pPr marL="457200" indent="-457200">
              <a:buFont typeface="Arial" panose="020B0604020202020204" pitchFamily="34" charset="0"/>
              <a:buChar char="•"/>
            </a:pPr>
            <a:r>
              <a:rPr lang="en-US" sz="900">
                <a:cs typeface="Segoe UI"/>
              </a:rPr>
              <a:t>Block legacy authentication </a:t>
            </a:r>
            <a:endParaRPr lang="en-US" sz="9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11/1/2021 6:14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881798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11/1/2021 6:14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17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11/1/2021 6:15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889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800" b="0" i="0">
                <a:solidFill>
                  <a:srgbClr val="000000"/>
                </a:solidFill>
                <a:effectLst/>
                <a:latin typeface="Segoe UI Light" panose="020B0502040204020203" pitchFamily="34" charset="0"/>
              </a:rPr>
              <a:t>Conditional Access is the #1 benefit that customers quote as a reason for choosing Azure AD. </a:t>
            </a:r>
            <a:r>
              <a:rPr lang="en-US" sz="1800" b="0" i="0">
                <a:solidFill>
                  <a:srgbClr val="000000"/>
                </a:solidFill>
                <a:effectLst/>
                <a:latin typeface="Calibri" panose="020F0502020204030204" pitchFamily="34" charset="0"/>
              </a:rPr>
              <a:t>​ </a:t>
            </a:r>
            <a:endParaRPr lang="en-US" sz="1800" b="0" i="0">
              <a:solidFill>
                <a:srgbClr val="000000"/>
              </a:solidFill>
              <a:effectLst/>
              <a:latin typeface="Segoe UI Light" panose="020B0502040204020203" pitchFamily="34" charset="0"/>
            </a:endParaRPr>
          </a:p>
          <a:p>
            <a:pPr algn="l" rtl="0" fontAlgn="base">
              <a:buFont typeface="Arial" panose="020B0604020202020204" pitchFamily="34" charset="0"/>
              <a:buChar char="•"/>
            </a:pPr>
            <a:r>
              <a:rPr lang="en-US" sz="1800" b="0" i="0">
                <a:solidFill>
                  <a:srgbClr val="000000"/>
                </a:solidFill>
                <a:effectLst/>
                <a:latin typeface="Segoe UI Light" panose="020B0502040204020203" pitchFamily="34" charset="0"/>
              </a:rPr>
              <a:t>Identity continues to be one of the top attack vectors, and you already know that multifactor authentication can prevent 99.9% of identity attacks. </a:t>
            </a:r>
            <a:r>
              <a:rPr lang="en-US" sz="1800" b="0" i="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800" b="0" i="0">
                <a:solidFill>
                  <a:srgbClr val="000000"/>
                </a:solidFill>
                <a:effectLst/>
                <a:latin typeface="Segoe UI Light" panose="020B0502040204020203" pitchFamily="34" charset="0"/>
              </a:rPr>
              <a:t>Conditional Access makes MFA even more effective by prompting users only when necessary. </a:t>
            </a:r>
            <a:r>
              <a:rPr lang="en-US" sz="1800" b="0" i="0">
                <a:solidFill>
                  <a:srgbClr val="000000"/>
                </a:solidFill>
                <a:effectLst/>
                <a:latin typeface="Calibri" panose="020F0502020204030204" pitchFamily="34" charset="0"/>
              </a:rPr>
              <a:t>​ </a:t>
            </a:r>
            <a:endParaRPr lang="en-US" sz="1800" b="0" i="0">
              <a:solidFill>
                <a:srgbClr val="000000"/>
              </a:solidFill>
              <a:effectLst/>
              <a:latin typeface="Segoe UI Light" panose="020B0502040204020203" pitchFamily="34" charset="0"/>
            </a:endParaRPr>
          </a:p>
          <a:p>
            <a:pPr algn="l" rtl="0" fontAlgn="base">
              <a:buFont typeface="Arial" panose="020B0604020202020204" pitchFamily="34" charset="0"/>
              <a:buChar char="•"/>
            </a:pPr>
            <a:r>
              <a:rPr lang="en-US" sz="1800" b="0" i="0">
                <a:solidFill>
                  <a:srgbClr val="000000"/>
                </a:solidFill>
                <a:effectLst/>
                <a:latin typeface="Segoe UI Light" panose="020B0502040204020203" pitchFamily="34" charset="0"/>
              </a:rPr>
              <a:t>You can help your customers customize and manage automated policies and get reporting on the policies that apply for each sign-in. </a:t>
            </a:r>
            <a:r>
              <a:rPr lang="en-US" sz="1800" b="0" i="0">
                <a:solidFill>
                  <a:srgbClr val="000000"/>
                </a:solidFill>
                <a:effectLst/>
                <a:latin typeface="Calibri" panose="020F0502020204030204" pitchFamily="34" charset="0"/>
              </a:rPr>
              <a:t>​ </a:t>
            </a:r>
            <a:endParaRPr lang="en-US" sz="1800" b="0" i="0">
              <a:solidFill>
                <a:srgbClr val="000000"/>
              </a:solidFill>
              <a:effectLst/>
              <a:latin typeface="Segoe UI Light" panose="020B0502040204020203" pitchFamily="34" charset="0"/>
            </a:endParaRPr>
          </a:p>
          <a:p>
            <a:pPr algn="l" rtl="0" fontAlgn="base">
              <a:buFont typeface="Arial" panose="020B0604020202020204" pitchFamily="34" charset="0"/>
              <a:buChar char="•"/>
            </a:pPr>
            <a:r>
              <a:rPr lang="en-US" sz="1800" b="0" i="0">
                <a:solidFill>
                  <a:srgbClr val="000000"/>
                </a:solidFill>
                <a:effectLst/>
                <a:latin typeface="Segoe UI Light" panose="020B0502040204020203" pitchFamily="34" charset="0"/>
              </a:rPr>
              <a:t>Azure AD Identity Protection goes further to provide ongoing real-time risk detection and remediation of suspicious user accounts. </a:t>
            </a:r>
            <a:r>
              <a:rPr lang="en-US" sz="1800" b="0" i="0">
                <a:solidFill>
                  <a:srgbClr val="000000"/>
                </a:solidFill>
                <a:effectLst/>
                <a:latin typeface="Calibri" panose="020F0502020204030204" pitchFamily="34" charset="0"/>
              </a:rPr>
              <a:t>​ </a:t>
            </a:r>
            <a:endParaRPr lang="en-US" sz="1800" b="0" i="0">
              <a:solidFill>
                <a:srgbClr val="000000"/>
              </a:solidFill>
              <a:effectLst/>
              <a:latin typeface="Segoe UI Light"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5990BD-C409-46D2-85C5-11B4ECEA87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797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folks who have lots of permissions, and </a:t>
            </a:r>
            <a:r>
              <a:rPr lang="en-US" err="1"/>
              <a:t>tif</a:t>
            </a:r>
            <a:r>
              <a:rPr lang="en-US"/>
              <a:t> they get compromised can cause extensive damage to your environment. Over time, you might have users assigned to admin roles and amass more and more admin privileges over time. Your risk increases.</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11/1/2021 6:15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606021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What you really want is… to not have standing admin access. Instead, your admins should have just enough access and just in time for when it is needed. This helps reduce your users’ risk profile so even if a privileged user gets phished or attacked, your overall risk is vastly reduced.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11/1/2021 6:15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248005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p:spPr>
      </p:sp>
      <p:sp>
        <p:nvSpPr>
          <p:cNvPr id="3" name="Notes Placeholder 2"/>
          <p:cNvSpPr>
            <a:spLocks noGrp="1"/>
          </p:cNvSpPr>
          <p:nvPr>
            <p:ph type="body" idx="1"/>
          </p:nvPr>
        </p:nvSpPr>
        <p:spPr>
          <a:xfrm>
            <a:off x="457200" y="2771775"/>
            <a:ext cx="5943600" cy="3600450"/>
          </a:xfrm>
        </p:spPr>
        <p:txBody>
          <a:bodyPr/>
          <a:lstStyle/>
          <a:p>
            <a:r>
              <a:rPr lang="en-US" sz="882" b="1" i="0" u="none" strike="noStrike" kern="1200" dirty="0">
                <a:solidFill>
                  <a:schemeClr val="tx1"/>
                </a:solidFill>
                <a:effectLst/>
                <a:latin typeface="Segoe UI" panose="020B0502040204020203" pitchFamily="34" charset="0"/>
                <a:ea typeface="+mn-ea"/>
                <a:cs typeface="+mn-cs"/>
              </a:rPr>
              <a:t>Implement Azure AD Privileged Identity Management</a:t>
            </a:r>
          </a:p>
          <a:p>
            <a:r>
              <a:rPr lang="en-US" sz="882" b="0" i="0" u="sng" strike="noStrike" kern="1200" dirty="0">
                <a:solidFill>
                  <a:schemeClr val="tx1"/>
                </a:solidFill>
                <a:effectLst/>
                <a:latin typeface="Segoe UI" panose="020B0502040204020203" pitchFamily="34" charset="0"/>
                <a:ea typeface="+mn-ea"/>
                <a:cs typeface="+mn-cs"/>
                <a:hlinkClick r:id="rId3"/>
              </a:rPr>
              <a:t>Azure AD Privileged Identity Management (PIM)</a:t>
            </a:r>
            <a:r>
              <a:rPr lang="en-US" sz="882" b="0" i="0" u="none" strike="noStrike" kern="1200" dirty="0">
                <a:solidFill>
                  <a:schemeClr val="tx1"/>
                </a:solidFill>
                <a:effectLst/>
                <a:latin typeface="Segoe UI" panose="020B0502040204020203" pitchFamily="34" charset="0"/>
                <a:ea typeface="+mn-ea"/>
                <a:cs typeface="+mn-cs"/>
              </a:rPr>
              <a:t> helps you minimized account privileges by helping you:</a:t>
            </a:r>
          </a:p>
          <a:p>
            <a:r>
              <a:rPr lang="en-US" sz="882" b="0" i="0" u="none" strike="noStrike" kern="1200" dirty="0">
                <a:solidFill>
                  <a:schemeClr val="tx1"/>
                </a:solidFill>
                <a:effectLst/>
                <a:latin typeface="Segoe UI" panose="020B0502040204020203" pitchFamily="34" charset="0"/>
                <a:ea typeface="+mn-ea"/>
                <a:cs typeface="+mn-cs"/>
              </a:rPr>
              <a:t>Identify and manage users assigned to administrative roles.</a:t>
            </a:r>
          </a:p>
          <a:p>
            <a:r>
              <a:rPr lang="en-US" sz="882" b="0" i="0" u="none" strike="noStrike" kern="1200" dirty="0">
                <a:solidFill>
                  <a:schemeClr val="tx1"/>
                </a:solidFill>
                <a:effectLst/>
                <a:latin typeface="Segoe UI" panose="020B0502040204020203" pitchFamily="34" charset="0"/>
                <a:ea typeface="+mn-ea"/>
                <a:cs typeface="+mn-cs"/>
              </a:rPr>
              <a:t>Understand unused or excessive privilege roles you should remove.</a:t>
            </a:r>
          </a:p>
          <a:p>
            <a:r>
              <a:rPr lang="en-US" sz="882" b="0" i="0" u="none" strike="noStrike" kern="1200" dirty="0">
                <a:solidFill>
                  <a:schemeClr val="tx1"/>
                </a:solidFill>
                <a:effectLst/>
                <a:latin typeface="Segoe UI" panose="020B0502040204020203" pitchFamily="34" charset="0"/>
                <a:ea typeface="+mn-ea"/>
                <a:cs typeface="+mn-cs"/>
              </a:rPr>
              <a:t>Establish rules to make sure privileged roles are protected by multi-factor authentication.</a:t>
            </a:r>
          </a:p>
          <a:p>
            <a:r>
              <a:rPr lang="en-US" sz="882" b="0" i="0" u="none" strike="noStrike" kern="1200" dirty="0">
                <a:solidFill>
                  <a:schemeClr val="tx1"/>
                </a:solidFill>
                <a:effectLst/>
                <a:latin typeface="Segoe UI" panose="020B0502040204020203" pitchFamily="34" charset="0"/>
                <a:ea typeface="+mn-ea"/>
                <a:cs typeface="+mn-cs"/>
              </a:rPr>
              <a:t>Establish rules to make sure privileged roles are granted only long enough to accomplish the privileged task.</a:t>
            </a:r>
          </a:p>
          <a:p>
            <a:r>
              <a:rPr lang="en-US" sz="882" b="0" i="0" u="none" strike="noStrike" kern="1200" dirty="0">
                <a:solidFill>
                  <a:schemeClr val="tx1"/>
                </a:solidFill>
                <a:effectLst/>
                <a:latin typeface="Segoe UI" panose="020B0502040204020203" pitchFamily="34" charset="0"/>
                <a:ea typeface="+mn-ea"/>
                <a:cs typeface="+mn-cs"/>
              </a:rPr>
              <a:t>Enable Azure AD PIM, then view the users who are assigned administrative roles and remove unnecessary accounts in those roles. For remaining privileged users, move them from permanent to eligible. Finally, establish appropriate policies to make sure when they need to gain access to those privileged roles, they can do so securely, with the necessary change control.</a:t>
            </a:r>
          </a:p>
          <a:p>
            <a:r>
              <a:rPr lang="en-US" sz="882" b="0" i="0" u="none" strike="noStrike" kern="1200" dirty="0">
                <a:solidFill>
                  <a:schemeClr val="tx1"/>
                </a:solidFill>
                <a:effectLst/>
                <a:latin typeface="Segoe UI" panose="020B0502040204020203" pitchFamily="34" charset="0"/>
                <a:ea typeface="+mn-ea"/>
                <a:cs typeface="+mn-cs"/>
              </a:rPr>
              <a:t>As part of deploying your privileged account process, follow the </a:t>
            </a:r>
            <a:r>
              <a:rPr lang="en-US" sz="882" b="0" i="0" u="sng" strike="noStrike" kern="1200" dirty="0">
                <a:solidFill>
                  <a:schemeClr val="tx1"/>
                </a:solidFill>
                <a:effectLst/>
                <a:latin typeface="Segoe UI" panose="020B0502040204020203" pitchFamily="34" charset="0"/>
                <a:ea typeface="+mn-ea"/>
                <a:cs typeface="+mn-cs"/>
                <a:hlinkClick r:id="rId4"/>
              </a:rPr>
              <a:t>best practice to create at least two emergency accounts</a:t>
            </a:r>
            <a:r>
              <a:rPr lang="en-US" sz="882" b="0" i="0" u="none" strike="noStrike" kern="1200" dirty="0">
                <a:solidFill>
                  <a:schemeClr val="tx1"/>
                </a:solidFill>
                <a:effectLst/>
                <a:latin typeface="Segoe UI" panose="020B0502040204020203" pitchFamily="34" charset="0"/>
                <a:ea typeface="+mn-ea"/>
                <a:cs typeface="+mn-cs"/>
              </a:rPr>
              <a:t> to make sure you still have access to Azure AD if you lock yourself out.</a:t>
            </a:r>
          </a:p>
        </p:txBody>
      </p:sp>
      <p:sp>
        <p:nvSpPr>
          <p:cNvPr id="5" name="Slide Number Placeholder 6">
            <a:extLst>
              <a:ext uri="{FF2B5EF4-FFF2-40B4-BE49-F238E27FC236}">
                <a16:creationId xmlns:a16="http://schemas.microsoft.com/office/drawing/2014/main" id="{1E571F0F-CA25-445E-8CA2-9130EE7AFA1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05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475109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9B1ACC2-73AE-485F-B6EF-11DAE34E3EC8}"/>
              </a:ext>
            </a:extLst>
          </p:cNvPr>
          <p:cNvSpPr>
            <a:spLocks noGrp="1"/>
          </p:cNvSpPr>
          <p:nvPr>
            <p:ph type="body" idx="1"/>
          </p:nvPr>
        </p:nvSpPr>
        <p:spPr/>
        <p:txBody>
          <a:bodyPr/>
          <a:lstStyle/>
          <a:p>
            <a:r>
              <a:rPr lang="en-US" sz="1800" err="1">
                <a:effectLst/>
                <a:latin typeface="Calibri" panose="020F0502020204030204" pitchFamily="34" charset="0"/>
                <a:ea typeface="Calibri" panose="020F0502020204030204" pitchFamily="34" charset="0"/>
                <a:cs typeface="Times New Roman" panose="02020603050405020304" pitchFamily="18" charset="0"/>
              </a:rPr>
              <a:t>Futhermore</a:t>
            </a:r>
            <a:r>
              <a:rPr lang="en-US" sz="1800">
                <a:effectLst/>
                <a:latin typeface="Calibri" panose="020F0502020204030204" pitchFamily="34" charset="0"/>
                <a:ea typeface="Calibri" panose="020F0502020204030204" pitchFamily="34" charset="0"/>
                <a:cs typeface="Times New Roman" panose="02020603050405020304" pitchFamily="18" charset="0"/>
              </a:rPr>
              <a:t>, to really reduce your attack surface you want to use our advanced governance solutions – such as entitlement management. Entitlement Management provides </a:t>
            </a:r>
            <a:r>
              <a:rPr lang="en-US" sz="1800" err="1">
                <a:effectLst/>
                <a:latin typeface="Calibri" panose="020F0502020204030204" pitchFamily="34" charset="0"/>
                <a:ea typeface="Calibri" panose="020F0502020204030204" pitchFamily="34" charset="0"/>
                <a:cs typeface="Times New Roman" panose="02020603050405020304" pitchFamily="18" charset="0"/>
              </a:rPr>
              <a:t>lifecyle</a:t>
            </a:r>
            <a:r>
              <a:rPr lang="en-US" sz="1800">
                <a:effectLst/>
                <a:latin typeface="Calibri" panose="020F0502020204030204" pitchFamily="34" charset="0"/>
                <a:ea typeface="Calibri" panose="020F0502020204030204" pitchFamily="34" charset="0"/>
                <a:cs typeface="Times New Roman" panose="02020603050405020304" pitchFamily="18" charset="0"/>
              </a:rPr>
              <a:t> management for your employees as well as non-employees such as business partners or vendors. You can create pre-defined packages of resources that contain resources such as groups, apps, and </a:t>
            </a:r>
            <a:r>
              <a:rPr lang="en-US" sz="1800" err="1">
                <a:effectLst/>
                <a:latin typeface="Calibri" panose="020F0502020204030204" pitchFamily="34" charset="0"/>
                <a:ea typeface="Calibri" panose="020F0502020204030204" pitchFamily="34" charset="0"/>
                <a:cs typeface="Times New Roman" panose="02020603050405020304" pitchFamily="18" charset="0"/>
              </a:rPr>
              <a:t>sharepoint</a:t>
            </a:r>
            <a:r>
              <a:rPr lang="en-US" sz="1800">
                <a:effectLst/>
                <a:latin typeface="Calibri" panose="020F0502020204030204" pitchFamily="34" charset="0"/>
                <a:ea typeface="Calibri" panose="020F0502020204030204" pitchFamily="34" charset="0"/>
                <a:cs typeface="Times New Roman" panose="02020603050405020304" pitchFamily="18" charset="0"/>
              </a:rPr>
              <a:t> sites. You can then define policies on who can request access, for how long, and include approval workflows. Finally, users’ access is always time bound and is reviewed via Azure AD access reviews. </a:t>
            </a:r>
            <a:endParaRPr lang="en-US"/>
          </a:p>
        </p:txBody>
      </p:sp>
    </p:spTree>
    <p:extLst>
      <p:ext uri="{BB962C8B-B14F-4D97-AF65-F5344CB8AC3E}">
        <p14:creationId xmlns:p14="http://schemas.microsoft.com/office/powerpoint/2010/main" val="30630042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11/1/2021 6:15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130493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11/1/2021 6:15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0151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panose="020B0502040204020203" pitchFamily="34" charset="0"/>
                <a:ea typeface="+mn-ea"/>
                <a:cs typeface="+mn-cs"/>
              </a:rPr>
              <a:t>Implement user risk security policy using Azure AD Identity Protection</a:t>
            </a:r>
          </a:p>
          <a:p>
            <a:r>
              <a:rPr lang="en-US" sz="882" b="0" i="0" u="none" strike="noStrike" kern="1200" dirty="0">
                <a:solidFill>
                  <a:schemeClr val="tx1"/>
                </a:solidFill>
                <a:effectLst/>
                <a:latin typeface="Segoe UI" panose="020B0502040204020203" pitchFamily="34" charset="0"/>
                <a:ea typeface="+mn-ea"/>
                <a:cs typeface="+mn-cs"/>
              </a:rPr>
              <a:t>User risk indicates the likelihood a user's identity has been compromised and is calculated based on the </a:t>
            </a:r>
            <a:r>
              <a:rPr lang="en-US" sz="882" b="0" i="0" u="sng" strike="noStrike" kern="1200" dirty="0">
                <a:solidFill>
                  <a:schemeClr val="tx1"/>
                </a:solidFill>
                <a:effectLst/>
                <a:latin typeface="Segoe UI" panose="020B0502040204020203" pitchFamily="34" charset="0"/>
                <a:ea typeface="+mn-ea"/>
                <a:cs typeface="+mn-cs"/>
                <a:hlinkClick r:id="rId3"/>
              </a:rPr>
              <a:t>user risk detections</a:t>
            </a:r>
            <a:r>
              <a:rPr lang="en-US" sz="882" b="0" i="0" u="none" strike="noStrike" kern="1200" dirty="0">
                <a:solidFill>
                  <a:schemeClr val="tx1"/>
                </a:solidFill>
                <a:effectLst/>
                <a:latin typeface="Segoe UI" panose="020B0502040204020203" pitchFamily="34" charset="0"/>
                <a:ea typeface="+mn-ea"/>
                <a:cs typeface="+mn-cs"/>
              </a:rPr>
              <a:t> that are associated with a user's identity. A user risk policy is a Conditional Access policy that evaluates the risk level to a specific user or group. Based on Low, Medium, High risk-level, a policy can be configured to block access or require a secure password change using multi-factor authentication. Microsoft's recommendation is to require a secure password change for users on high risk.</a:t>
            </a:r>
          </a:p>
          <a:p>
            <a:endParaRPr lang="en-US" sz="882" b="0" i="0" u="none" strike="noStrike" kern="1200" dirty="0">
              <a:solidFill>
                <a:schemeClr val="tx1"/>
              </a:solidFill>
              <a:effectLst/>
              <a:latin typeface="Segoe UI" panose="020B0502040204020203" pitchFamily="34" charset="0"/>
              <a:ea typeface="+mn-ea"/>
              <a:cs typeface="+mn-cs"/>
            </a:endParaRPr>
          </a:p>
          <a:p>
            <a:r>
              <a:rPr lang="en-US" sz="882" b="1" i="0" u="none" strike="noStrike" kern="1200" dirty="0">
                <a:solidFill>
                  <a:schemeClr val="tx1"/>
                </a:solidFill>
                <a:effectLst/>
                <a:latin typeface="Segoe UI" panose="020B0502040204020203" pitchFamily="34" charset="0"/>
                <a:ea typeface="+mn-ea"/>
                <a:cs typeface="+mn-cs"/>
              </a:rPr>
              <a:t>Implement sign-in risk policy using Azure AD Identity Protection</a:t>
            </a:r>
          </a:p>
          <a:p>
            <a:r>
              <a:rPr lang="en-US" sz="882" b="0" i="0" u="none" strike="noStrike" kern="1200" dirty="0">
                <a:solidFill>
                  <a:schemeClr val="tx1"/>
                </a:solidFill>
                <a:effectLst/>
                <a:latin typeface="Segoe UI" panose="020B0502040204020203" pitchFamily="34" charset="0"/>
                <a:ea typeface="+mn-ea"/>
                <a:cs typeface="+mn-cs"/>
              </a:rPr>
              <a:t>Sign-in risk is the likelihood someone other than the account owner is attempting to sign on using the identity. A </a:t>
            </a:r>
            <a:r>
              <a:rPr lang="en-US" sz="882" b="0" i="0" u="sng" strike="noStrike" kern="1200" dirty="0">
                <a:solidFill>
                  <a:schemeClr val="tx1"/>
                </a:solidFill>
                <a:effectLst/>
                <a:latin typeface="Segoe UI" panose="020B0502040204020203" pitchFamily="34" charset="0"/>
                <a:ea typeface="+mn-ea"/>
                <a:cs typeface="+mn-cs"/>
                <a:hlinkClick r:id="rId3"/>
              </a:rPr>
              <a:t>sign-in risk policy</a:t>
            </a:r>
            <a:r>
              <a:rPr lang="en-US" sz="882" b="0" i="0" u="none" strike="noStrike" kern="1200" dirty="0">
                <a:solidFill>
                  <a:schemeClr val="tx1"/>
                </a:solidFill>
                <a:effectLst/>
                <a:latin typeface="Segoe UI" panose="020B0502040204020203" pitchFamily="34" charset="0"/>
                <a:ea typeface="+mn-ea"/>
                <a:cs typeface="+mn-cs"/>
              </a:rPr>
              <a:t> is a Conditional Access policy that evaluates the risk level to a specific user or group. Based on the risk level (high/medium/low), a policy can be configured to block access or force multi-factor authentication. Make sure you force multi-factor authentication on Medium or above risk sign-ins.</a:t>
            </a:r>
          </a:p>
          <a:p>
            <a:endParaRPr lang="en-US" dirty="0"/>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7144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 Protection continually improves our ML</a:t>
            </a:r>
          </a:p>
          <a:p>
            <a:r>
              <a:rPr lang="en-US" dirty="0"/>
              <a:t>Not just using heuristics but leveraging machine in our real time session risk evaluations.</a:t>
            </a:r>
          </a:p>
          <a:p>
            <a:r>
              <a:rPr lang="en-US" dirty="0"/>
              <a:t>This is the best way to protect your users because outside of policies and rules that are configured, our system keeps on refining risk.</a:t>
            </a:r>
          </a:p>
          <a:p>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Our new ML system logic with real time session risk evaluation continues to improve and evolves to secure your users better.</a:t>
            </a:r>
          </a:p>
          <a:p>
            <a:endParaRPr lang="en-US" dirty="0"/>
          </a:p>
          <a:p>
            <a:r>
              <a:rPr lang="en-US" dirty="0" err="1"/>
              <a:t>Mcas</a:t>
            </a:r>
            <a:r>
              <a:rPr lang="en-US" dirty="0"/>
              <a:t> and continually improving our integrations with 1</a:t>
            </a:r>
            <a:r>
              <a:rPr lang="en-US" baseline="30000" dirty="0"/>
              <a:t>st</a:t>
            </a:r>
            <a:r>
              <a:rPr lang="en-US" dirty="0"/>
              <a:t> and 3</a:t>
            </a:r>
            <a:r>
              <a:rPr lang="en-US" baseline="30000" dirty="0"/>
              <a:t>rd</a:t>
            </a:r>
            <a:r>
              <a:rPr lang="en-US" dirty="0"/>
              <a:t> party. </a:t>
            </a:r>
          </a:p>
          <a:p>
            <a:pPr algn="l"/>
            <a:r>
              <a:rPr lang="en-US" sz="900" dirty="0"/>
              <a:t>&gt; Intro our data scientist, will dive deeper into our updates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Our new ML system logic with real time session risk evaluation continues to improve and evolves to secure your users better.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We have a new high risk blocking with improved similar to IP blocking and Smart Lockout.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By refining the risk </a:t>
            </a:r>
            <a:r>
              <a:rPr lang="en-US" dirty="0" err="1"/>
              <a:t>leve</a:t>
            </a:r>
            <a:r>
              <a:rPr lang="en-US" dirty="0"/>
              <a:t> l of each real time detection we’ve seen significant improve in the precision of these detections. </a:t>
            </a:r>
          </a:p>
          <a:p>
            <a:endParaRPr lang="en-US" dirty="0"/>
          </a:p>
          <a:p>
            <a:r>
              <a:rPr lang="en-US" dirty="0"/>
              <a:t> </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11/1/2021 6:15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6846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Customers had long roadmaps previously for digital transformation - roadmaps would be 2 years, with COVID it was reduced to 2 months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rPr>
              <a:t>With COVID we've seen things speed up, with customers deploying Conditional Access very quickly</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rPr>
              <a:t>"We have seen two years' worth of digital transformation in two months" Satya Nadella</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11/1/2021 6:14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670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519113"/>
            <a:ext cx="5759450" cy="3240087"/>
          </a:xfrm>
        </p:spPr>
      </p:sp>
      <p:sp>
        <p:nvSpPr>
          <p:cNvPr id="3" name="Notes Placeholder 2"/>
          <p:cNvSpPr>
            <a:spLocks noGrp="1"/>
          </p:cNvSpPr>
          <p:nvPr>
            <p:ph type="body" idx="1"/>
          </p:nvPr>
        </p:nvSpPr>
        <p:spPr/>
        <p:txBody>
          <a:bodyPr/>
          <a:lstStyle/>
          <a:p>
            <a:pPr defTabSz="1735683">
              <a:spcAft>
                <a:spcPts val="632"/>
              </a:spcAft>
              <a:defRPr/>
            </a:pPr>
            <a:endParaRPr lang="en-US" dirty="0"/>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0299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11/1/2021 6:15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1381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11/1/2021 6:15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3458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is a ton of rich actionable insights available to you in Azure AD. Some of which we’ve already shown you earlier – for example, Identity Protection delivers insights such as risky users…sign-ins… impossible travel and also integrates across Microsoft products like Microsoft Cloud App Security. Another source of insights is Privileged Identity Management - which delivers insights such as the number of inactive admins in your tenant, or admins who don’t have safety controls like as MFA turned one., and then there is Workbook analytics which is a customizable analytics platform that delivers a whole host of insights related to Conditional Access, Legacy Authentication, Access Package activity, and much more. </a:t>
            </a:r>
          </a:p>
          <a:p>
            <a:pPr marL="228600" indent="-228600">
              <a:buAutoNum type="arabicPeriod"/>
            </a:pPr>
            <a:endParaRPr lang="en-US"/>
          </a:p>
          <a:p>
            <a:pPr marL="0" indent="0">
              <a:buNone/>
            </a:pPr>
            <a:endParaRPr lang="en-US"/>
          </a:p>
          <a:p>
            <a:pPr marL="0" indent="0">
              <a:buNone/>
            </a:pPr>
            <a:endParaRPr lang="en-US"/>
          </a:p>
          <a:p>
            <a:pPr marL="228600" indent="-228600">
              <a:buAutoNum type="arabicPeriod"/>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11/1/2021 6:15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914012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You can stream logs from </a:t>
            </a:r>
            <a:r>
              <a:rPr lang="en-US" sz="882" b="0" i="0" u="sng" strike="noStrike" kern="1200" dirty="0">
                <a:solidFill>
                  <a:schemeClr val="tx1"/>
                </a:solidFill>
                <a:effectLst/>
                <a:latin typeface="Segoe UI" panose="020B0502040204020203" pitchFamily="34" charset="0"/>
                <a:ea typeface="+mn-ea"/>
                <a:cs typeface="+mn-cs"/>
                <a:hlinkClick r:id="rId3"/>
              </a:rPr>
              <a:t>Azure AD Identity Protection</a:t>
            </a:r>
            <a:r>
              <a:rPr lang="en-US" sz="882" b="0" i="0" u="none" strike="noStrike" kern="1200" dirty="0">
                <a:solidFill>
                  <a:schemeClr val="tx1"/>
                </a:solidFill>
                <a:effectLst/>
                <a:latin typeface="Segoe UI" panose="020B0502040204020203" pitchFamily="34" charset="0"/>
                <a:ea typeface="+mn-ea"/>
                <a:cs typeface="+mn-cs"/>
              </a:rPr>
              <a:t> into Azure Sentinel to stream alerts into Azure Sentinel to view dashboards, create custom alerts, and improve investigation. Azure Active Directory Identity Protection provides a consolidated view at risk users, risk detections and vulnerabilities, with the ability to remediate risk immediately, and set policies to auto-remediate future events. The service is built on Microsoft’s experience protecting consumer identities and gains tremendous accuracy from the signal from over 13 billion log-ins a day.</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11/1/2021 6:15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04168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everything we just talked about is available for you to explore today. At minimum you should make sure you pay attention to the emails, periodically monitor all the alerts and insights we provide 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Azrue</a:t>
            </a:r>
            <a:r>
              <a:rPr lang="en-US" sz="1800" dirty="0">
                <a:effectLst/>
                <a:latin typeface="Calibri" panose="020F0502020204030204" pitchFamily="34" charset="0"/>
                <a:ea typeface="Calibri" panose="020F0502020204030204" pitchFamily="34" charset="0"/>
                <a:cs typeface="Times New Roman" panose="02020603050405020304" pitchFamily="18" charset="0"/>
              </a:rPr>
              <a:t> AD and use our APIs to integrate with your SIEM solutions. The faster your time to response, the better your security posture will be.</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11/1/2021 6:15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8494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11/1/2021 6:15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25124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p:spPr>
      </p:sp>
      <p:sp>
        <p:nvSpPr>
          <p:cNvPr id="3" name="Notes Placeholder 2"/>
          <p:cNvSpPr>
            <a:spLocks noGrp="1"/>
          </p:cNvSpPr>
          <p:nvPr>
            <p:ph type="body" idx="1"/>
          </p:nvPr>
        </p:nvSpPr>
        <p:spPr>
          <a:xfrm>
            <a:off x="457200" y="2771775"/>
            <a:ext cx="5943600" cy="3600450"/>
          </a:xfrm>
        </p:spPr>
        <p:txBody>
          <a:bodyPr/>
          <a:lstStyle/>
          <a:p>
            <a:r>
              <a:rPr lang="en-US" sz="882" b="1" i="0" u="none" strike="noStrike" kern="1200" dirty="0">
                <a:solidFill>
                  <a:schemeClr val="tx1"/>
                </a:solidFill>
                <a:effectLst/>
                <a:latin typeface="Segoe UI" panose="020B0502040204020203" pitchFamily="34" charset="0"/>
                <a:ea typeface="+mn-ea"/>
                <a:cs typeface="+mn-cs"/>
              </a:rPr>
              <a:t>Implement Azure AD access reviews</a:t>
            </a:r>
          </a:p>
          <a:p>
            <a:r>
              <a:rPr lang="en-US" sz="882" b="0" i="0" u="none" strike="noStrike" kern="1200" dirty="0">
                <a:solidFill>
                  <a:schemeClr val="tx1"/>
                </a:solidFill>
                <a:effectLst/>
                <a:latin typeface="Segoe UI" panose="020B0502040204020203" pitchFamily="34" charset="0"/>
                <a:ea typeface="+mn-ea"/>
                <a:cs typeface="+mn-cs"/>
              </a:rPr>
              <a:t>With </a:t>
            </a:r>
            <a:r>
              <a:rPr lang="en-US" sz="882" b="0" i="0" u="sng" strike="noStrike" kern="1200" dirty="0">
                <a:solidFill>
                  <a:schemeClr val="tx1"/>
                </a:solidFill>
                <a:effectLst/>
                <a:latin typeface="Segoe UI" panose="020B0502040204020203" pitchFamily="34" charset="0"/>
                <a:ea typeface="+mn-ea"/>
                <a:cs typeface="+mn-cs"/>
                <a:hlinkClick r:id="rId3"/>
              </a:rPr>
              <a:t>Azure AD access reviews</a:t>
            </a:r>
            <a:r>
              <a:rPr lang="en-US" sz="882" b="0" i="0" u="none" strike="noStrike" kern="1200" dirty="0">
                <a:solidFill>
                  <a:schemeClr val="tx1"/>
                </a:solidFill>
                <a:effectLst/>
                <a:latin typeface="Segoe UI" panose="020B0502040204020203" pitchFamily="34" charset="0"/>
                <a:ea typeface="+mn-ea"/>
                <a:cs typeface="+mn-cs"/>
              </a:rPr>
              <a:t>, you can manage access package and group memberships, access to enterprise applications, and privileged role assignments to make sure you maintain a security standard. Regular oversight by the users themselves, resource owners, and other reviewers ensure that users don't retain access for extended periods of time when they no longer need it.</a:t>
            </a:r>
          </a:p>
          <a:p>
            <a:pPr lvl="0"/>
            <a:endParaRPr lang="en-US" sz="900" dirty="0">
              <a:cs typeface="Calibri"/>
            </a:endParaRPr>
          </a:p>
        </p:txBody>
      </p:sp>
      <p:sp>
        <p:nvSpPr>
          <p:cNvPr id="5" name="Slide Number Placeholder 6">
            <a:extLst>
              <a:ext uri="{FF2B5EF4-FFF2-40B4-BE49-F238E27FC236}">
                <a16:creationId xmlns:a16="http://schemas.microsoft.com/office/drawing/2014/main" id="{1E571F0F-CA25-445E-8CA2-9130EE7AFA1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05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800085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11/1/2021 6:15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7020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1162050"/>
            <a:ext cx="4183062" cy="2352675"/>
          </a:xfrm>
        </p:spPr>
      </p:sp>
      <p:sp>
        <p:nvSpPr>
          <p:cNvPr id="3" name="Notes Placeholder 2"/>
          <p:cNvSpPr>
            <a:spLocks noGrp="1"/>
          </p:cNvSpPr>
          <p:nvPr>
            <p:ph type="body" idx="1"/>
          </p:nvPr>
        </p:nvSpPr>
        <p:spPr>
          <a:xfrm>
            <a:off x="467360" y="4473892"/>
            <a:ext cx="6075680" cy="3660458"/>
          </a:xfrm>
        </p:spPr>
        <p:txBody>
          <a:bodyPr/>
          <a:lstStyle/>
          <a:p>
            <a:pPr>
              <a:spcBef>
                <a:spcPts val="611"/>
              </a:spcBef>
            </a:pPr>
            <a:endParaRPr lang="en-US" dirty="0"/>
          </a:p>
        </p:txBody>
      </p:sp>
      <p:sp>
        <p:nvSpPr>
          <p:cNvPr id="5" name="Slide Number Placeholder 6">
            <a:extLst>
              <a:ext uri="{FF2B5EF4-FFF2-40B4-BE49-F238E27FC236}">
                <a16:creationId xmlns:a16="http://schemas.microsoft.com/office/drawing/2014/main" id="{7DCA09E9-D9BD-4FDD-8B19-EFC34C5C7491}"/>
              </a:ext>
            </a:extLst>
          </p:cNvPr>
          <p:cNvSpPr txBox="1">
            <a:spLocks/>
          </p:cNvSpPr>
          <p:nvPr/>
        </p:nvSpPr>
        <p:spPr>
          <a:xfrm>
            <a:off x="3970938" y="8829967"/>
            <a:ext cx="3037840" cy="466433"/>
          </a:xfrm>
          <a:prstGeom prst="rect">
            <a:avLst/>
          </a:prstGeom>
        </p:spPr>
        <p:txBody>
          <a:bodyPr vert="horz" lIns="93177" tIns="46589" rIns="93177" bIns="46589"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91186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850" dirty="0">
                <a:cs typeface="Segoe UI"/>
              </a:rPr>
            </a:b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11/1/2021 6:14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86724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11/1/2021 6:15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effectLst/>
                <a:latin typeface="Segoe UI"/>
                <a:ea typeface="Calibri" panose="020F0502020204030204" pitchFamily="34" charset="0"/>
                <a:cs typeface="Segoe UI"/>
              </a:rPr>
              <a:t>This is where Zero Trust comes in play! Zero Trust is a modern security approach with treats every access attempt like it’s coming from an untrusted network. This approach no longer relies on trusting the corporate network and is very relevant to our current world where several of us are working from home.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50" dirty="0">
              <a:latin typeface="Segoe UI"/>
              <a:cs typeface="Segoe UI"/>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11/1/2021 6:14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407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800" b="0" i="0">
                <a:solidFill>
                  <a:srgbClr val="000000"/>
                </a:solidFill>
                <a:effectLst/>
                <a:latin typeface="Segoe UI Light" panose="020B0502040204020203" pitchFamily="34" charset="0"/>
              </a:rPr>
              <a:t>We are living in a new reality where the old security paradigms no longer apply. </a:t>
            </a:r>
            <a:endParaRPr lang="en-US" sz="1800" b="0" i="0">
              <a:solidFill>
                <a:srgbClr val="000000"/>
              </a:solidFill>
              <a:effectLst/>
              <a:latin typeface="Calibri" panose="020F0502020204030204" pitchFamily="34" charset="0"/>
            </a:endParaRPr>
          </a:p>
          <a:p>
            <a:pPr algn="just" rtl="0" fontAlgn="base">
              <a:buFont typeface="Arial" panose="020B0604020202020204" pitchFamily="34" charset="0"/>
              <a:buChar char="•"/>
            </a:pPr>
            <a:r>
              <a:rPr lang="en-US" sz="1800" b="0" i="0">
                <a:solidFill>
                  <a:srgbClr val="000000"/>
                </a:solidFill>
                <a:effectLst/>
                <a:latin typeface="Segoe UI Light" panose="020B0502040204020203" pitchFamily="34" charset="0"/>
              </a:rPr>
              <a:t>Even before these unprecedented times, we knew that we could no longer trust that everything behind the corporate firewall was safe. </a:t>
            </a:r>
          </a:p>
          <a:p>
            <a:pPr algn="just" rtl="0" fontAlgn="base">
              <a:buFont typeface="Arial" panose="020B0604020202020204" pitchFamily="34" charset="0"/>
              <a:buChar char="•"/>
            </a:pPr>
            <a:r>
              <a:rPr lang="en-US" sz="1800" b="0" i="0">
                <a:solidFill>
                  <a:srgbClr val="000000"/>
                </a:solidFill>
                <a:effectLst/>
                <a:latin typeface="Segoe UI Light" panose="020B0502040204020203" pitchFamily="34" charset="0"/>
              </a:rPr>
              <a:t>Now more than ever, customers need your help to move to a Zero Trust posture to safeguard company resources.  </a:t>
            </a:r>
          </a:p>
          <a:p>
            <a:pPr algn="just" rtl="0" fontAlgn="base">
              <a:buFont typeface="Arial" panose="020B0604020202020204" pitchFamily="34" charset="0"/>
              <a:buChar char="•"/>
            </a:pPr>
            <a:r>
              <a:rPr lang="en-US" sz="1800" b="0" i="0">
                <a:solidFill>
                  <a:srgbClr val="000000"/>
                </a:solidFill>
                <a:effectLst/>
                <a:latin typeface="Segoe UI Light" panose="020B0502040204020203" pitchFamily="34" charset="0"/>
              </a:rPr>
              <a:t>Zero Trust is a simple concept that follows 3 core principles: ​ </a:t>
            </a:r>
          </a:p>
          <a:p>
            <a:pPr algn="just" rtl="0" fontAlgn="base">
              <a:buFont typeface="Arial" panose="020B0604020202020204" pitchFamily="34" charset="0"/>
              <a:buChar char="•"/>
            </a:pPr>
            <a:r>
              <a:rPr lang="en-US" sz="1800" b="1" i="0">
                <a:solidFill>
                  <a:srgbClr val="000000"/>
                </a:solidFill>
                <a:effectLst/>
                <a:latin typeface="Segoe UI Light" panose="020B0502040204020203" pitchFamily="34" charset="0"/>
              </a:rPr>
              <a:t>Verify explicitly.</a:t>
            </a:r>
            <a:r>
              <a:rPr lang="en-US" sz="1800" b="0" i="0">
                <a:solidFill>
                  <a:srgbClr val="000000"/>
                </a:solidFill>
                <a:effectLst/>
                <a:latin typeface="Segoe UI Light" panose="020B0502040204020203" pitchFamily="34" charset="0"/>
              </a:rPr>
              <a:t> Always authenticate and authorize based on who the user is, where they are coming from, device they are on, and what data and application they are trying to access. ​ </a:t>
            </a:r>
          </a:p>
          <a:p>
            <a:pPr algn="just" rtl="0" fontAlgn="base">
              <a:buFont typeface="Arial" panose="020B0604020202020204" pitchFamily="34" charset="0"/>
              <a:buChar char="•"/>
            </a:pPr>
            <a:r>
              <a:rPr lang="en-US" sz="1800" b="1" i="0">
                <a:solidFill>
                  <a:srgbClr val="000000"/>
                </a:solidFill>
                <a:effectLst/>
                <a:latin typeface="Segoe UI Light" panose="020B0502040204020203" pitchFamily="34" charset="0"/>
              </a:rPr>
              <a:t>Use least privileged access.</a:t>
            </a:r>
            <a:r>
              <a:rPr lang="en-US" sz="1800" b="0" i="0">
                <a:solidFill>
                  <a:srgbClr val="000000"/>
                </a:solidFill>
                <a:effectLst/>
                <a:latin typeface="Segoe UI Light" panose="020B0502040204020203" pitchFamily="34" charset="0"/>
              </a:rPr>
              <a:t> Limit user access with Just In Time and Just Enough Access (JIT/JEA), risk based adaptive polices, and data protection. ​ </a:t>
            </a:r>
          </a:p>
          <a:p>
            <a:pPr algn="just" rtl="0" fontAlgn="base">
              <a:buFont typeface="Arial" panose="020B0604020202020204" pitchFamily="34" charset="0"/>
              <a:buChar char="•"/>
            </a:pPr>
            <a:r>
              <a:rPr lang="en-US" sz="1800" b="1" i="0">
                <a:solidFill>
                  <a:srgbClr val="000000"/>
                </a:solidFill>
                <a:effectLst/>
                <a:latin typeface="Segoe UI Light" panose="020B0502040204020203" pitchFamily="34" charset="0"/>
              </a:rPr>
              <a:t>Always Assume breach. </a:t>
            </a:r>
            <a:r>
              <a:rPr lang="en-US" sz="1800" b="0" i="0">
                <a:solidFill>
                  <a:srgbClr val="000000"/>
                </a:solidFill>
                <a:effectLst/>
                <a:latin typeface="Segoe UI Light" panose="020B0502040204020203" pitchFamily="34" charset="0"/>
              </a:rPr>
              <a:t>Leverage analytics which will minimize blast radius and prevent lateral movement, and ensure sessions are encrypted end –to-end </a:t>
            </a:r>
            <a:endParaRPr lang="en-US" sz="1800" b="0" i="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11/1/2021 6:14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627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800" b="0" i="0">
                <a:solidFill>
                  <a:srgbClr val="000000"/>
                </a:solidFill>
                <a:effectLst/>
                <a:latin typeface="Segoe UI Light" panose="020B0502040204020203" pitchFamily="34" charset="0"/>
              </a:rPr>
              <a:t>The Zero Trust approach should extend throughout the </a:t>
            </a:r>
            <a:r>
              <a:rPr lang="en-US" sz="1800" b="1" i="1">
                <a:solidFill>
                  <a:srgbClr val="000000"/>
                </a:solidFill>
                <a:effectLst/>
                <a:latin typeface="Segoe UI Light" panose="020B0502040204020203" pitchFamily="34" charset="0"/>
              </a:rPr>
              <a:t>entire</a:t>
            </a:r>
            <a:r>
              <a:rPr lang="en-US" sz="1800" b="0" i="0">
                <a:solidFill>
                  <a:srgbClr val="000000"/>
                </a:solidFill>
                <a:effectLst/>
                <a:latin typeface="Segoe UI Light" panose="020B0502040204020203" pitchFamily="34" charset="0"/>
              </a:rPr>
              <a:t> digital estate—it serves as an integrated security philosophy and an end-to-end strategy. ​ </a:t>
            </a:r>
          </a:p>
          <a:p>
            <a:pPr algn="l" rtl="0" fontAlgn="base">
              <a:buFont typeface="Arial" panose="020B0604020202020204" pitchFamily="34" charset="0"/>
              <a:buChar char="•"/>
            </a:pPr>
            <a:r>
              <a:rPr lang="en-US" sz="1800" b="0" i="0">
                <a:solidFill>
                  <a:srgbClr val="000000"/>
                </a:solidFill>
                <a:effectLst/>
                <a:latin typeface="Segoe UI Light" panose="020B0502040204020203" pitchFamily="34" charset="0"/>
              </a:rPr>
              <a:t>Organizations do this by implementing Zero Trust controls and technologies across the six foundational elements that you see on the slide.  </a:t>
            </a:r>
          </a:p>
          <a:p>
            <a:pPr algn="l" rtl="0" fontAlgn="base">
              <a:buFont typeface="Arial" panose="020B0604020202020204" pitchFamily="34" charset="0"/>
              <a:buChar char="•"/>
            </a:pPr>
            <a:r>
              <a:rPr lang="en-US" sz="1800" b="0" i="0">
                <a:solidFill>
                  <a:srgbClr val="000000"/>
                </a:solidFill>
                <a:effectLst/>
                <a:latin typeface="Segoe UI Light" panose="020B0502040204020203" pitchFamily="34" charset="0"/>
              </a:rPr>
              <a:t>Each organization’s Zero Trust journey is unique. White it can start with any pillar, the most logical path for most customers is starting with a cloud identity.  </a:t>
            </a:r>
          </a:p>
          <a:p>
            <a:endParaRPr lang="en-US" b="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11/1/2021 6:14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754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11/1/2021 6:14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895774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11/1/2021 6:14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25124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5.xml"/><Relationship Id="rId4" Type="http://schemas.openxmlformats.org/officeDocument/2006/relationships/image" Target="../media/image24.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1.jpg"/><Relationship Id="rId1" Type="http://schemas.openxmlformats.org/officeDocument/2006/relationships/slideMaster" Target="../slideMasters/slideMaster5.xml"/><Relationship Id="rId4" Type="http://schemas.openxmlformats.org/officeDocument/2006/relationships/image" Target="../media/image38.jp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1.jpg"/><Relationship Id="rId1" Type="http://schemas.openxmlformats.org/officeDocument/2006/relationships/slideMaster" Target="../slideMasters/slideMaster5.xml"/><Relationship Id="rId5" Type="http://schemas.openxmlformats.org/officeDocument/2006/relationships/image" Target="../media/image39.jpg"/><Relationship Id="rId4" Type="http://schemas.openxmlformats.org/officeDocument/2006/relationships/image" Target="../media/image38.jp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Master" Target="../slideMasters/slideMaster5.xml"/><Relationship Id="rId4" Type="http://schemas.openxmlformats.org/officeDocument/2006/relationships/image" Target="../media/image44.jp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Master" Target="../slideMasters/slideMaster5.xml"/><Relationship Id="rId5" Type="http://schemas.openxmlformats.org/officeDocument/2006/relationships/image" Target="../media/image48.jpg"/><Relationship Id="rId4" Type="http://schemas.openxmlformats.org/officeDocument/2006/relationships/image" Target="../media/image47.jp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1.jpg"/><Relationship Id="rId1" Type="http://schemas.openxmlformats.org/officeDocument/2006/relationships/slideMaster" Target="../slideMasters/slideMaster5.xml"/><Relationship Id="rId6" Type="http://schemas.openxmlformats.org/officeDocument/2006/relationships/image" Target="../media/image49.jpg"/><Relationship Id="rId5" Type="http://schemas.openxmlformats.org/officeDocument/2006/relationships/image" Target="../media/image39.jpg"/><Relationship Id="rId4" Type="http://schemas.openxmlformats.org/officeDocument/2006/relationships/image" Target="../media/image38.jp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1.jpg"/><Relationship Id="rId1" Type="http://schemas.openxmlformats.org/officeDocument/2006/relationships/slideMaster" Target="../slideMasters/slideMaster5.xml"/><Relationship Id="rId4" Type="http://schemas.openxmlformats.org/officeDocument/2006/relationships/image" Target="../media/image38.jp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1.jpg"/><Relationship Id="rId1" Type="http://schemas.openxmlformats.org/officeDocument/2006/relationships/slideMaster" Target="../slideMasters/slideMaster5.xml"/><Relationship Id="rId5" Type="http://schemas.openxmlformats.org/officeDocument/2006/relationships/image" Target="../media/image39.jpg"/><Relationship Id="rId4" Type="http://schemas.openxmlformats.org/officeDocument/2006/relationships/image" Target="../media/image38.jp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1.jpg"/><Relationship Id="rId1" Type="http://schemas.openxmlformats.org/officeDocument/2006/relationships/slideMaster" Target="../slideMasters/slideMaster5.xml"/><Relationship Id="rId6" Type="http://schemas.openxmlformats.org/officeDocument/2006/relationships/image" Target="../media/image49.jpg"/><Relationship Id="rId5" Type="http://schemas.openxmlformats.org/officeDocument/2006/relationships/image" Target="../media/image39.jpg"/><Relationship Id="rId4" Type="http://schemas.openxmlformats.org/officeDocument/2006/relationships/image" Target="../media/image38.jp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3.xml"/><Relationship Id="rId4" Type="http://schemas.openxmlformats.org/officeDocument/2006/relationships/image" Target="../media/image24.sv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Photo full bleed lower titl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C4891A6-B964-47F0-8B92-8EE40632F9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Oval 1">
            <a:extLst>
              <a:ext uri="{FF2B5EF4-FFF2-40B4-BE49-F238E27FC236}">
                <a16:creationId xmlns:a16="http://schemas.microsoft.com/office/drawing/2014/main" id="{A85858A1-71F3-413A-9DB7-A6B676CE507A}"/>
              </a:ext>
            </a:extLst>
          </p:cNvPr>
          <p:cNvSpPr/>
          <p:nvPr userDrawn="1"/>
        </p:nvSpPr>
        <p:spPr bwMode="auto">
          <a:xfrm>
            <a:off x="6629400" y="685800"/>
            <a:ext cx="5486400" cy="548640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2CB82F55-3B81-4613-BD39-D678B360466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9064" y="1377809"/>
            <a:ext cx="4134118" cy="411480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5603684-D24B-4C19-A4C0-1EF77D305E6A}"/>
              </a:ext>
            </a:extLst>
          </p:cNvPr>
          <p:cNvPicPr>
            <a:picLocks noChangeAspect="1"/>
          </p:cNvPicPr>
          <p:nvPr userDrawn="1"/>
        </p:nvPicPr>
        <p:blipFill>
          <a:blip r:embed="rId5"/>
          <a:stretch>
            <a:fillRect/>
          </a:stretch>
        </p:blipFill>
        <p:spPr>
          <a:xfrm>
            <a:off x="584201" y="585788"/>
            <a:ext cx="1517162" cy="323661"/>
          </a:xfrm>
          <a:prstGeom prst="rect">
            <a:avLst/>
          </a:prstGeom>
        </p:spPr>
      </p:pic>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584200" y="3005854"/>
            <a:ext cx="7369629" cy="853968"/>
          </a:xfrm>
          <a:noFill/>
        </p:spPr>
        <p:txBody>
          <a:bodyPr lIns="0" tIns="585216" rIns="457200" bIns="585216" anchor="ctr"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2AB76913-93D4-4A0E-B33F-61DE72642FF1}"/>
              </a:ext>
            </a:extLst>
          </p:cNvPr>
          <p:cNvSpPr/>
          <p:nvPr userDrawn="1"/>
        </p:nvSpPr>
        <p:spPr bwMode="auto">
          <a:xfrm>
            <a:off x="584200" y="4122056"/>
            <a:ext cx="1607457" cy="5805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 Placeholder 13">
            <a:extLst>
              <a:ext uri="{FF2B5EF4-FFF2-40B4-BE49-F238E27FC236}">
                <a16:creationId xmlns:a16="http://schemas.microsoft.com/office/drawing/2014/main" id="{EA7C13ED-8C47-40AD-AA5C-5515A4A56215}"/>
              </a:ext>
            </a:extLst>
          </p:cNvPr>
          <p:cNvSpPr>
            <a:spLocks noGrp="1"/>
          </p:cNvSpPr>
          <p:nvPr>
            <p:ph type="body" sz="quarter" idx="10" hasCustomPrompt="1"/>
          </p:nvPr>
        </p:nvSpPr>
        <p:spPr>
          <a:xfrm>
            <a:off x="571500" y="4430713"/>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Speaker title &amp; date</a:t>
            </a:r>
          </a:p>
        </p:txBody>
      </p:sp>
    </p:spTree>
    <p:extLst>
      <p:ext uri="{BB962C8B-B14F-4D97-AF65-F5344CB8AC3E}">
        <p14:creationId xmlns:p14="http://schemas.microsoft.com/office/powerpoint/2010/main" val="234424616"/>
      </p:ext>
    </p:extLst>
  </p:cSld>
  <p:clrMapOvr>
    <a:masterClrMapping/>
  </p:clrMapOvr>
  <p:transition>
    <p:fade/>
  </p:transition>
  <p:extLst>
    <p:ext uri="{DCECCB84-F9BA-43D5-87BE-67443E8EF086}">
      <p15:sldGuideLst xmlns:p15="http://schemas.microsoft.com/office/powerpoint/2012/main">
        <p15:guide id="1" orient="horz" pos="2160"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2935077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Photo full bleed lower titl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C4891A6-B964-47F0-8B92-8EE40632F9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Oval 1">
            <a:extLst>
              <a:ext uri="{FF2B5EF4-FFF2-40B4-BE49-F238E27FC236}">
                <a16:creationId xmlns:a16="http://schemas.microsoft.com/office/drawing/2014/main" id="{A85858A1-71F3-413A-9DB7-A6B676CE507A}"/>
              </a:ext>
            </a:extLst>
          </p:cNvPr>
          <p:cNvSpPr/>
          <p:nvPr userDrawn="1"/>
        </p:nvSpPr>
        <p:spPr bwMode="auto">
          <a:xfrm>
            <a:off x="6629400" y="685800"/>
            <a:ext cx="5486400" cy="548640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2CB82F55-3B81-4613-BD39-D678B360466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9064" y="1377809"/>
            <a:ext cx="4134118" cy="411480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5603684-D24B-4C19-A4C0-1EF77D305E6A}"/>
              </a:ext>
            </a:extLst>
          </p:cNvPr>
          <p:cNvPicPr>
            <a:picLocks noChangeAspect="1"/>
          </p:cNvPicPr>
          <p:nvPr userDrawn="1"/>
        </p:nvPicPr>
        <p:blipFill>
          <a:blip r:embed="rId5"/>
          <a:stretch>
            <a:fillRect/>
          </a:stretch>
        </p:blipFill>
        <p:spPr>
          <a:xfrm>
            <a:off x="584201" y="585788"/>
            <a:ext cx="1517162" cy="323661"/>
          </a:xfrm>
          <a:prstGeom prst="rect">
            <a:avLst/>
          </a:prstGeom>
        </p:spPr>
      </p:pic>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584200" y="3005854"/>
            <a:ext cx="7369629" cy="853968"/>
          </a:xfrm>
          <a:noFill/>
        </p:spPr>
        <p:txBody>
          <a:bodyPr lIns="0" tIns="585216" rIns="457200" bIns="585216" anchor="ctr"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2AB76913-93D4-4A0E-B33F-61DE72642FF1}"/>
              </a:ext>
            </a:extLst>
          </p:cNvPr>
          <p:cNvSpPr/>
          <p:nvPr userDrawn="1"/>
        </p:nvSpPr>
        <p:spPr bwMode="auto">
          <a:xfrm>
            <a:off x="584200" y="4122056"/>
            <a:ext cx="1607457" cy="5805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 Placeholder 13">
            <a:extLst>
              <a:ext uri="{FF2B5EF4-FFF2-40B4-BE49-F238E27FC236}">
                <a16:creationId xmlns:a16="http://schemas.microsoft.com/office/drawing/2014/main" id="{EA7C13ED-8C47-40AD-AA5C-5515A4A56215}"/>
              </a:ext>
            </a:extLst>
          </p:cNvPr>
          <p:cNvSpPr>
            <a:spLocks noGrp="1"/>
          </p:cNvSpPr>
          <p:nvPr>
            <p:ph type="body" sz="quarter" idx="10" hasCustomPrompt="1"/>
          </p:nvPr>
        </p:nvSpPr>
        <p:spPr>
          <a:xfrm>
            <a:off x="571500" y="4430713"/>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Speaker title &amp; date</a:t>
            </a:r>
          </a:p>
        </p:txBody>
      </p:sp>
    </p:spTree>
    <p:extLst>
      <p:ext uri="{BB962C8B-B14F-4D97-AF65-F5344CB8AC3E}">
        <p14:creationId xmlns:p14="http://schemas.microsoft.com/office/powerpoint/2010/main" val="4257077160"/>
      </p:ext>
    </p:extLst>
  </p:cSld>
  <p:clrMapOvr>
    <a:masterClrMapping/>
  </p:clrMapOvr>
  <p:transition>
    <p:fade/>
  </p:transition>
  <p:extLst>
    <p:ext uri="{DCECCB84-F9BA-43D5-87BE-67443E8EF086}">
      <p15:sldGuideLst xmlns:p15="http://schemas.microsoft.com/office/powerpoint/2012/main">
        <p15:guide id="1"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Photo full bleed lower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5D287B-5326-434C-B7F7-B810C3B49409}"/>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0D9B1DB1-C316-4AC7-9A06-EC070AAC79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26992" y="1211701"/>
            <a:ext cx="4459843" cy="4433136"/>
          </a:xfrm>
          <a:prstGeom prst="rect">
            <a:avLst/>
          </a:prstGeom>
        </p:spPr>
      </p:pic>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Picture 6" descr="A picture containing text, clipart&#10;&#10;Description automatically generated">
            <a:extLst>
              <a:ext uri="{FF2B5EF4-FFF2-40B4-BE49-F238E27FC236}">
                <a16:creationId xmlns:a16="http://schemas.microsoft.com/office/drawing/2014/main" id="{52407738-1272-47EC-ABB9-B1A48029A4CD}"/>
              </a:ext>
            </a:extLst>
          </p:cNvPr>
          <p:cNvPicPr>
            <a:picLocks noChangeAspect="1"/>
          </p:cNvPicPr>
          <p:nvPr userDrawn="1"/>
        </p:nvPicPr>
        <p:blipFill>
          <a:blip r:embed="rId4"/>
          <a:stretch>
            <a:fillRect/>
          </a:stretch>
        </p:blipFill>
        <p:spPr>
          <a:xfrm>
            <a:off x="584201" y="585788"/>
            <a:ext cx="1517162" cy="323661"/>
          </a:xfrm>
          <a:prstGeom prst="rect">
            <a:avLst/>
          </a:prstGeom>
        </p:spPr>
      </p:pic>
      <p:sp>
        <p:nvSpPr>
          <p:cNvPr id="9" name="Title 2">
            <a:extLst>
              <a:ext uri="{FF2B5EF4-FFF2-40B4-BE49-F238E27FC236}">
                <a16:creationId xmlns:a16="http://schemas.microsoft.com/office/drawing/2014/main" id="{AC0B75F2-8731-42C7-9D5F-79CD61D30079}"/>
              </a:ext>
            </a:extLst>
          </p:cNvPr>
          <p:cNvSpPr>
            <a:spLocks noGrp="1"/>
          </p:cNvSpPr>
          <p:nvPr>
            <p:ph type="title"/>
          </p:nvPr>
        </p:nvSpPr>
        <p:spPr bwMode="ltGray">
          <a:xfrm>
            <a:off x="584200" y="3002016"/>
            <a:ext cx="7369629" cy="853968"/>
          </a:xfrm>
          <a:noFill/>
        </p:spPr>
        <p:txBody>
          <a:bodyPr lIns="0" tIns="585216" rIns="457200" bIns="585216" anchor="ctr" anchorCtr="0">
            <a:noAutofit/>
          </a:bodyPr>
          <a:lstStyle>
            <a:lvl1pPr>
              <a:defRPr sz="3600" spc="0">
                <a:solidFill>
                  <a:srgbClr val="FFFFFF"/>
                </a:solidFill>
              </a:defRPr>
            </a:lvl1pPr>
          </a:lstStyle>
          <a:p>
            <a:r>
              <a:rPr lang="en-US"/>
              <a:t>Click to edit Master title style</a:t>
            </a:r>
          </a:p>
        </p:txBody>
      </p:sp>
      <p:sp>
        <p:nvSpPr>
          <p:cNvPr id="10" name="Text Placeholder 13">
            <a:extLst>
              <a:ext uri="{FF2B5EF4-FFF2-40B4-BE49-F238E27FC236}">
                <a16:creationId xmlns:a16="http://schemas.microsoft.com/office/drawing/2014/main" id="{672CB782-3B94-43BC-8CCC-6315F616D0B4}"/>
              </a:ext>
            </a:extLst>
          </p:cNvPr>
          <p:cNvSpPr>
            <a:spLocks noGrp="1"/>
          </p:cNvSpPr>
          <p:nvPr>
            <p:ph type="body" sz="quarter" idx="10" hasCustomPrompt="1"/>
          </p:nvPr>
        </p:nvSpPr>
        <p:spPr>
          <a:xfrm>
            <a:off x="571500" y="4426875"/>
            <a:ext cx="4097338" cy="307777"/>
          </a:xfrm>
        </p:spPr>
        <p:txBody>
          <a:bodyPr lIns="0"/>
          <a:lstStyle>
            <a:lvl1pPr>
              <a:defRPr>
                <a:solidFill>
                  <a:schemeClr val="bg1"/>
                </a:solidFill>
              </a:defRPr>
            </a:lvl1pPr>
            <a:lvl2pPr marL="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Speaker title &amp; date</a:t>
            </a:r>
          </a:p>
        </p:txBody>
      </p:sp>
    </p:spTree>
    <p:extLst>
      <p:ext uri="{BB962C8B-B14F-4D97-AF65-F5344CB8AC3E}">
        <p14:creationId xmlns:p14="http://schemas.microsoft.com/office/powerpoint/2010/main" val="2597858374"/>
      </p:ext>
    </p:extLst>
  </p:cSld>
  <p:clrMapOvr>
    <a:masterClrMapping/>
  </p:clrMapOvr>
  <p:transition>
    <p:fade/>
  </p:transition>
  <p:extLst>
    <p:ext uri="{DCECCB84-F9BA-43D5-87BE-67443E8EF086}">
      <p15:sldGuideLst xmlns:p15="http://schemas.microsoft.com/office/powerpoint/2012/main">
        <p15:guide id="1"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Photo full bleed lower titl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C4891A6-B964-47F0-8B92-8EE40632F9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Oval 1">
            <a:extLst>
              <a:ext uri="{FF2B5EF4-FFF2-40B4-BE49-F238E27FC236}">
                <a16:creationId xmlns:a16="http://schemas.microsoft.com/office/drawing/2014/main" id="{A85858A1-71F3-413A-9DB7-A6B676CE507A}"/>
              </a:ext>
            </a:extLst>
          </p:cNvPr>
          <p:cNvSpPr/>
          <p:nvPr userDrawn="1"/>
        </p:nvSpPr>
        <p:spPr bwMode="auto">
          <a:xfrm>
            <a:off x="6629400" y="685800"/>
            <a:ext cx="5486400" cy="548640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2CB82F55-3B81-4613-BD39-D678B360466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9064" y="1377809"/>
            <a:ext cx="4134118" cy="411480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5603684-D24B-4C19-A4C0-1EF77D305E6A}"/>
              </a:ext>
            </a:extLst>
          </p:cNvPr>
          <p:cNvPicPr>
            <a:picLocks noChangeAspect="1"/>
          </p:cNvPicPr>
          <p:nvPr userDrawn="1"/>
        </p:nvPicPr>
        <p:blipFill>
          <a:blip r:embed="rId5"/>
          <a:stretch>
            <a:fillRect/>
          </a:stretch>
        </p:blipFill>
        <p:spPr>
          <a:xfrm>
            <a:off x="584201" y="585788"/>
            <a:ext cx="1517162" cy="323661"/>
          </a:xfrm>
          <a:prstGeom prst="rect">
            <a:avLst/>
          </a:prstGeom>
        </p:spPr>
      </p:pic>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584200" y="3005854"/>
            <a:ext cx="7369629" cy="853968"/>
          </a:xfrm>
          <a:noFill/>
        </p:spPr>
        <p:txBody>
          <a:bodyPr lIns="0" tIns="585216" rIns="457200" bIns="585216" anchor="ctr" anchorCtr="0">
            <a:noAutofit/>
          </a:bodyPr>
          <a:lstStyle>
            <a:lvl1pPr>
              <a:defRPr sz="3600" spc="0">
                <a:solidFill>
                  <a:srgbClr val="FFFFFF"/>
                </a:solidFill>
              </a:defRPr>
            </a:lvl1pPr>
          </a:lstStyle>
          <a:p>
            <a:r>
              <a:rPr lang="en-US"/>
              <a:t>Walking Deck</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2AB76913-93D4-4A0E-B33F-61DE72642FF1}"/>
              </a:ext>
            </a:extLst>
          </p:cNvPr>
          <p:cNvSpPr/>
          <p:nvPr userDrawn="1"/>
        </p:nvSpPr>
        <p:spPr bwMode="auto">
          <a:xfrm>
            <a:off x="584200" y="4122056"/>
            <a:ext cx="1607457" cy="5805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 Placeholder 13">
            <a:extLst>
              <a:ext uri="{FF2B5EF4-FFF2-40B4-BE49-F238E27FC236}">
                <a16:creationId xmlns:a16="http://schemas.microsoft.com/office/drawing/2014/main" id="{EA7C13ED-8C47-40AD-AA5C-5515A4A56215}"/>
              </a:ext>
            </a:extLst>
          </p:cNvPr>
          <p:cNvSpPr>
            <a:spLocks noGrp="1"/>
          </p:cNvSpPr>
          <p:nvPr>
            <p:ph type="body" sz="quarter" idx="10" hasCustomPrompt="1"/>
          </p:nvPr>
        </p:nvSpPr>
        <p:spPr>
          <a:xfrm>
            <a:off x="571500" y="4430713"/>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date</a:t>
            </a:r>
          </a:p>
        </p:txBody>
      </p:sp>
    </p:spTree>
    <p:extLst>
      <p:ext uri="{BB962C8B-B14F-4D97-AF65-F5344CB8AC3E}">
        <p14:creationId xmlns:p14="http://schemas.microsoft.com/office/powerpoint/2010/main" val="2725131562"/>
      </p:ext>
    </p:extLst>
  </p:cSld>
  <p:clrMapOvr>
    <a:masterClrMapping/>
  </p:clrMapOvr>
  <p:transition>
    <p:fade/>
  </p:transition>
  <p:extLst>
    <p:ext uri="{DCECCB84-F9BA-43D5-87BE-67443E8EF086}">
      <p15:sldGuideLst xmlns:p15="http://schemas.microsoft.com/office/powerpoint/2012/main">
        <p15:guide id="1"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_Photo full bleed lower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5D287B-5326-434C-B7F7-B810C3B49409}"/>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0D9B1DB1-C316-4AC7-9A06-EC070AAC79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26992" y="1211701"/>
            <a:ext cx="4459843" cy="4433136"/>
          </a:xfrm>
          <a:prstGeom prst="rect">
            <a:avLst/>
          </a:prstGeom>
        </p:spPr>
      </p:pic>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Picture 6" descr="A picture containing text, clipart&#10;&#10;Description automatically generated">
            <a:extLst>
              <a:ext uri="{FF2B5EF4-FFF2-40B4-BE49-F238E27FC236}">
                <a16:creationId xmlns:a16="http://schemas.microsoft.com/office/drawing/2014/main" id="{52407738-1272-47EC-ABB9-B1A48029A4CD}"/>
              </a:ext>
            </a:extLst>
          </p:cNvPr>
          <p:cNvPicPr>
            <a:picLocks noChangeAspect="1"/>
          </p:cNvPicPr>
          <p:nvPr userDrawn="1"/>
        </p:nvPicPr>
        <p:blipFill>
          <a:blip r:embed="rId4"/>
          <a:stretch>
            <a:fillRect/>
          </a:stretch>
        </p:blipFill>
        <p:spPr>
          <a:xfrm>
            <a:off x="584201" y="585788"/>
            <a:ext cx="1517162" cy="323661"/>
          </a:xfrm>
          <a:prstGeom prst="rect">
            <a:avLst/>
          </a:prstGeom>
        </p:spPr>
      </p:pic>
      <p:sp>
        <p:nvSpPr>
          <p:cNvPr id="9" name="Title 2">
            <a:extLst>
              <a:ext uri="{FF2B5EF4-FFF2-40B4-BE49-F238E27FC236}">
                <a16:creationId xmlns:a16="http://schemas.microsoft.com/office/drawing/2014/main" id="{AC0B75F2-8731-42C7-9D5F-79CD61D30079}"/>
              </a:ext>
            </a:extLst>
          </p:cNvPr>
          <p:cNvSpPr>
            <a:spLocks noGrp="1"/>
          </p:cNvSpPr>
          <p:nvPr>
            <p:ph type="title" hasCustomPrompt="1"/>
          </p:nvPr>
        </p:nvSpPr>
        <p:spPr bwMode="ltGray">
          <a:xfrm>
            <a:off x="584200" y="3002016"/>
            <a:ext cx="7369629" cy="853968"/>
          </a:xfrm>
          <a:noFill/>
        </p:spPr>
        <p:txBody>
          <a:bodyPr lIns="0" tIns="585216" rIns="457200" bIns="585216" anchor="ctr" anchorCtr="0">
            <a:noAutofit/>
          </a:bodyPr>
          <a:lstStyle>
            <a:lvl1pPr>
              <a:defRPr sz="3600" spc="0">
                <a:solidFill>
                  <a:srgbClr val="FFFFFF"/>
                </a:solidFill>
              </a:defRPr>
            </a:lvl1pPr>
          </a:lstStyle>
          <a:p>
            <a:r>
              <a:rPr lang="en-US"/>
              <a:t>Walking Deck</a:t>
            </a:r>
          </a:p>
        </p:txBody>
      </p:sp>
      <p:sp>
        <p:nvSpPr>
          <p:cNvPr id="10" name="Text Placeholder 13">
            <a:extLst>
              <a:ext uri="{FF2B5EF4-FFF2-40B4-BE49-F238E27FC236}">
                <a16:creationId xmlns:a16="http://schemas.microsoft.com/office/drawing/2014/main" id="{672CB782-3B94-43BC-8CCC-6315F616D0B4}"/>
              </a:ext>
            </a:extLst>
          </p:cNvPr>
          <p:cNvSpPr>
            <a:spLocks noGrp="1"/>
          </p:cNvSpPr>
          <p:nvPr>
            <p:ph type="body" sz="quarter" idx="10" hasCustomPrompt="1"/>
          </p:nvPr>
        </p:nvSpPr>
        <p:spPr>
          <a:xfrm>
            <a:off x="571500" y="4426875"/>
            <a:ext cx="4097338" cy="307777"/>
          </a:xfrm>
        </p:spPr>
        <p:txBody>
          <a:bodyPr lIns="0"/>
          <a:lstStyle>
            <a:lvl1pPr>
              <a:defRPr>
                <a:solidFill>
                  <a:schemeClr val="bg1"/>
                </a:solidFill>
              </a:defRPr>
            </a:lvl1pPr>
            <a:lvl2pPr marL="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date</a:t>
            </a:r>
          </a:p>
        </p:txBody>
      </p:sp>
    </p:spTree>
    <p:extLst>
      <p:ext uri="{BB962C8B-B14F-4D97-AF65-F5344CB8AC3E}">
        <p14:creationId xmlns:p14="http://schemas.microsoft.com/office/powerpoint/2010/main" val="845476692"/>
      </p:ext>
    </p:extLst>
  </p:cSld>
  <p:clrMapOvr>
    <a:masterClrMapping/>
  </p:clrMapOvr>
  <p:transition>
    <p:fade/>
  </p:transition>
  <p:extLst>
    <p:ext uri="{DCECCB84-F9BA-43D5-87BE-67443E8EF086}">
      <p15:sldGuideLst xmlns:p15="http://schemas.microsoft.com/office/powerpoint/2012/main">
        <p15:guide id="1" orient="horz" pos="216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6_Photo full bleed lower titl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C4891A6-B964-47F0-8B92-8EE40632F9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Oval 1">
            <a:extLst>
              <a:ext uri="{FF2B5EF4-FFF2-40B4-BE49-F238E27FC236}">
                <a16:creationId xmlns:a16="http://schemas.microsoft.com/office/drawing/2014/main" id="{A85858A1-71F3-413A-9DB7-A6B676CE507A}"/>
              </a:ext>
            </a:extLst>
          </p:cNvPr>
          <p:cNvSpPr/>
          <p:nvPr userDrawn="1"/>
        </p:nvSpPr>
        <p:spPr bwMode="auto">
          <a:xfrm>
            <a:off x="6629400" y="685800"/>
            <a:ext cx="5486400" cy="548640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2CB82F55-3B81-4613-BD39-D678B360466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9064" y="1377809"/>
            <a:ext cx="4134118" cy="411480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5603684-D24B-4C19-A4C0-1EF77D305E6A}"/>
              </a:ext>
            </a:extLst>
          </p:cNvPr>
          <p:cNvPicPr>
            <a:picLocks noChangeAspect="1"/>
          </p:cNvPicPr>
          <p:nvPr userDrawn="1"/>
        </p:nvPicPr>
        <p:blipFill>
          <a:blip r:embed="rId5"/>
          <a:stretch>
            <a:fillRect/>
          </a:stretch>
        </p:blipFill>
        <p:spPr>
          <a:xfrm>
            <a:off x="584201" y="585788"/>
            <a:ext cx="1517162" cy="323661"/>
          </a:xfrm>
          <a:prstGeom prst="rect">
            <a:avLst/>
          </a:prstGeom>
        </p:spPr>
      </p:pic>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2AB76913-93D4-4A0E-B33F-61DE72642FF1}"/>
              </a:ext>
            </a:extLst>
          </p:cNvPr>
          <p:cNvSpPr/>
          <p:nvPr userDrawn="1"/>
        </p:nvSpPr>
        <p:spPr bwMode="auto">
          <a:xfrm>
            <a:off x="584200" y="4122056"/>
            <a:ext cx="1607457" cy="5805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 Placeholder 13">
            <a:extLst>
              <a:ext uri="{FF2B5EF4-FFF2-40B4-BE49-F238E27FC236}">
                <a16:creationId xmlns:a16="http://schemas.microsoft.com/office/drawing/2014/main" id="{EA7C13ED-8C47-40AD-AA5C-5515A4A56215}"/>
              </a:ext>
            </a:extLst>
          </p:cNvPr>
          <p:cNvSpPr>
            <a:spLocks noGrp="1"/>
          </p:cNvSpPr>
          <p:nvPr>
            <p:ph type="body" sz="quarter" idx="10" hasCustomPrompt="1"/>
          </p:nvPr>
        </p:nvSpPr>
        <p:spPr>
          <a:xfrm>
            <a:off x="571500" y="4430713"/>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session title</a:t>
            </a:r>
          </a:p>
        </p:txBody>
      </p:sp>
      <p:sp>
        <p:nvSpPr>
          <p:cNvPr id="10" name="Text Placeholder 13">
            <a:extLst>
              <a:ext uri="{FF2B5EF4-FFF2-40B4-BE49-F238E27FC236}">
                <a16:creationId xmlns:a16="http://schemas.microsoft.com/office/drawing/2014/main" id="{EC4EBC78-13A0-4006-BB5F-221035426931}"/>
              </a:ext>
            </a:extLst>
          </p:cNvPr>
          <p:cNvSpPr>
            <a:spLocks noGrp="1"/>
          </p:cNvSpPr>
          <p:nvPr>
            <p:ph type="body" sz="quarter" idx="11" hasCustomPrompt="1"/>
          </p:nvPr>
        </p:nvSpPr>
        <p:spPr>
          <a:xfrm>
            <a:off x="574431" y="4838090"/>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name and title</a:t>
            </a:r>
          </a:p>
        </p:txBody>
      </p:sp>
    </p:spTree>
    <p:extLst>
      <p:ext uri="{BB962C8B-B14F-4D97-AF65-F5344CB8AC3E}">
        <p14:creationId xmlns:p14="http://schemas.microsoft.com/office/powerpoint/2010/main" val="2640814857"/>
      </p:ext>
    </p:extLst>
  </p:cSld>
  <p:clrMapOvr>
    <a:masterClrMapping/>
  </p:clrMapOvr>
  <p:transition>
    <p:fade/>
  </p:transition>
  <p:extLst>
    <p:ext uri="{DCECCB84-F9BA-43D5-87BE-67443E8EF086}">
      <p15:sldGuideLst xmlns:p15="http://schemas.microsoft.com/office/powerpoint/2012/main">
        <p15:guide id="1" orient="horz" pos="216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7_Photo full bleed lower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5D287B-5326-434C-B7F7-B810C3B49409}"/>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0D9B1DB1-C316-4AC7-9A06-EC070AAC79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26992" y="1211701"/>
            <a:ext cx="4459843" cy="4433136"/>
          </a:xfrm>
          <a:prstGeom prst="rect">
            <a:avLst/>
          </a:prstGeom>
        </p:spPr>
      </p:pic>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Picture 6" descr="A picture containing text, clipart&#10;&#10;Description automatically generated">
            <a:extLst>
              <a:ext uri="{FF2B5EF4-FFF2-40B4-BE49-F238E27FC236}">
                <a16:creationId xmlns:a16="http://schemas.microsoft.com/office/drawing/2014/main" id="{52407738-1272-47EC-ABB9-B1A48029A4CD}"/>
              </a:ext>
            </a:extLst>
          </p:cNvPr>
          <p:cNvPicPr>
            <a:picLocks noChangeAspect="1"/>
          </p:cNvPicPr>
          <p:nvPr userDrawn="1"/>
        </p:nvPicPr>
        <p:blipFill>
          <a:blip r:embed="rId4"/>
          <a:stretch>
            <a:fillRect/>
          </a:stretch>
        </p:blipFill>
        <p:spPr>
          <a:xfrm>
            <a:off x="584201" y="585788"/>
            <a:ext cx="1517162" cy="323661"/>
          </a:xfrm>
          <a:prstGeom prst="rect">
            <a:avLst/>
          </a:prstGeom>
        </p:spPr>
      </p:pic>
      <p:sp>
        <p:nvSpPr>
          <p:cNvPr id="12" name="Text Placeholder 13">
            <a:extLst>
              <a:ext uri="{FF2B5EF4-FFF2-40B4-BE49-F238E27FC236}">
                <a16:creationId xmlns:a16="http://schemas.microsoft.com/office/drawing/2014/main" id="{A2AE0D63-31E8-48D2-8F0A-A409C570581B}"/>
              </a:ext>
            </a:extLst>
          </p:cNvPr>
          <p:cNvSpPr>
            <a:spLocks noGrp="1"/>
          </p:cNvSpPr>
          <p:nvPr>
            <p:ph type="body" sz="quarter" idx="10" hasCustomPrompt="1"/>
          </p:nvPr>
        </p:nvSpPr>
        <p:spPr>
          <a:xfrm>
            <a:off x="571500" y="4430713"/>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session title</a:t>
            </a:r>
          </a:p>
        </p:txBody>
      </p:sp>
      <p:sp>
        <p:nvSpPr>
          <p:cNvPr id="13" name="Text Placeholder 13">
            <a:extLst>
              <a:ext uri="{FF2B5EF4-FFF2-40B4-BE49-F238E27FC236}">
                <a16:creationId xmlns:a16="http://schemas.microsoft.com/office/drawing/2014/main" id="{56A943EA-696E-4A35-9BDA-19BA31212606}"/>
              </a:ext>
            </a:extLst>
          </p:cNvPr>
          <p:cNvSpPr>
            <a:spLocks noGrp="1"/>
          </p:cNvSpPr>
          <p:nvPr>
            <p:ph type="body" sz="quarter" idx="11" hasCustomPrompt="1"/>
          </p:nvPr>
        </p:nvSpPr>
        <p:spPr>
          <a:xfrm>
            <a:off x="574431" y="4838090"/>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name and title</a:t>
            </a:r>
          </a:p>
        </p:txBody>
      </p:sp>
    </p:spTree>
    <p:extLst>
      <p:ext uri="{BB962C8B-B14F-4D97-AF65-F5344CB8AC3E}">
        <p14:creationId xmlns:p14="http://schemas.microsoft.com/office/powerpoint/2010/main" val="1101901811"/>
      </p:ext>
    </p:extLst>
  </p:cSld>
  <p:clrMapOvr>
    <a:masterClrMapping/>
  </p:clrMapOvr>
  <p:transition>
    <p:fade/>
  </p:transition>
  <p:extLst>
    <p:ext uri="{DCECCB84-F9BA-43D5-87BE-67443E8EF086}">
      <p15:sldGuideLst xmlns:p15="http://schemas.microsoft.com/office/powerpoint/2012/main">
        <p15:guide id="1" orient="horz" pos="216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078D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70766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405515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57953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05678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49089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0734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2359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854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46557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271396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82519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16268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55959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1637671"/>
      </p:ext>
    </p:extLst>
  </p:cSld>
  <p:clrMapOvr>
    <a:masterClrMapping/>
  </p:clrMapOvr>
  <p:transition>
    <p:fade/>
  </p:transition>
  <p:extLst>
    <p:ext uri="{DCECCB84-F9BA-43D5-87BE-67443E8EF086}">
      <p15:sldGuideLst xmlns:p15="http://schemas.microsoft.com/office/powerpoint/2012/main">
        <p15:guide id="1" orient="horz" pos="216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413700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97432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06721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50852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66413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564062"/>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446212"/>
            <a:ext cx="3474720" cy="2765425"/>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5" name="Text Placeholder 3">
            <a:extLst>
              <a:ext uri="{FF2B5EF4-FFF2-40B4-BE49-F238E27FC236}">
                <a16:creationId xmlns:a16="http://schemas.microsoft.com/office/drawing/2014/main" id="{1427286A-C8CF-4BF2-9615-253DBCF24748}"/>
              </a:ext>
            </a:extLst>
          </p:cNvPr>
          <p:cNvSpPr>
            <a:spLocks noGrp="1"/>
          </p:cNvSpPr>
          <p:nvPr>
            <p:ph type="body" sz="quarter" idx="17"/>
          </p:nvPr>
        </p:nvSpPr>
        <p:spPr>
          <a:xfrm>
            <a:off x="4356101" y="4564062"/>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B9C9BA-7F20-48D3-8E36-FEB164FD2351}"/>
              </a:ext>
            </a:extLst>
          </p:cNvPr>
          <p:cNvSpPr>
            <a:spLocks noGrp="1"/>
          </p:cNvSpPr>
          <p:nvPr>
            <p:ph type="pic" sz="quarter" idx="18" hasCustomPrompt="1"/>
          </p:nvPr>
        </p:nvSpPr>
        <p:spPr bwMode="ltGray">
          <a:xfrm>
            <a:off x="4356100" y="1446212"/>
            <a:ext cx="3474720" cy="2765425"/>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Text Placeholder 3">
            <a:extLst>
              <a:ext uri="{FF2B5EF4-FFF2-40B4-BE49-F238E27FC236}">
                <a16:creationId xmlns:a16="http://schemas.microsoft.com/office/drawing/2014/main" id="{48BCE855-2968-408F-BC75-A67C79C37C92}"/>
              </a:ext>
            </a:extLst>
          </p:cNvPr>
          <p:cNvSpPr>
            <a:spLocks noGrp="1"/>
          </p:cNvSpPr>
          <p:nvPr>
            <p:ph type="body" sz="quarter" idx="19"/>
          </p:nvPr>
        </p:nvSpPr>
        <p:spPr>
          <a:xfrm>
            <a:off x="8134669" y="4564062"/>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02BEACB5-FA0C-4826-A5F6-82364A06FD46}"/>
              </a:ext>
            </a:extLst>
          </p:cNvPr>
          <p:cNvSpPr>
            <a:spLocks noGrp="1"/>
          </p:cNvSpPr>
          <p:nvPr>
            <p:ph type="pic" sz="quarter" idx="20" hasCustomPrompt="1"/>
          </p:nvPr>
        </p:nvSpPr>
        <p:spPr bwMode="ltGray">
          <a:xfrm>
            <a:off x="8134668" y="1446212"/>
            <a:ext cx="3474720" cy="2765425"/>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0936207"/>
      </p:ext>
    </p:extLst>
  </p:cSld>
  <p:clrMapOvr>
    <a:masterClrMapping/>
  </p:clrMapOvr>
  <p:transition>
    <p:fade/>
  </p:transition>
  <p:extLst>
    <p:ext uri="{DCECCB84-F9BA-43D5-87BE-67443E8EF086}">
      <p15:sldGuideLst xmlns:p15="http://schemas.microsoft.com/office/powerpoint/2012/main">
        <p15:guide id="3" orient="horz" pos="2880">
          <p15:clr>
            <a:srgbClr val="5ACBF0"/>
          </p15:clr>
        </p15:guide>
        <p15:guide id="4" orient="horz" pos="912">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051755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57150">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5715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5590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1705432"/>
            <a:ext cx="3072384" cy="491445"/>
          </a:xfrm>
        </p:spPr>
        <p:txBody>
          <a:bodyPr anchor="t"/>
          <a:lstStyle>
            <a:lvl1pPr>
              <a:defRPr>
                <a:solidFill>
                  <a:schemeClr val="tx1"/>
                </a:solidFill>
              </a:defRPr>
            </a:lvl1pPr>
          </a:lstStyle>
          <a:p>
            <a:r>
              <a:rPr lang="en-US"/>
              <a:t>Title</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7167A558-F125-447E-B726-FE165910A8A8}"/>
              </a:ext>
            </a:extLst>
          </p:cNvPr>
          <p:cNvSpPr>
            <a:spLocks noGrp="1"/>
          </p:cNvSpPr>
          <p:nvPr>
            <p:ph type="pic" sz="quarter" idx="12" hasCustomPrompt="1"/>
          </p:nvPr>
        </p:nvSpPr>
        <p:spPr bwMode="ltGray">
          <a:xfrm>
            <a:off x="6110514" y="0"/>
            <a:ext cx="6081486" cy="6858000"/>
          </a:xfrm>
          <a:blipFill>
            <a:blip r:embed="rId2" cstate="screen">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7A0F862D-B1CC-48A7-B4E2-9251CB5E9811}"/>
              </a:ext>
              <a:ext uri="{C183D7F6-B498-43B3-948B-1728B52AA6E4}">
                <adec:decorative xmlns:adec="http://schemas.microsoft.com/office/drawing/2017/decorative" val="1"/>
              </a:ext>
            </a:extLst>
          </p:cNvPr>
          <p:cNvCxnSpPr>
            <a:cxnSpLocks/>
          </p:cNvCxnSpPr>
          <p:nvPr userDrawn="1"/>
        </p:nvCxnSpPr>
        <p:spPr>
          <a:xfrm>
            <a:off x="585216" y="2556331"/>
            <a:ext cx="3182112" cy="0"/>
          </a:xfrm>
          <a:prstGeom prst="line">
            <a:avLst/>
          </a:prstGeom>
          <a:ln w="571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9FC3B758-1A7F-44C9-BE93-0D76BB7FCA59}"/>
              </a:ext>
            </a:extLst>
          </p:cNvPr>
          <p:cNvSpPr>
            <a:spLocks noGrp="1"/>
          </p:cNvSpPr>
          <p:nvPr>
            <p:ph type="body" sz="quarter" idx="13"/>
          </p:nvPr>
        </p:nvSpPr>
        <p:spPr>
          <a:xfrm>
            <a:off x="584200" y="2953656"/>
            <a:ext cx="5090886" cy="2518229"/>
          </a:xfrm>
        </p:spPr>
        <p:txBody>
          <a:bodyPr/>
          <a:lstStyle>
            <a:lvl1pPr marL="274320" indent="-274320">
              <a:spcBef>
                <a:spcPts val="1200"/>
              </a:spcBef>
              <a:defRPr sz="2400"/>
            </a:lvl1pPr>
            <a:lvl2pPr marL="274320" indent="-274320">
              <a:spcBef>
                <a:spcPts val="1200"/>
              </a:spcBef>
              <a:defRPr sz="2400"/>
            </a:lvl2pPr>
            <a:lvl3pPr marL="274320" indent="-274320">
              <a:spcBef>
                <a:spcPts val="1200"/>
              </a:spcBef>
              <a:defRPr sz="2400"/>
            </a:lvl3pPr>
            <a:lvl4pPr marL="274320" indent="-274320">
              <a:spcBef>
                <a:spcPts val="1200"/>
              </a:spcBef>
              <a:defRPr sz="2400"/>
            </a:lvl4pPr>
            <a:lvl5pPr marL="274320" indent="-274320">
              <a:spcBef>
                <a:spcPts val="1200"/>
              </a:spcBef>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36018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816">
          <p15:clr>
            <a:srgbClr val="5ACBF0"/>
          </p15:clr>
        </p15:guide>
        <p15:guide id="30" pos="2376">
          <p15:clr>
            <a:srgbClr val="5ACBF0"/>
          </p15:clr>
        </p15:guide>
        <p15:guide id="32" orient="horz" pos="105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20165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68E9297-A1A1-40D0-BB8A-0A2FE30C0E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50E6FF"/>
                </a:solidFill>
                <a:latin typeface="+mn-lt"/>
              </a:defRPr>
            </a:lvl1pPr>
          </a:lstStyle>
          <a:p>
            <a:pPr lvl="0"/>
            <a:r>
              <a:rPr lang="en-US"/>
              <a:t>Speaker name</a:t>
            </a:r>
          </a:p>
        </p:txBody>
      </p:sp>
    </p:spTree>
    <p:extLst>
      <p:ext uri="{BB962C8B-B14F-4D97-AF65-F5344CB8AC3E}">
        <p14:creationId xmlns:p14="http://schemas.microsoft.com/office/powerpoint/2010/main" val="3692061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79212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9D85C28-1565-4369-98E7-F3AFB1E2CD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5148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tx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9D85C28-1565-4369-98E7-F3AFB1E2CD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8700" y="0"/>
            <a:ext cx="6083300" cy="6858000"/>
          </a:xfrm>
          <a:prstGeom prst="rect">
            <a:avLst/>
          </a:prstGeom>
        </p:spPr>
      </p:pic>
      <p:sp>
        <p:nvSpPr>
          <p:cNvPr id="2" name="Title 1"/>
          <p:cNvSpPr>
            <a:spLocks noGrp="1"/>
          </p:cNvSpPr>
          <p:nvPr>
            <p:ph type="title" hasCustomPrompt="1"/>
          </p:nvPr>
        </p:nvSpPr>
        <p:spPr>
          <a:xfrm>
            <a:off x="585216" y="3035808"/>
            <a:ext cx="4456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
        <p:nvSpPr>
          <p:cNvPr id="4" name="Oval 3">
            <a:extLst>
              <a:ext uri="{FF2B5EF4-FFF2-40B4-BE49-F238E27FC236}">
                <a16:creationId xmlns:a16="http://schemas.microsoft.com/office/drawing/2014/main" id="{BC03996A-9794-4437-8500-374F1994E4CC}"/>
              </a:ext>
            </a:extLst>
          </p:cNvPr>
          <p:cNvSpPr/>
          <p:nvPr userDrawn="1"/>
        </p:nvSpPr>
        <p:spPr bwMode="auto">
          <a:xfrm>
            <a:off x="6629400" y="685800"/>
            <a:ext cx="5486400" cy="548640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Graphic 4">
            <a:extLst>
              <a:ext uri="{FF2B5EF4-FFF2-40B4-BE49-F238E27FC236}">
                <a16:creationId xmlns:a16="http://schemas.microsoft.com/office/drawing/2014/main" id="{EB19C10F-F8D6-43E0-A82F-9F1C728F2232}"/>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9064" y="1377809"/>
            <a:ext cx="4134118" cy="4114800"/>
          </a:xfrm>
          <a:prstGeom prst="rect">
            <a:avLst/>
          </a:prstGeom>
        </p:spPr>
      </p:pic>
    </p:spTree>
    <p:extLst>
      <p:ext uri="{BB962C8B-B14F-4D97-AF65-F5344CB8AC3E}">
        <p14:creationId xmlns:p14="http://schemas.microsoft.com/office/powerpoint/2010/main" val="1336673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1564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587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079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23585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4"/>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5498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78D4"/>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23611B6-62AD-45F8-BE9A-F41F8534F5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9201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653902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83680066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12559260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3_Photo full bleed lower titl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C4891A6-B964-47F0-8B92-8EE40632F9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Oval 1">
            <a:extLst>
              <a:ext uri="{FF2B5EF4-FFF2-40B4-BE49-F238E27FC236}">
                <a16:creationId xmlns:a16="http://schemas.microsoft.com/office/drawing/2014/main" id="{A85858A1-71F3-413A-9DB7-A6B676CE507A}"/>
              </a:ext>
            </a:extLst>
          </p:cNvPr>
          <p:cNvSpPr/>
          <p:nvPr userDrawn="1"/>
        </p:nvSpPr>
        <p:spPr bwMode="auto">
          <a:xfrm>
            <a:off x="6629400" y="685800"/>
            <a:ext cx="5486400" cy="548640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2CB82F55-3B81-4613-BD39-D678B360466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9064" y="1377809"/>
            <a:ext cx="4134118" cy="411480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5603684-D24B-4C19-A4C0-1EF77D305E6A}"/>
              </a:ext>
            </a:extLst>
          </p:cNvPr>
          <p:cNvPicPr>
            <a:picLocks noChangeAspect="1"/>
          </p:cNvPicPr>
          <p:nvPr userDrawn="1"/>
        </p:nvPicPr>
        <p:blipFill>
          <a:blip r:embed="rId5"/>
          <a:stretch>
            <a:fillRect/>
          </a:stretch>
        </p:blipFill>
        <p:spPr>
          <a:xfrm>
            <a:off x="584201" y="585788"/>
            <a:ext cx="1517162" cy="323661"/>
          </a:xfrm>
          <a:prstGeom prst="rect">
            <a:avLst/>
          </a:prstGeom>
        </p:spPr>
      </p:pic>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2935517"/>
            <a:ext cx="7953829" cy="968829"/>
          </a:xfrm>
          <a:noFill/>
        </p:spPr>
        <p:txBody>
          <a:bodyPr lIns="585216" tIns="585216" rIns="585216" bIns="585216" anchor="b" anchorCtr="0">
            <a:noAutofit/>
          </a:bodyPr>
          <a:lstStyle>
            <a:lvl1pPr>
              <a:defRPr sz="40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4773979"/>
      </p:ext>
    </p:extLst>
  </p:cSld>
  <p:clrMapOvr>
    <a:masterClrMapping/>
  </p:clrMapOvr>
  <p:transition>
    <p:fade/>
  </p:transition>
  <p:extLst>
    <p:ext uri="{DCECCB84-F9BA-43D5-87BE-67443E8EF086}">
      <p15:sldGuideLst xmlns:p15="http://schemas.microsoft.com/office/powerpoint/2012/main">
        <p15:guide id="1" orient="horz" pos="216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82300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45159339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043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09675914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641112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139922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20912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29496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43057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20919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3591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033265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dirty="0"/>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216437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dirty="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757210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374434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81760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39992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40930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92561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19857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491775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75304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15320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69197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47266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29934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885525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704588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277210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526476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3200063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6331738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144225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3710379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46661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912875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33425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3634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599850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907885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991505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496885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770615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395168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6857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74626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41378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803508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86908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2313561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9426783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2527319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110863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777701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383319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Photo full bleed lower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5D287B-5326-434C-B7F7-B810C3B49409}"/>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0D9B1DB1-C316-4AC7-9A06-EC070AAC79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26992" y="1211701"/>
            <a:ext cx="4459843" cy="4433136"/>
          </a:xfrm>
          <a:prstGeom prst="rect">
            <a:avLst/>
          </a:prstGeom>
        </p:spPr>
      </p:pic>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Picture 6" descr="A picture containing text, clipart&#10;&#10;Description automatically generated">
            <a:extLst>
              <a:ext uri="{FF2B5EF4-FFF2-40B4-BE49-F238E27FC236}">
                <a16:creationId xmlns:a16="http://schemas.microsoft.com/office/drawing/2014/main" id="{52407738-1272-47EC-ABB9-B1A48029A4CD}"/>
              </a:ext>
            </a:extLst>
          </p:cNvPr>
          <p:cNvPicPr>
            <a:picLocks noChangeAspect="1"/>
          </p:cNvPicPr>
          <p:nvPr userDrawn="1"/>
        </p:nvPicPr>
        <p:blipFill>
          <a:blip r:embed="rId4"/>
          <a:stretch>
            <a:fillRect/>
          </a:stretch>
        </p:blipFill>
        <p:spPr>
          <a:xfrm>
            <a:off x="584201" y="585788"/>
            <a:ext cx="1517162" cy="323661"/>
          </a:xfrm>
          <a:prstGeom prst="rect">
            <a:avLst/>
          </a:prstGeom>
        </p:spPr>
      </p:pic>
      <p:sp>
        <p:nvSpPr>
          <p:cNvPr id="9" name="Title 2">
            <a:extLst>
              <a:ext uri="{FF2B5EF4-FFF2-40B4-BE49-F238E27FC236}">
                <a16:creationId xmlns:a16="http://schemas.microsoft.com/office/drawing/2014/main" id="{AC0B75F2-8731-42C7-9D5F-79CD61D30079}"/>
              </a:ext>
            </a:extLst>
          </p:cNvPr>
          <p:cNvSpPr>
            <a:spLocks noGrp="1"/>
          </p:cNvSpPr>
          <p:nvPr>
            <p:ph type="title"/>
          </p:nvPr>
        </p:nvSpPr>
        <p:spPr bwMode="ltGray">
          <a:xfrm>
            <a:off x="584200" y="3002016"/>
            <a:ext cx="7369629" cy="853968"/>
          </a:xfrm>
          <a:noFill/>
        </p:spPr>
        <p:txBody>
          <a:bodyPr lIns="0" tIns="585216" rIns="457200" bIns="585216" anchor="ctr" anchorCtr="0">
            <a:noAutofit/>
          </a:bodyPr>
          <a:lstStyle>
            <a:lvl1pPr>
              <a:defRPr sz="3600" spc="0">
                <a:solidFill>
                  <a:srgbClr val="FFFFFF"/>
                </a:solidFill>
              </a:defRPr>
            </a:lvl1pPr>
          </a:lstStyle>
          <a:p>
            <a:r>
              <a:rPr lang="en-US"/>
              <a:t>Click to edit Master title style</a:t>
            </a:r>
          </a:p>
        </p:txBody>
      </p:sp>
      <p:sp>
        <p:nvSpPr>
          <p:cNvPr id="10" name="Text Placeholder 13">
            <a:extLst>
              <a:ext uri="{FF2B5EF4-FFF2-40B4-BE49-F238E27FC236}">
                <a16:creationId xmlns:a16="http://schemas.microsoft.com/office/drawing/2014/main" id="{672CB782-3B94-43BC-8CCC-6315F616D0B4}"/>
              </a:ext>
            </a:extLst>
          </p:cNvPr>
          <p:cNvSpPr>
            <a:spLocks noGrp="1"/>
          </p:cNvSpPr>
          <p:nvPr>
            <p:ph type="body" sz="quarter" idx="10" hasCustomPrompt="1"/>
          </p:nvPr>
        </p:nvSpPr>
        <p:spPr>
          <a:xfrm>
            <a:off x="571500" y="4426875"/>
            <a:ext cx="4097338" cy="307777"/>
          </a:xfrm>
        </p:spPr>
        <p:txBody>
          <a:bodyPr lIns="0"/>
          <a:lstStyle>
            <a:lvl1pPr>
              <a:defRPr>
                <a:solidFill>
                  <a:schemeClr val="bg1"/>
                </a:solidFill>
              </a:defRPr>
            </a:lvl1pPr>
            <a:lvl2pPr marL="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Speaker title &amp; date</a:t>
            </a:r>
          </a:p>
        </p:txBody>
      </p:sp>
    </p:spTree>
    <p:extLst>
      <p:ext uri="{BB962C8B-B14F-4D97-AF65-F5344CB8AC3E}">
        <p14:creationId xmlns:p14="http://schemas.microsoft.com/office/powerpoint/2010/main" val="1147520340"/>
      </p:ext>
    </p:extLst>
  </p:cSld>
  <p:clrMapOvr>
    <a:masterClrMapping/>
  </p:clrMapOvr>
  <p:transition>
    <p:fade/>
  </p:transition>
  <p:extLst>
    <p:ext uri="{DCECCB84-F9BA-43D5-87BE-67443E8EF086}">
      <p15:sldGuideLst xmlns:p15="http://schemas.microsoft.com/office/powerpoint/2012/main">
        <p15:guide id="1" orient="horz" pos="2160"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160"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45418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104004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15314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9894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23630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91664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530422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159248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555433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730459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3139983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022557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23895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68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40797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5732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20254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5094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564062"/>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446212"/>
            <a:ext cx="3474720" cy="2765425"/>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5" name="Text Placeholder 3">
            <a:extLst>
              <a:ext uri="{FF2B5EF4-FFF2-40B4-BE49-F238E27FC236}">
                <a16:creationId xmlns:a16="http://schemas.microsoft.com/office/drawing/2014/main" id="{1427286A-C8CF-4BF2-9615-253DBCF24748}"/>
              </a:ext>
            </a:extLst>
          </p:cNvPr>
          <p:cNvSpPr>
            <a:spLocks noGrp="1"/>
          </p:cNvSpPr>
          <p:nvPr>
            <p:ph type="body" sz="quarter" idx="17"/>
          </p:nvPr>
        </p:nvSpPr>
        <p:spPr>
          <a:xfrm>
            <a:off x="4356101" y="4564062"/>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B9C9BA-7F20-48D3-8E36-FEB164FD2351}"/>
              </a:ext>
            </a:extLst>
          </p:cNvPr>
          <p:cNvSpPr>
            <a:spLocks noGrp="1"/>
          </p:cNvSpPr>
          <p:nvPr>
            <p:ph type="pic" sz="quarter" idx="18" hasCustomPrompt="1"/>
          </p:nvPr>
        </p:nvSpPr>
        <p:spPr bwMode="ltGray">
          <a:xfrm>
            <a:off x="4356100" y="1446212"/>
            <a:ext cx="3474720" cy="2765425"/>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Text Placeholder 3">
            <a:extLst>
              <a:ext uri="{FF2B5EF4-FFF2-40B4-BE49-F238E27FC236}">
                <a16:creationId xmlns:a16="http://schemas.microsoft.com/office/drawing/2014/main" id="{48BCE855-2968-408F-BC75-A67C79C37C92}"/>
              </a:ext>
            </a:extLst>
          </p:cNvPr>
          <p:cNvSpPr>
            <a:spLocks noGrp="1"/>
          </p:cNvSpPr>
          <p:nvPr>
            <p:ph type="body" sz="quarter" idx="19"/>
          </p:nvPr>
        </p:nvSpPr>
        <p:spPr>
          <a:xfrm>
            <a:off x="8134669" y="4564062"/>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02BEACB5-FA0C-4826-A5F6-82364A06FD46}"/>
              </a:ext>
            </a:extLst>
          </p:cNvPr>
          <p:cNvSpPr>
            <a:spLocks noGrp="1"/>
          </p:cNvSpPr>
          <p:nvPr>
            <p:ph type="pic" sz="quarter" idx="20" hasCustomPrompt="1"/>
          </p:nvPr>
        </p:nvSpPr>
        <p:spPr bwMode="ltGray">
          <a:xfrm>
            <a:off x="8134668" y="1446212"/>
            <a:ext cx="3474720" cy="2765425"/>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2880" userDrawn="1">
          <p15:clr>
            <a:srgbClr val="5ACBF0"/>
          </p15:clr>
        </p15:guide>
        <p15:guide id="4" orient="horz" pos="912" userDrawn="1">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57150">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5715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1705432"/>
            <a:ext cx="3072384" cy="491445"/>
          </a:xfrm>
        </p:spPr>
        <p:txBody>
          <a:bodyPr anchor="t"/>
          <a:lstStyle>
            <a:lvl1pPr>
              <a:defRPr>
                <a:solidFill>
                  <a:schemeClr val="tx1"/>
                </a:solidFill>
              </a:defRPr>
            </a:lvl1pPr>
          </a:lstStyle>
          <a:p>
            <a:r>
              <a:rPr lang="en-US"/>
              <a:t>Title</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7167A558-F125-447E-B726-FE165910A8A8}"/>
              </a:ext>
            </a:extLst>
          </p:cNvPr>
          <p:cNvSpPr>
            <a:spLocks noGrp="1"/>
          </p:cNvSpPr>
          <p:nvPr>
            <p:ph type="pic" sz="quarter" idx="12" hasCustomPrompt="1"/>
          </p:nvPr>
        </p:nvSpPr>
        <p:spPr bwMode="ltGray">
          <a:xfrm>
            <a:off x="6110514" y="0"/>
            <a:ext cx="6081486" cy="6858000"/>
          </a:xfrm>
          <a:blipFill>
            <a:blip r:embed="rId2" cstate="screen">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7A0F862D-B1CC-48A7-B4E2-9251CB5E9811}"/>
              </a:ext>
              <a:ext uri="{C183D7F6-B498-43B3-948B-1728B52AA6E4}">
                <adec:decorative xmlns:adec="http://schemas.microsoft.com/office/drawing/2017/decorative" val="1"/>
              </a:ext>
            </a:extLst>
          </p:cNvPr>
          <p:cNvCxnSpPr>
            <a:cxnSpLocks/>
          </p:cNvCxnSpPr>
          <p:nvPr userDrawn="1"/>
        </p:nvCxnSpPr>
        <p:spPr>
          <a:xfrm>
            <a:off x="585216" y="2556331"/>
            <a:ext cx="3182112" cy="0"/>
          </a:xfrm>
          <a:prstGeom prst="line">
            <a:avLst/>
          </a:prstGeom>
          <a:ln w="571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9FC3B758-1A7F-44C9-BE93-0D76BB7FCA59}"/>
              </a:ext>
            </a:extLst>
          </p:cNvPr>
          <p:cNvSpPr>
            <a:spLocks noGrp="1"/>
          </p:cNvSpPr>
          <p:nvPr>
            <p:ph type="body" sz="quarter" idx="13"/>
          </p:nvPr>
        </p:nvSpPr>
        <p:spPr>
          <a:xfrm>
            <a:off x="584200" y="2953656"/>
            <a:ext cx="5090886" cy="2518229"/>
          </a:xfrm>
        </p:spPr>
        <p:txBody>
          <a:bodyPr/>
          <a:lstStyle>
            <a:lvl1pPr marL="274320" indent="-274320">
              <a:spcBef>
                <a:spcPts val="1200"/>
              </a:spcBef>
              <a:defRPr sz="2400"/>
            </a:lvl1pPr>
            <a:lvl2pPr marL="274320" indent="-274320">
              <a:spcBef>
                <a:spcPts val="1200"/>
              </a:spcBef>
              <a:defRPr sz="2400"/>
            </a:lvl2pPr>
            <a:lvl3pPr marL="274320" indent="-274320">
              <a:spcBef>
                <a:spcPts val="1200"/>
              </a:spcBef>
              <a:defRPr sz="2400"/>
            </a:lvl3pPr>
            <a:lvl4pPr marL="274320" indent="-274320">
              <a:spcBef>
                <a:spcPts val="1200"/>
              </a:spcBef>
              <a:defRPr sz="2400"/>
            </a:lvl4pPr>
            <a:lvl5pPr marL="274320" indent="-274320">
              <a:spcBef>
                <a:spcPts val="1200"/>
              </a:spcBef>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53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816" userDrawn="1">
          <p15:clr>
            <a:srgbClr val="5ACBF0"/>
          </p15:clr>
        </p15:guide>
        <p15:guide id="30" pos="2376">
          <p15:clr>
            <a:srgbClr val="5ACBF0"/>
          </p15:clr>
        </p15:guide>
        <p15:guide id="32" orient="horz" pos="1056"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Photo full bleed lower titl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C4891A6-B964-47F0-8B92-8EE40632F9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Oval 1">
            <a:extLst>
              <a:ext uri="{FF2B5EF4-FFF2-40B4-BE49-F238E27FC236}">
                <a16:creationId xmlns:a16="http://schemas.microsoft.com/office/drawing/2014/main" id="{A85858A1-71F3-413A-9DB7-A6B676CE507A}"/>
              </a:ext>
            </a:extLst>
          </p:cNvPr>
          <p:cNvSpPr/>
          <p:nvPr userDrawn="1"/>
        </p:nvSpPr>
        <p:spPr bwMode="auto">
          <a:xfrm>
            <a:off x="6629400" y="685800"/>
            <a:ext cx="5486400" cy="548640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2CB82F55-3B81-4613-BD39-D678B360466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9064" y="1377809"/>
            <a:ext cx="4134118" cy="411480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5603684-D24B-4C19-A4C0-1EF77D305E6A}"/>
              </a:ext>
            </a:extLst>
          </p:cNvPr>
          <p:cNvPicPr>
            <a:picLocks noChangeAspect="1"/>
          </p:cNvPicPr>
          <p:nvPr userDrawn="1"/>
        </p:nvPicPr>
        <p:blipFill>
          <a:blip r:embed="rId5"/>
          <a:stretch>
            <a:fillRect/>
          </a:stretch>
        </p:blipFill>
        <p:spPr>
          <a:xfrm>
            <a:off x="584201" y="585788"/>
            <a:ext cx="1517162" cy="323661"/>
          </a:xfrm>
          <a:prstGeom prst="rect">
            <a:avLst/>
          </a:prstGeom>
        </p:spPr>
      </p:pic>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584200" y="3005854"/>
            <a:ext cx="7369629" cy="853968"/>
          </a:xfrm>
          <a:noFill/>
        </p:spPr>
        <p:txBody>
          <a:bodyPr lIns="0" tIns="585216" rIns="457200" bIns="585216" anchor="ctr" anchorCtr="0">
            <a:noAutofit/>
          </a:bodyPr>
          <a:lstStyle>
            <a:lvl1pPr>
              <a:defRPr sz="3600" spc="0">
                <a:solidFill>
                  <a:srgbClr val="FFFFFF"/>
                </a:solidFill>
              </a:defRPr>
            </a:lvl1pPr>
          </a:lstStyle>
          <a:p>
            <a:r>
              <a:rPr lang="en-US"/>
              <a:t>Walking Deck</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2AB76913-93D4-4A0E-B33F-61DE72642FF1}"/>
              </a:ext>
            </a:extLst>
          </p:cNvPr>
          <p:cNvSpPr/>
          <p:nvPr userDrawn="1"/>
        </p:nvSpPr>
        <p:spPr bwMode="auto">
          <a:xfrm>
            <a:off x="584200" y="4122056"/>
            <a:ext cx="1607457" cy="5805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 Placeholder 13">
            <a:extLst>
              <a:ext uri="{FF2B5EF4-FFF2-40B4-BE49-F238E27FC236}">
                <a16:creationId xmlns:a16="http://schemas.microsoft.com/office/drawing/2014/main" id="{EA7C13ED-8C47-40AD-AA5C-5515A4A56215}"/>
              </a:ext>
            </a:extLst>
          </p:cNvPr>
          <p:cNvSpPr>
            <a:spLocks noGrp="1"/>
          </p:cNvSpPr>
          <p:nvPr>
            <p:ph type="body" sz="quarter" idx="10" hasCustomPrompt="1"/>
          </p:nvPr>
        </p:nvSpPr>
        <p:spPr>
          <a:xfrm>
            <a:off x="571500" y="4430713"/>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date</a:t>
            </a:r>
          </a:p>
        </p:txBody>
      </p:sp>
    </p:spTree>
    <p:extLst>
      <p:ext uri="{BB962C8B-B14F-4D97-AF65-F5344CB8AC3E}">
        <p14:creationId xmlns:p14="http://schemas.microsoft.com/office/powerpoint/2010/main" val="1594408732"/>
      </p:ext>
    </p:extLst>
  </p:cSld>
  <p:clrMapOvr>
    <a:masterClrMapping/>
  </p:clrMapOvr>
  <p:transition>
    <p:fade/>
  </p:transition>
  <p:extLst>
    <p:ext uri="{DCECCB84-F9BA-43D5-87BE-67443E8EF086}">
      <p15:sldGuideLst xmlns:p15="http://schemas.microsoft.com/office/powerpoint/2012/main">
        <p15:guide id="1" orient="horz" pos="2160"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68E9297-A1A1-40D0-BB8A-0A2FE30C0E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50E6FF"/>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9D85C28-1565-4369-98E7-F3AFB1E2CD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tx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9D85C28-1565-4369-98E7-F3AFB1E2CD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8700" y="0"/>
            <a:ext cx="6083300" cy="6858000"/>
          </a:xfrm>
          <a:prstGeom prst="rect">
            <a:avLst/>
          </a:prstGeom>
        </p:spPr>
      </p:pic>
      <p:sp>
        <p:nvSpPr>
          <p:cNvPr id="2" name="Title 1"/>
          <p:cNvSpPr>
            <a:spLocks noGrp="1"/>
          </p:cNvSpPr>
          <p:nvPr>
            <p:ph type="title" hasCustomPrompt="1"/>
          </p:nvPr>
        </p:nvSpPr>
        <p:spPr>
          <a:xfrm>
            <a:off x="585216" y="3035808"/>
            <a:ext cx="4456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
        <p:nvSpPr>
          <p:cNvPr id="4" name="Oval 3">
            <a:extLst>
              <a:ext uri="{FF2B5EF4-FFF2-40B4-BE49-F238E27FC236}">
                <a16:creationId xmlns:a16="http://schemas.microsoft.com/office/drawing/2014/main" id="{BC03996A-9794-4437-8500-374F1994E4CC}"/>
              </a:ext>
            </a:extLst>
          </p:cNvPr>
          <p:cNvSpPr/>
          <p:nvPr userDrawn="1"/>
        </p:nvSpPr>
        <p:spPr bwMode="auto">
          <a:xfrm>
            <a:off x="6629400" y="685800"/>
            <a:ext cx="5486400" cy="548640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Graphic 4">
            <a:extLst>
              <a:ext uri="{FF2B5EF4-FFF2-40B4-BE49-F238E27FC236}">
                <a16:creationId xmlns:a16="http://schemas.microsoft.com/office/drawing/2014/main" id="{EB19C10F-F8D6-43E0-A82F-9F1C728F2232}"/>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9064" y="1377809"/>
            <a:ext cx="4134118" cy="4114800"/>
          </a:xfrm>
          <a:prstGeom prst="rect">
            <a:avLst/>
          </a:prstGeom>
        </p:spPr>
      </p:pic>
    </p:spTree>
    <p:extLst>
      <p:ext uri="{BB962C8B-B14F-4D97-AF65-F5344CB8AC3E}">
        <p14:creationId xmlns:p14="http://schemas.microsoft.com/office/powerpoint/2010/main" val="3509998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4"/>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Photo full bleed lower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5D287B-5326-434C-B7F7-B810C3B49409}"/>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0D9B1DB1-C316-4AC7-9A06-EC070AAC79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26992" y="1211701"/>
            <a:ext cx="4459843" cy="4433136"/>
          </a:xfrm>
          <a:prstGeom prst="rect">
            <a:avLst/>
          </a:prstGeom>
        </p:spPr>
      </p:pic>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Picture 6" descr="A picture containing text, clipart&#10;&#10;Description automatically generated">
            <a:extLst>
              <a:ext uri="{FF2B5EF4-FFF2-40B4-BE49-F238E27FC236}">
                <a16:creationId xmlns:a16="http://schemas.microsoft.com/office/drawing/2014/main" id="{52407738-1272-47EC-ABB9-B1A48029A4CD}"/>
              </a:ext>
            </a:extLst>
          </p:cNvPr>
          <p:cNvPicPr>
            <a:picLocks noChangeAspect="1"/>
          </p:cNvPicPr>
          <p:nvPr userDrawn="1"/>
        </p:nvPicPr>
        <p:blipFill>
          <a:blip r:embed="rId4"/>
          <a:stretch>
            <a:fillRect/>
          </a:stretch>
        </p:blipFill>
        <p:spPr>
          <a:xfrm>
            <a:off x="584201" y="585788"/>
            <a:ext cx="1517162" cy="323661"/>
          </a:xfrm>
          <a:prstGeom prst="rect">
            <a:avLst/>
          </a:prstGeom>
        </p:spPr>
      </p:pic>
      <p:sp>
        <p:nvSpPr>
          <p:cNvPr id="9" name="Title 2">
            <a:extLst>
              <a:ext uri="{FF2B5EF4-FFF2-40B4-BE49-F238E27FC236}">
                <a16:creationId xmlns:a16="http://schemas.microsoft.com/office/drawing/2014/main" id="{AC0B75F2-8731-42C7-9D5F-79CD61D30079}"/>
              </a:ext>
            </a:extLst>
          </p:cNvPr>
          <p:cNvSpPr>
            <a:spLocks noGrp="1"/>
          </p:cNvSpPr>
          <p:nvPr>
            <p:ph type="title" hasCustomPrompt="1"/>
          </p:nvPr>
        </p:nvSpPr>
        <p:spPr bwMode="ltGray">
          <a:xfrm>
            <a:off x="584200" y="3002016"/>
            <a:ext cx="7369629" cy="853968"/>
          </a:xfrm>
          <a:noFill/>
        </p:spPr>
        <p:txBody>
          <a:bodyPr lIns="0" tIns="585216" rIns="457200" bIns="585216" anchor="ctr" anchorCtr="0">
            <a:noAutofit/>
          </a:bodyPr>
          <a:lstStyle>
            <a:lvl1pPr>
              <a:defRPr sz="3600" spc="0">
                <a:solidFill>
                  <a:srgbClr val="FFFFFF"/>
                </a:solidFill>
              </a:defRPr>
            </a:lvl1pPr>
          </a:lstStyle>
          <a:p>
            <a:r>
              <a:rPr lang="en-US"/>
              <a:t>Walking Deck</a:t>
            </a:r>
          </a:p>
        </p:txBody>
      </p:sp>
      <p:sp>
        <p:nvSpPr>
          <p:cNvPr id="10" name="Text Placeholder 13">
            <a:extLst>
              <a:ext uri="{FF2B5EF4-FFF2-40B4-BE49-F238E27FC236}">
                <a16:creationId xmlns:a16="http://schemas.microsoft.com/office/drawing/2014/main" id="{672CB782-3B94-43BC-8CCC-6315F616D0B4}"/>
              </a:ext>
            </a:extLst>
          </p:cNvPr>
          <p:cNvSpPr>
            <a:spLocks noGrp="1"/>
          </p:cNvSpPr>
          <p:nvPr>
            <p:ph type="body" sz="quarter" idx="10" hasCustomPrompt="1"/>
          </p:nvPr>
        </p:nvSpPr>
        <p:spPr>
          <a:xfrm>
            <a:off x="571500" y="4426875"/>
            <a:ext cx="4097338" cy="307777"/>
          </a:xfrm>
        </p:spPr>
        <p:txBody>
          <a:bodyPr lIns="0"/>
          <a:lstStyle>
            <a:lvl1pPr>
              <a:defRPr>
                <a:solidFill>
                  <a:schemeClr val="bg1"/>
                </a:solidFill>
              </a:defRPr>
            </a:lvl1pPr>
            <a:lvl2pPr marL="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date</a:t>
            </a:r>
          </a:p>
        </p:txBody>
      </p:sp>
    </p:spTree>
    <p:extLst>
      <p:ext uri="{BB962C8B-B14F-4D97-AF65-F5344CB8AC3E}">
        <p14:creationId xmlns:p14="http://schemas.microsoft.com/office/powerpoint/2010/main" val="585896038"/>
      </p:ext>
    </p:extLst>
  </p:cSld>
  <p:clrMapOvr>
    <a:masterClrMapping/>
  </p:clrMapOvr>
  <p:transition>
    <p:fade/>
  </p:transition>
  <p:extLst>
    <p:ext uri="{DCECCB84-F9BA-43D5-87BE-67443E8EF086}">
      <p15:sldGuideLst xmlns:p15="http://schemas.microsoft.com/office/powerpoint/2012/main">
        <p15:guide id="1" orient="horz" pos="2160"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78D4"/>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23611B6-62AD-45F8-BE9A-F41F8534F5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0810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84918176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1967445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Photo full bleed lower titl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C4891A6-B964-47F0-8B92-8EE40632F9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Oval 1">
            <a:extLst>
              <a:ext uri="{FF2B5EF4-FFF2-40B4-BE49-F238E27FC236}">
                <a16:creationId xmlns:a16="http://schemas.microsoft.com/office/drawing/2014/main" id="{A85858A1-71F3-413A-9DB7-A6B676CE507A}"/>
              </a:ext>
            </a:extLst>
          </p:cNvPr>
          <p:cNvSpPr/>
          <p:nvPr userDrawn="1"/>
        </p:nvSpPr>
        <p:spPr bwMode="auto">
          <a:xfrm>
            <a:off x="6629400" y="685800"/>
            <a:ext cx="5486400" cy="548640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2CB82F55-3B81-4613-BD39-D678B360466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9064" y="1377809"/>
            <a:ext cx="4134118" cy="411480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5603684-D24B-4C19-A4C0-1EF77D305E6A}"/>
              </a:ext>
            </a:extLst>
          </p:cNvPr>
          <p:cNvPicPr>
            <a:picLocks noChangeAspect="1"/>
          </p:cNvPicPr>
          <p:nvPr userDrawn="1"/>
        </p:nvPicPr>
        <p:blipFill>
          <a:blip r:embed="rId5"/>
          <a:stretch>
            <a:fillRect/>
          </a:stretch>
        </p:blipFill>
        <p:spPr>
          <a:xfrm>
            <a:off x="584201" y="585788"/>
            <a:ext cx="1517162" cy="323661"/>
          </a:xfrm>
          <a:prstGeom prst="rect">
            <a:avLst/>
          </a:prstGeom>
        </p:spPr>
      </p:pic>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2935517"/>
            <a:ext cx="7953829" cy="968829"/>
          </a:xfrm>
          <a:noFill/>
        </p:spPr>
        <p:txBody>
          <a:bodyPr lIns="585216" tIns="585216" rIns="585216" bIns="585216" anchor="b" anchorCtr="0">
            <a:noAutofit/>
          </a:bodyPr>
          <a:lstStyle>
            <a:lvl1pPr>
              <a:defRPr sz="40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2888043"/>
      </p:ext>
    </p:extLst>
  </p:cSld>
  <p:clrMapOvr>
    <a:masterClrMapping/>
  </p:clrMapOvr>
  <p:transition>
    <p:fade/>
  </p:transition>
  <p:extLst>
    <p:ext uri="{DCECCB84-F9BA-43D5-87BE-67443E8EF086}">
      <p15:sldGuideLst xmlns:p15="http://schemas.microsoft.com/office/powerpoint/2012/main">
        <p15:guide id="1"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10865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72364301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32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43460534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971953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Photo full bleed lower titl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C4891A6-B964-47F0-8B92-8EE40632F9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Oval 1">
            <a:extLst>
              <a:ext uri="{FF2B5EF4-FFF2-40B4-BE49-F238E27FC236}">
                <a16:creationId xmlns:a16="http://schemas.microsoft.com/office/drawing/2014/main" id="{A85858A1-71F3-413A-9DB7-A6B676CE507A}"/>
              </a:ext>
            </a:extLst>
          </p:cNvPr>
          <p:cNvSpPr/>
          <p:nvPr userDrawn="1"/>
        </p:nvSpPr>
        <p:spPr bwMode="auto">
          <a:xfrm>
            <a:off x="6629400" y="685800"/>
            <a:ext cx="5486400" cy="548640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2CB82F55-3B81-4613-BD39-D678B360466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9064" y="1377809"/>
            <a:ext cx="4134118" cy="411480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5603684-D24B-4C19-A4C0-1EF77D305E6A}"/>
              </a:ext>
            </a:extLst>
          </p:cNvPr>
          <p:cNvPicPr>
            <a:picLocks noChangeAspect="1"/>
          </p:cNvPicPr>
          <p:nvPr userDrawn="1"/>
        </p:nvPicPr>
        <p:blipFill>
          <a:blip r:embed="rId5"/>
          <a:stretch>
            <a:fillRect/>
          </a:stretch>
        </p:blipFill>
        <p:spPr>
          <a:xfrm>
            <a:off x="584201" y="585788"/>
            <a:ext cx="1517162" cy="323661"/>
          </a:xfrm>
          <a:prstGeom prst="rect">
            <a:avLst/>
          </a:prstGeom>
        </p:spPr>
      </p:pic>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2AB76913-93D4-4A0E-B33F-61DE72642FF1}"/>
              </a:ext>
            </a:extLst>
          </p:cNvPr>
          <p:cNvSpPr/>
          <p:nvPr userDrawn="1"/>
        </p:nvSpPr>
        <p:spPr bwMode="auto">
          <a:xfrm>
            <a:off x="584200" y="4122056"/>
            <a:ext cx="1607457" cy="5805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 Placeholder 13">
            <a:extLst>
              <a:ext uri="{FF2B5EF4-FFF2-40B4-BE49-F238E27FC236}">
                <a16:creationId xmlns:a16="http://schemas.microsoft.com/office/drawing/2014/main" id="{EA7C13ED-8C47-40AD-AA5C-5515A4A56215}"/>
              </a:ext>
            </a:extLst>
          </p:cNvPr>
          <p:cNvSpPr>
            <a:spLocks noGrp="1"/>
          </p:cNvSpPr>
          <p:nvPr>
            <p:ph type="body" sz="quarter" idx="10" hasCustomPrompt="1"/>
          </p:nvPr>
        </p:nvSpPr>
        <p:spPr>
          <a:xfrm>
            <a:off x="571500" y="4430713"/>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session title</a:t>
            </a:r>
          </a:p>
        </p:txBody>
      </p:sp>
      <p:sp>
        <p:nvSpPr>
          <p:cNvPr id="10" name="Text Placeholder 13">
            <a:extLst>
              <a:ext uri="{FF2B5EF4-FFF2-40B4-BE49-F238E27FC236}">
                <a16:creationId xmlns:a16="http://schemas.microsoft.com/office/drawing/2014/main" id="{EC4EBC78-13A0-4006-BB5F-221035426931}"/>
              </a:ext>
            </a:extLst>
          </p:cNvPr>
          <p:cNvSpPr>
            <a:spLocks noGrp="1"/>
          </p:cNvSpPr>
          <p:nvPr>
            <p:ph type="body" sz="quarter" idx="11" hasCustomPrompt="1"/>
          </p:nvPr>
        </p:nvSpPr>
        <p:spPr>
          <a:xfrm>
            <a:off x="574431" y="4838090"/>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name and title</a:t>
            </a:r>
          </a:p>
        </p:txBody>
      </p:sp>
    </p:spTree>
    <p:extLst>
      <p:ext uri="{BB962C8B-B14F-4D97-AF65-F5344CB8AC3E}">
        <p14:creationId xmlns:p14="http://schemas.microsoft.com/office/powerpoint/2010/main" val="4215598642"/>
      </p:ext>
    </p:extLst>
  </p:cSld>
  <p:clrMapOvr>
    <a:masterClrMapping/>
  </p:clrMapOvr>
  <p:transition>
    <p:fade/>
  </p:transition>
  <p:extLst>
    <p:ext uri="{DCECCB84-F9BA-43D5-87BE-67443E8EF086}">
      <p15:sldGuideLst xmlns:p15="http://schemas.microsoft.com/office/powerpoint/2012/main">
        <p15:guide id="1" orient="horz" pos="2160"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1548744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696403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402171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94826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6319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8064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2300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64541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7990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01855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Photo full bleed lower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5D287B-5326-434C-B7F7-B810C3B49409}"/>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0D9B1DB1-C316-4AC7-9A06-EC070AAC79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26992" y="1211701"/>
            <a:ext cx="4459843" cy="4433136"/>
          </a:xfrm>
          <a:prstGeom prst="rect">
            <a:avLst/>
          </a:prstGeom>
        </p:spPr>
      </p:pic>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Picture 6" descr="A picture containing text, clipart&#10;&#10;Description automatically generated">
            <a:extLst>
              <a:ext uri="{FF2B5EF4-FFF2-40B4-BE49-F238E27FC236}">
                <a16:creationId xmlns:a16="http://schemas.microsoft.com/office/drawing/2014/main" id="{52407738-1272-47EC-ABB9-B1A48029A4CD}"/>
              </a:ext>
            </a:extLst>
          </p:cNvPr>
          <p:cNvPicPr>
            <a:picLocks noChangeAspect="1"/>
          </p:cNvPicPr>
          <p:nvPr userDrawn="1"/>
        </p:nvPicPr>
        <p:blipFill>
          <a:blip r:embed="rId4"/>
          <a:stretch>
            <a:fillRect/>
          </a:stretch>
        </p:blipFill>
        <p:spPr>
          <a:xfrm>
            <a:off x="584201" y="585788"/>
            <a:ext cx="1517162" cy="323661"/>
          </a:xfrm>
          <a:prstGeom prst="rect">
            <a:avLst/>
          </a:prstGeom>
        </p:spPr>
      </p:pic>
      <p:sp>
        <p:nvSpPr>
          <p:cNvPr id="12" name="Text Placeholder 13">
            <a:extLst>
              <a:ext uri="{FF2B5EF4-FFF2-40B4-BE49-F238E27FC236}">
                <a16:creationId xmlns:a16="http://schemas.microsoft.com/office/drawing/2014/main" id="{A2AE0D63-31E8-48D2-8F0A-A409C570581B}"/>
              </a:ext>
            </a:extLst>
          </p:cNvPr>
          <p:cNvSpPr>
            <a:spLocks noGrp="1"/>
          </p:cNvSpPr>
          <p:nvPr>
            <p:ph type="body" sz="quarter" idx="10" hasCustomPrompt="1"/>
          </p:nvPr>
        </p:nvSpPr>
        <p:spPr>
          <a:xfrm>
            <a:off x="571500" y="4430713"/>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session title</a:t>
            </a:r>
          </a:p>
        </p:txBody>
      </p:sp>
      <p:sp>
        <p:nvSpPr>
          <p:cNvPr id="13" name="Text Placeholder 13">
            <a:extLst>
              <a:ext uri="{FF2B5EF4-FFF2-40B4-BE49-F238E27FC236}">
                <a16:creationId xmlns:a16="http://schemas.microsoft.com/office/drawing/2014/main" id="{56A943EA-696E-4A35-9BDA-19BA31212606}"/>
              </a:ext>
            </a:extLst>
          </p:cNvPr>
          <p:cNvSpPr>
            <a:spLocks noGrp="1"/>
          </p:cNvSpPr>
          <p:nvPr>
            <p:ph type="body" sz="quarter" idx="11" hasCustomPrompt="1"/>
          </p:nvPr>
        </p:nvSpPr>
        <p:spPr>
          <a:xfrm>
            <a:off x="574431" y="4838090"/>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name and title</a:t>
            </a:r>
          </a:p>
        </p:txBody>
      </p:sp>
    </p:spTree>
    <p:extLst>
      <p:ext uri="{BB962C8B-B14F-4D97-AF65-F5344CB8AC3E}">
        <p14:creationId xmlns:p14="http://schemas.microsoft.com/office/powerpoint/2010/main" val="4014405046"/>
      </p:ext>
    </p:extLst>
  </p:cSld>
  <p:clrMapOvr>
    <a:masterClrMapping/>
  </p:clrMapOvr>
  <p:transition>
    <p:fade/>
  </p:transition>
  <p:extLst>
    <p:ext uri="{DCECCB84-F9BA-43D5-87BE-67443E8EF086}">
      <p15:sldGuideLst xmlns:p15="http://schemas.microsoft.com/office/powerpoint/2012/main">
        <p15:guide id="1" orient="horz" pos="2160"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151763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23340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76673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35325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64828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490592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728425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54697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76070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35815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078D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74030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89440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978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4964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2687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62817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0690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3803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5287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865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42848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24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27836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164DF-5EAF-41EA-A1E4-B2F5669288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C68A20-C39A-49FA-81B4-98D3CC84A5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FC7A87-CEAC-45D1-AACC-527C69ECDADE}"/>
              </a:ext>
            </a:extLst>
          </p:cNvPr>
          <p:cNvSpPr>
            <a:spLocks noGrp="1"/>
          </p:cNvSpPr>
          <p:nvPr>
            <p:ph type="dt" sz="half" idx="10"/>
          </p:nvPr>
        </p:nvSpPr>
        <p:spPr/>
        <p:txBody>
          <a:bodyPr/>
          <a:lstStyle/>
          <a:p>
            <a:fld id="{717BD1C6-6315-4248-82D6-21C4FAFDB375}" type="datetimeFigureOut">
              <a:rPr lang="en-US" smtClean="0"/>
              <a:t>11/1/2021</a:t>
            </a:fld>
            <a:endParaRPr lang="en-US"/>
          </a:p>
        </p:txBody>
      </p:sp>
      <p:sp>
        <p:nvSpPr>
          <p:cNvPr id="5" name="Footer Placeholder 4">
            <a:extLst>
              <a:ext uri="{FF2B5EF4-FFF2-40B4-BE49-F238E27FC236}">
                <a16:creationId xmlns:a16="http://schemas.microsoft.com/office/drawing/2014/main" id="{77C03E3B-ABBA-436E-AAAC-77111208C5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6C134E-F57C-4011-9661-82A0C82901ED}"/>
              </a:ext>
            </a:extLst>
          </p:cNvPr>
          <p:cNvSpPr>
            <a:spLocks noGrp="1"/>
          </p:cNvSpPr>
          <p:nvPr>
            <p:ph type="sldNum" sz="quarter" idx="12"/>
          </p:nvPr>
        </p:nvSpPr>
        <p:spPr/>
        <p:txBody>
          <a:bodyPr/>
          <a:lstStyle/>
          <a:p>
            <a:fld id="{B67D2D69-EE28-4C2E-96CD-C094D091DCF1}" type="slidenum">
              <a:rPr lang="en-US" smtClean="0"/>
              <a:t>‹#›</a:t>
            </a:fld>
            <a:endParaRPr lang="en-US"/>
          </a:p>
        </p:txBody>
      </p:sp>
    </p:spTree>
    <p:extLst>
      <p:ext uri="{BB962C8B-B14F-4D97-AF65-F5344CB8AC3E}">
        <p14:creationId xmlns:p14="http://schemas.microsoft.com/office/powerpoint/2010/main" val="39634657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0D9C5-EAD1-4889-AF1F-49493EB25B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082E62-5F38-42BF-8AAC-64FA711597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61A9D4-388F-403C-9933-99A8370720B9}"/>
              </a:ext>
            </a:extLst>
          </p:cNvPr>
          <p:cNvSpPr>
            <a:spLocks noGrp="1"/>
          </p:cNvSpPr>
          <p:nvPr>
            <p:ph type="dt" sz="half" idx="10"/>
          </p:nvPr>
        </p:nvSpPr>
        <p:spPr/>
        <p:txBody>
          <a:bodyPr/>
          <a:lstStyle/>
          <a:p>
            <a:fld id="{717BD1C6-6315-4248-82D6-21C4FAFDB375}" type="datetimeFigureOut">
              <a:rPr lang="en-US" smtClean="0"/>
              <a:t>11/1/2021</a:t>
            </a:fld>
            <a:endParaRPr lang="en-US"/>
          </a:p>
        </p:txBody>
      </p:sp>
      <p:sp>
        <p:nvSpPr>
          <p:cNvPr id="5" name="Footer Placeholder 4">
            <a:extLst>
              <a:ext uri="{FF2B5EF4-FFF2-40B4-BE49-F238E27FC236}">
                <a16:creationId xmlns:a16="http://schemas.microsoft.com/office/drawing/2014/main" id="{632CF6F8-A8D7-44EC-808A-3EF9E2E7B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49FDDC-E2AD-48A6-893F-AA5C3FC4B8CE}"/>
              </a:ext>
            </a:extLst>
          </p:cNvPr>
          <p:cNvSpPr>
            <a:spLocks noGrp="1"/>
          </p:cNvSpPr>
          <p:nvPr>
            <p:ph type="sldNum" sz="quarter" idx="12"/>
          </p:nvPr>
        </p:nvSpPr>
        <p:spPr/>
        <p:txBody>
          <a:bodyPr/>
          <a:lstStyle/>
          <a:p>
            <a:fld id="{B67D2D69-EE28-4C2E-96CD-C094D091DCF1}" type="slidenum">
              <a:rPr lang="en-US" smtClean="0"/>
              <a:t>‹#›</a:t>
            </a:fld>
            <a:endParaRPr lang="en-US"/>
          </a:p>
        </p:txBody>
      </p:sp>
    </p:spTree>
    <p:extLst>
      <p:ext uri="{BB962C8B-B14F-4D97-AF65-F5344CB8AC3E}">
        <p14:creationId xmlns:p14="http://schemas.microsoft.com/office/powerpoint/2010/main" val="20783125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37874-462A-494E-885E-E14181779D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71CB1A-D4DB-4ED1-8D03-6BF2EF6A00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C68A5B-AC5A-482C-8899-143FEB94D56C}"/>
              </a:ext>
            </a:extLst>
          </p:cNvPr>
          <p:cNvSpPr>
            <a:spLocks noGrp="1"/>
          </p:cNvSpPr>
          <p:nvPr>
            <p:ph type="dt" sz="half" idx="10"/>
          </p:nvPr>
        </p:nvSpPr>
        <p:spPr/>
        <p:txBody>
          <a:bodyPr/>
          <a:lstStyle/>
          <a:p>
            <a:fld id="{717BD1C6-6315-4248-82D6-21C4FAFDB375}" type="datetimeFigureOut">
              <a:rPr lang="en-US" smtClean="0"/>
              <a:t>11/1/2021</a:t>
            </a:fld>
            <a:endParaRPr lang="en-US"/>
          </a:p>
        </p:txBody>
      </p:sp>
      <p:sp>
        <p:nvSpPr>
          <p:cNvPr id="5" name="Footer Placeholder 4">
            <a:extLst>
              <a:ext uri="{FF2B5EF4-FFF2-40B4-BE49-F238E27FC236}">
                <a16:creationId xmlns:a16="http://schemas.microsoft.com/office/drawing/2014/main" id="{91E671C7-CA9F-4B05-96D6-2F02DCD6C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AD1793-302F-42BA-8FA5-12E3A56E07D7}"/>
              </a:ext>
            </a:extLst>
          </p:cNvPr>
          <p:cNvSpPr>
            <a:spLocks noGrp="1"/>
          </p:cNvSpPr>
          <p:nvPr>
            <p:ph type="sldNum" sz="quarter" idx="12"/>
          </p:nvPr>
        </p:nvSpPr>
        <p:spPr/>
        <p:txBody>
          <a:bodyPr/>
          <a:lstStyle/>
          <a:p>
            <a:fld id="{B67D2D69-EE28-4C2E-96CD-C094D091DCF1}" type="slidenum">
              <a:rPr lang="en-US" smtClean="0"/>
              <a:t>‹#›</a:t>
            </a:fld>
            <a:endParaRPr lang="en-US"/>
          </a:p>
        </p:txBody>
      </p:sp>
    </p:spTree>
    <p:extLst>
      <p:ext uri="{BB962C8B-B14F-4D97-AF65-F5344CB8AC3E}">
        <p14:creationId xmlns:p14="http://schemas.microsoft.com/office/powerpoint/2010/main" val="8823035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E098-76FC-48DE-B4E9-4AB1BEB539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A4FA4A-9342-4BA8-8A51-2302EB586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3DBD93-1CA7-4749-B933-3351C469B6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58304E-7D57-412B-B4DE-011DA7A2D22C}"/>
              </a:ext>
            </a:extLst>
          </p:cNvPr>
          <p:cNvSpPr>
            <a:spLocks noGrp="1"/>
          </p:cNvSpPr>
          <p:nvPr>
            <p:ph type="dt" sz="half" idx="10"/>
          </p:nvPr>
        </p:nvSpPr>
        <p:spPr/>
        <p:txBody>
          <a:bodyPr/>
          <a:lstStyle/>
          <a:p>
            <a:fld id="{717BD1C6-6315-4248-82D6-21C4FAFDB375}" type="datetimeFigureOut">
              <a:rPr lang="en-US" smtClean="0"/>
              <a:t>11/1/2021</a:t>
            </a:fld>
            <a:endParaRPr lang="en-US"/>
          </a:p>
        </p:txBody>
      </p:sp>
      <p:sp>
        <p:nvSpPr>
          <p:cNvPr id="6" name="Footer Placeholder 5">
            <a:extLst>
              <a:ext uri="{FF2B5EF4-FFF2-40B4-BE49-F238E27FC236}">
                <a16:creationId xmlns:a16="http://schemas.microsoft.com/office/drawing/2014/main" id="{346EC7BA-8860-4E28-92C9-80FA152131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6473CD-BFC0-489A-91B4-E39B655ADDAA}"/>
              </a:ext>
            </a:extLst>
          </p:cNvPr>
          <p:cNvSpPr>
            <a:spLocks noGrp="1"/>
          </p:cNvSpPr>
          <p:nvPr>
            <p:ph type="sldNum" sz="quarter" idx="12"/>
          </p:nvPr>
        </p:nvSpPr>
        <p:spPr/>
        <p:txBody>
          <a:bodyPr/>
          <a:lstStyle/>
          <a:p>
            <a:fld id="{B67D2D69-EE28-4C2E-96CD-C094D091DCF1}" type="slidenum">
              <a:rPr lang="en-US" smtClean="0"/>
              <a:t>‹#›</a:t>
            </a:fld>
            <a:endParaRPr lang="en-US"/>
          </a:p>
        </p:txBody>
      </p:sp>
    </p:spTree>
    <p:extLst>
      <p:ext uri="{BB962C8B-B14F-4D97-AF65-F5344CB8AC3E}">
        <p14:creationId xmlns:p14="http://schemas.microsoft.com/office/powerpoint/2010/main" val="31816847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7E29D-2C7D-4D52-BF22-1F3813BFAF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F0E41F-F968-4BBC-8966-8F75C729A6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286107-7FEF-44EC-B11A-1889403A3A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E82396-8C41-48C1-8AF3-2BD743E22B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78E6F1-C0DF-496E-8D8C-636C5140C5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0A6018-332B-4428-86C4-2CF05028B414}"/>
              </a:ext>
            </a:extLst>
          </p:cNvPr>
          <p:cNvSpPr>
            <a:spLocks noGrp="1"/>
          </p:cNvSpPr>
          <p:nvPr>
            <p:ph type="dt" sz="half" idx="10"/>
          </p:nvPr>
        </p:nvSpPr>
        <p:spPr/>
        <p:txBody>
          <a:bodyPr/>
          <a:lstStyle/>
          <a:p>
            <a:fld id="{717BD1C6-6315-4248-82D6-21C4FAFDB375}" type="datetimeFigureOut">
              <a:rPr lang="en-US" smtClean="0"/>
              <a:t>11/1/2021</a:t>
            </a:fld>
            <a:endParaRPr lang="en-US"/>
          </a:p>
        </p:txBody>
      </p:sp>
      <p:sp>
        <p:nvSpPr>
          <p:cNvPr id="8" name="Footer Placeholder 7">
            <a:extLst>
              <a:ext uri="{FF2B5EF4-FFF2-40B4-BE49-F238E27FC236}">
                <a16:creationId xmlns:a16="http://schemas.microsoft.com/office/drawing/2014/main" id="{D860AEE6-329F-4818-8BC0-7B2B73F775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235B57-380D-4BA8-9543-12C087A31FAA}"/>
              </a:ext>
            </a:extLst>
          </p:cNvPr>
          <p:cNvSpPr>
            <a:spLocks noGrp="1"/>
          </p:cNvSpPr>
          <p:nvPr>
            <p:ph type="sldNum" sz="quarter" idx="12"/>
          </p:nvPr>
        </p:nvSpPr>
        <p:spPr/>
        <p:txBody>
          <a:bodyPr/>
          <a:lstStyle/>
          <a:p>
            <a:fld id="{B67D2D69-EE28-4C2E-96CD-C094D091DCF1}" type="slidenum">
              <a:rPr lang="en-US" smtClean="0"/>
              <a:t>‹#›</a:t>
            </a:fld>
            <a:endParaRPr lang="en-US"/>
          </a:p>
        </p:txBody>
      </p:sp>
    </p:spTree>
    <p:extLst>
      <p:ext uri="{BB962C8B-B14F-4D97-AF65-F5344CB8AC3E}">
        <p14:creationId xmlns:p14="http://schemas.microsoft.com/office/powerpoint/2010/main" val="32332849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E049C-59AF-4E5C-AAEE-45532B7FC0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95B5AE-9537-4EA0-9137-57977F83700E}"/>
              </a:ext>
            </a:extLst>
          </p:cNvPr>
          <p:cNvSpPr>
            <a:spLocks noGrp="1"/>
          </p:cNvSpPr>
          <p:nvPr>
            <p:ph type="dt" sz="half" idx="10"/>
          </p:nvPr>
        </p:nvSpPr>
        <p:spPr/>
        <p:txBody>
          <a:bodyPr/>
          <a:lstStyle/>
          <a:p>
            <a:fld id="{717BD1C6-6315-4248-82D6-21C4FAFDB375}" type="datetimeFigureOut">
              <a:rPr lang="en-US" smtClean="0"/>
              <a:t>11/1/2021</a:t>
            </a:fld>
            <a:endParaRPr lang="en-US"/>
          </a:p>
        </p:txBody>
      </p:sp>
      <p:sp>
        <p:nvSpPr>
          <p:cNvPr id="4" name="Footer Placeholder 3">
            <a:extLst>
              <a:ext uri="{FF2B5EF4-FFF2-40B4-BE49-F238E27FC236}">
                <a16:creationId xmlns:a16="http://schemas.microsoft.com/office/drawing/2014/main" id="{19965120-C5DC-4F51-A722-5C26DA73A3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1E5663-CAE6-4F66-B0EB-C9101CBF25DB}"/>
              </a:ext>
            </a:extLst>
          </p:cNvPr>
          <p:cNvSpPr>
            <a:spLocks noGrp="1"/>
          </p:cNvSpPr>
          <p:nvPr>
            <p:ph type="sldNum" sz="quarter" idx="12"/>
          </p:nvPr>
        </p:nvSpPr>
        <p:spPr/>
        <p:txBody>
          <a:bodyPr/>
          <a:lstStyle/>
          <a:p>
            <a:fld id="{B67D2D69-EE28-4C2E-96CD-C094D091DCF1}" type="slidenum">
              <a:rPr lang="en-US" smtClean="0"/>
              <a:t>‹#›</a:t>
            </a:fld>
            <a:endParaRPr lang="en-US"/>
          </a:p>
        </p:txBody>
      </p:sp>
    </p:spTree>
    <p:extLst>
      <p:ext uri="{BB962C8B-B14F-4D97-AF65-F5344CB8AC3E}">
        <p14:creationId xmlns:p14="http://schemas.microsoft.com/office/powerpoint/2010/main" val="335282771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5A2BA-C7BE-4FD1-8930-314689087AD0}"/>
              </a:ext>
            </a:extLst>
          </p:cNvPr>
          <p:cNvSpPr>
            <a:spLocks noGrp="1"/>
          </p:cNvSpPr>
          <p:nvPr>
            <p:ph type="dt" sz="half" idx="10"/>
          </p:nvPr>
        </p:nvSpPr>
        <p:spPr/>
        <p:txBody>
          <a:bodyPr/>
          <a:lstStyle/>
          <a:p>
            <a:fld id="{717BD1C6-6315-4248-82D6-21C4FAFDB375}" type="datetimeFigureOut">
              <a:rPr lang="en-US" smtClean="0"/>
              <a:t>11/1/2021</a:t>
            </a:fld>
            <a:endParaRPr lang="en-US"/>
          </a:p>
        </p:txBody>
      </p:sp>
      <p:sp>
        <p:nvSpPr>
          <p:cNvPr id="3" name="Footer Placeholder 2">
            <a:extLst>
              <a:ext uri="{FF2B5EF4-FFF2-40B4-BE49-F238E27FC236}">
                <a16:creationId xmlns:a16="http://schemas.microsoft.com/office/drawing/2014/main" id="{61387472-5346-4E30-89F2-EF64A10686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3FD135-F6F5-4CFB-ACEC-692F6701DECD}"/>
              </a:ext>
            </a:extLst>
          </p:cNvPr>
          <p:cNvSpPr>
            <a:spLocks noGrp="1"/>
          </p:cNvSpPr>
          <p:nvPr>
            <p:ph type="sldNum" sz="quarter" idx="12"/>
          </p:nvPr>
        </p:nvSpPr>
        <p:spPr/>
        <p:txBody>
          <a:bodyPr/>
          <a:lstStyle/>
          <a:p>
            <a:fld id="{B67D2D69-EE28-4C2E-96CD-C094D091DCF1}" type="slidenum">
              <a:rPr lang="en-US" smtClean="0"/>
              <a:t>‹#›</a:t>
            </a:fld>
            <a:endParaRPr lang="en-US"/>
          </a:p>
        </p:txBody>
      </p:sp>
    </p:spTree>
    <p:extLst>
      <p:ext uri="{BB962C8B-B14F-4D97-AF65-F5344CB8AC3E}">
        <p14:creationId xmlns:p14="http://schemas.microsoft.com/office/powerpoint/2010/main" val="1623475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A762-0B73-4C34-B833-E8C6CBF210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1EA510-1E4A-4EC5-94E6-19DA0A8F19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DA2877-5A4C-4FD2-A37A-328C1B3C9A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1C9770-DE00-471D-8B96-FD48AA56B9BE}"/>
              </a:ext>
            </a:extLst>
          </p:cNvPr>
          <p:cNvSpPr>
            <a:spLocks noGrp="1"/>
          </p:cNvSpPr>
          <p:nvPr>
            <p:ph type="dt" sz="half" idx="10"/>
          </p:nvPr>
        </p:nvSpPr>
        <p:spPr/>
        <p:txBody>
          <a:bodyPr/>
          <a:lstStyle/>
          <a:p>
            <a:fld id="{717BD1C6-6315-4248-82D6-21C4FAFDB375}" type="datetimeFigureOut">
              <a:rPr lang="en-US" smtClean="0"/>
              <a:t>11/1/2021</a:t>
            </a:fld>
            <a:endParaRPr lang="en-US"/>
          </a:p>
        </p:txBody>
      </p:sp>
      <p:sp>
        <p:nvSpPr>
          <p:cNvPr id="6" name="Footer Placeholder 5">
            <a:extLst>
              <a:ext uri="{FF2B5EF4-FFF2-40B4-BE49-F238E27FC236}">
                <a16:creationId xmlns:a16="http://schemas.microsoft.com/office/drawing/2014/main" id="{C5E59FC7-0A02-4586-9101-3D70556BD3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C1E4BD-055B-4AC6-AD40-33EBB8D471B8}"/>
              </a:ext>
            </a:extLst>
          </p:cNvPr>
          <p:cNvSpPr>
            <a:spLocks noGrp="1"/>
          </p:cNvSpPr>
          <p:nvPr>
            <p:ph type="sldNum" sz="quarter" idx="12"/>
          </p:nvPr>
        </p:nvSpPr>
        <p:spPr/>
        <p:txBody>
          <a:bodyPr/>
          <a:lstStyle/>
          <a:p>
            <a:fld id="{B67D2D69-EE28-4C2E-96CD-C094D091DCF1}" type="slidenum">
              <a:rPr lang="en-US" smtClean="0"/>
              <a:t>‹#›</a:t>
            </a:fld>
            <a:endParaRPr lang="en-US"/>
          </a:p>
        </p:txBody>
      </p:sp>
    </p:spTree>
    <p:extLst>
      <p:ext uri="{BB962C8B-B14F-4D97-AF65-F5344CB8AC3E}">
        <p14:creationId xmlns:p14="http://schemas.microsoft.com/office/powerpoint/2010/main" val="7480630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F5D14-7FA6-406E-9BD5-911167D5B8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F75907-4542-449C-BB50-BBC2982C6B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57D7C0-1A00-44E3-A5BC-5E32821A3B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DE0FC7-B8C7-46C1-A0D1-E2EA3EF30F4B}"/>
              </a:ext>
            </a:extLst>
          </p:cNvPr>
          <p:cNvSpPr>
            <a:spLocks noGrp="1"/>
          </p:cNvSpPr>
          <p:nvPr>
            <p:ph type="dt" sz="half" idx="10"/>
          </p:nvPr>
        </p:nvSpPr>
        <p:spPr/>
        <p:txBody>
          <a:bodyPr/>
          <a:lstStyle/>
          <a:p>
            <a:fld id="{717BD1C6-6315-4248-82D6-21C4FAFDB375}" type="datetimeFigureOut">
              <a:rPr lang="en-US" smtClean="0"/>
              <a:t>11/1/2021</a:t>
            </a:fld>
            <a:endParaRPr lang="en-US"/>
          </a:p>
        </p:txBody>
      </p:sp>
      <p:sp>
        <p:nvSpPr>
          <p:cNvPr id="6" name="Footer Placeholder 5">
            <a:extLst>
              <a:ext uri="{FF2B5EF4-FFF2-40B4-BE49-F238E27FC236}">
                <a16:creationId xmlns:a16="http://schemas.microsoft.com/office/drawing/2014/main" id="{8A07F274-9769-4DCC-A328-B68008B1DF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6DCBB-9891-492D-9B63-9C5984091C5E}"/>
              </a:ext>
            </a:extLst>
          </p:cNvPr>
          <p:cNvSpPr>
            <a:spLocks noGrp="1"/>
          </p:cNvSpPr>
          <p:nvPr>
            <p:ph type="sldNum" sz="quarter" idx="12"/>
          </p:nvPr>
        </p:nvSpPr>
        <p:spPr/>
        <p:txBody>
          <a:bodyPr/>
          <a:lstStyle/>
          <a:p>
            <a:fld id="{B67D2D69-EE28-4C2E-96CD-C094D091DCF1}" type="slidenum">
              <a:rPr lang="en-US" smtClean="0"/>
              <a:t>‹#›</a:t>
            </a:fld>
            <a:endParaRPr lang="en-US"/>
          </a:p>
        </p:txBody>
      </p:sp>
    </p:spTree>
    <p:extLst>
      <p:ext uri="{BB962C8B-B14F-4D97-AF65-F5344CB8AC3E}">
        <p14:creationId xmlns:p14="http://schemas.microsoft.com/office/powerpoint/2010/main" val="20357314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9498A-AF50-4181-9680-71896A519A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E1F11F-5F9B-42BD-8467-5B9D0B2A12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648A6-E0E0-414C-8E5E-11868CFE2C58}"/>
              </a:ext>
            </a:extLst>
          </p:cNvPr>
          <p:cNvSpPr>
            <a:spLocks noGrp="1"/>
          </p:cNvSpPr>
          <p:nvPr>
            <p:ph type="dt" sz="half" idx="10"/>
          </p:nvPr>
        </p:nvSpPr>
        <p:spPr/>
        <p:txBody>
          <a:bodyPr/>
          <a:lstStyle/>
          <a:p>
            <a:fld id="{717BD1C6-6315-4248-82D6-21C4FAFDB375}" type="datetimeFigureOut">
              <a:rPr lang="en-US" smtClean="0"/>
              <a:t>11/1/2021</a:t>
            </a:fld>
            <a:endParaRPr lang="en-US"/>
          </a:p>
        </p:txBody>
      </p:sp>
      <p:sp>
        <p:nvSpPr>
          <p:cNvPr id="5" name="Footer Placeholder 4">
            <a:extLst>
              <a:ext uri="{FF2B5EF4-FFF2-40B4-BE49-F238E27FC236}">
                <a16:creationId xmlns:a16="http://schemas.microsoft.com/office/drawing/2014/main" id="{43F59AD2-B900-4E82-A6AF-DCF462740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A1FAB-144B-4355-9CC1-8B31828DE7A9}"/>
              </a:ext>
            </a:extLst>
          </p:cNvPr>
          <p:cNvSpPr>
            <a:spLocks noGrp="1"/>
          </p:cNvSpPr>
          <p:nvPr>
            <p:ph type="sldNum" sz="quarter" idx="12"/>
          </p:nvPr>
        </p:nvSpPr>
        <p:spPr/>
        <p:txBody>
          <a:bodyPr/>
          <a:lstStyle/>
          <a:p>
            <a:fld id="{B67D2D69-EE28-4C2E-96CD-C094D091DCF1}" type="slidenum">
              <a:rPr lang="en-US" smtClean="0"/>
              <a:t>‹#›</a:t>
            </a:fld>
            <a:endParaRPr lang="en-US"/>
          </a:p>
        </p:txBody>
      </p:sp>
    </p:spTree>
    <p:extLst>
      <p:ext uri="{BB962C8B-B14F-4D97-AF65-F5344CB8AC3E}">
        <p14:creationId xmlns:p14="http://schemas.microsoft.com/office/powerpoint/2010/main" val="146684143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725F42-5DFF-40E4-88D7-5EB13E2D3F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8A6884-022B-4D28-AAC9-ED2042D681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0F1014-3122-4A4E-AD18-3DE9B786CEEA}"/>
              </a:ext>
            </a:extLst>
          </p:cNvPr>
          <p:cNvSpPr>
            <a:spLocks noGrp="1"/>
          </p:cNvSpPr>
          <p:nvPr>
            <p:ph type="dt" sz="half" idx="10"/>
          </p:nvPr>
        </p:nvSpPr>
        <p:spPr/>
        <p:txBody>
          <a:bodyPr/>
          <a:lstStyle/>
          <a:p>
            <a:fld id="{717BD1C6-6315-4248-82D6-21C4FAFDB375}" type="datetimeFigureOut">
              <a:rPr lang="en-US" smtClean="0"/>
              <a:t>11/1/2021</a:t>
            </a:fld>
            <a:endParaRPr lang="en-US"/>
          </a:p>
        </p:txBody>
      </p:sp>
      <p:sp>
        <p:nvSpPr>
          <p:cNvPr id="5" name="Footer Placeholder 4">
            <a:extLst>
              <a:ext uri="{FF2B5EF4-FFF2-40B4-BE49-F238E27FC236}">
                <a16:creationId xmlns:a16="http://schemas.microsoft.com/office/drawing/2014/main" id="{2A4FBA19-A814-4473-8FA4-41CA54F9DB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79BC21-3A92-4A48-BB64-757EE3193B57}"/>
              </a:ext>
            </a:extLst>
          </p:cNvPr>
          <p:cNvSpPr>
            <a:spLocks noGrp="1"/>
          </p:cNvSpPr>
          <p:nvPr>
            <p:ph type="sldNum" sz="quarter" idx="12"/>
          </p:nvPr>
        </p:nvSpPr>
        <p:spPr/>
        <p:txBody>
          <a:bodyPr/>
          <a:lstStyle/>
          <a:p>
            <a:fld id="{B67D2D69-EE28-4C2E-96CD-C094D091DCF1}" type="slidenum">
              <a:rPr lang="en-US" smtClean="0"/>
              <a:t>‹#›</a:t>
            </a:fld>
            <a:endParaRPr lang="en-US"/>
          </a:p>
        </p:txBody>
      </p:sp>
    </p:spTree>
    <p:extLst>
      <p:ext uri="{BB962C8B-B14F-4D97-AF65-F5344CB8AC3E}">
        <p14:creationId xmlns:p14="http://schemas.microsoft.com/office/powerpoint/2010/main" val="34504247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68892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296438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83663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441212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655142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94699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image" Target="../media/image1.emf"/><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theme" Target="../theme/theme2.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8"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theme" Target="../theme/theme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9" Type="http://schemas.openxmlformats.org/officeDocument/2006/relationships/slideLayout" Target="../slideLayouts/slideLayout139.xml"/><Relationship Id="rId21" Type="http://schemas.openxmlformats.org/officeDocument/2006/relationships/slideLayout" Target="../slideLayouts/slideLayout121.xml"/><Relationship Id="rId34" Type="http://schemas.openxmlformats.org/officeDocument/2006/relationships/slideLayout" Target="../slideLayouts/slideLayout134.xml"/><Relationship Id="rId42" Type="http://schemas.openxmlformats.org/officeDocument/2006/relationships/slideLayout" Target="../slideLayouts/slideLayout142.xml"/><Relationship Id="rId47" Type="http://schemas.openxmlformats.org/officeDocument/2006/relationships/slideLayout" Target="../slideLayouts/slideLayout147.xml"/><Relationship Id="rId50" Type="http://schemas.openxmlformats.org/officeDocument/2006/relationships/theme" Target="../theme/theme4.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9" Type="http://schemas.openxmlformats.org/officeDocument/2006/relationships/slideLayout" Target="../slideLayouts/slideLayout129.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37" Type="http://schemas.openxmlformats.org/officeDocument/2006/relationships/slideLayout" Target="../slideLayouts/slideLayout137.xml"/><Relationship Id="rId40" Type="http://schemas.openxmlformats.org/officeDocument/2006/relationships/slideLayout" Target="../slideLayouts/slideLayout140.xml"/><Relationship Id="rId45" Type="http://schemas.openxmlformats.org/officeDocument/2006/relationships/slideLayout" Target="../slideLayouts/slideLayout145.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36" Type="http://schemas.openxmlformats.org/officeDocument/2006/relationships/slideLayout" Target="../slideLayouts/slideLayout136.xml"/><Relationship Id="rId49" Type="http://schemas.openxmlformats.org/officeDocument/2006/relationships/slideLayout" Target="../slideLayouts/slideLayout149.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4" Type="http://schemas.openxmlformats.org/officeDocument/2006/relationships/slideLayout" Target="../slideLayouts/slideLayout144.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slideLayout" Target="../slideLayouts/slideLayout135.xml"/><Relationship Id="rId43" Type="http://schemas.openxmlformats.org/officeDocument/2006/relationships/slideLayout" Target="../slideLayouts/slideLayout143.xml"/><Relationship Id="rId48" Type="http://schemas.openxmlformats.org/officeDocument/2006/relationships/slideLayout" Target="../slideLayouts/slideLayout148.xml"/><Relationship Id="rId8" Type="http://schemas.openxmlformats.org/officeDocument/2006/relationships/slideLayout" Target="../slideLayouts/slideLayout108.xml"/><Relationship Id="rId51" Type="http://schemas.openxmlformats.org/officeDocument/2006/relationships/image" Target="../media/image1.emf"/><Relationship Id="rId3" Type="http://schemas.openxmlformats.org/officeDocument/2006/relationships/slideLayout" Target="../slideLayouts/slideLayout103.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38" Type="http://schemas.openxmlformats.org/officeDocument/2006/relationships/slideLayout" Target="../slideLayouts/slideLayout138.xml"/><Relationship Id="rId46" Type="http://schemas.openxmlformats.org/officeDocument/2006/relationships/slideLayout" Target="../slideLayouts/slideLayout146.xml"/><Relationship Id="rId20" Type="http://schemas.openxmlformats.org/officeDocument/2006/relationships/slideLayout" Target="../slideLayouts/slideLayout120.xml"/><Relationship Id="rId41" Type="http://schemas.openxmlformats.org/officeDocument/2006/relationships/slideLayout" Target="../slideLayouts/slideLayout141.xml"/><Relationship Id="rId1" Type="http://schemas.openxmlformats.org/officeDocument/2006/relationships/slideLayout" Target="../slideLayouts/slideLayout101.xml"/><Relationship Id="rId6" Type="http://schemas.openxmlformats.org/officeDocument/2006/relationships/slideLayout" Target="../slideLayouts/slideLayout106.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75.xml"/><Relationship Id="rId21" Type="http://schemas.openxmlformats.org/officeDocument/2006/relationships/slideLayout" Target="../slideLayouts/slideLayout170.xml"/><Relationship Id="rId42" Type="http://schemas.openxmlformats.org/officeDocument/2006/relationships/slideLayout" Target="../slideLayouts/slideLayout191.xml"/><Relationship Id="rId47" Type="http://schemas.openxmlformats.org/officeDocument/2006/relationships/slideLayout" Target="../slideLayouts/slideLayout196.xml"/><Relationship Id="rId63" Type="http://schemas.openxmlformats.org/officeDocument/2006/relationships/slideLayout" Target="../slideLayouts/slideLayout212.xml"/><Relationship Id="rId68" Type="http://schemas.openxmlformats.org/officeDocument/2006/relationships/slideLayout" Target="../slideLayouts/slideLayout217.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9" Type="http://schemas.openxmlformats.org/officeDocument/2006/relationships/slideLayout" Target="../slideLayouts/slideLayout178.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37" Type="http://schemas.openxmlformats.org/officeDocument/2006/relationships/slideLayout" Target="../slideLayouts/slideLayout186.xml"/><Relationship Id="rId40" Type="http://schemas.openxmlformats.org/officeDocument/2006/relationships/slideLayout" Target="../slideLayouts/slideLayout189.xml"/><Relationship Id="rId45" Type="http://schemas.openxmlformats.org/officeDocument/2006/relationships/slideLayout" Target="../slideLayouts/slideLayout194.xml"/><Relationship Id="rId53" Type="http://schemas.openxmlformats.org/officeDocument/2006/relationships/slideLayout" Target="../slideLayouts/slideLayout202.xml"/><Relationship Id="rId58" Type="http://schemas.openxmlformats.org/officeDocument/2006/relationships/slideLayout" Target="../slideLayouts/slideLayout207.xml"/><Relationship Id="rId66" Type="http://schemas.openxmlformats.org/officeDocument/2006/relationships/slideLayout" Target="../slideLayouts/slideLayout215.xml"/><Relationship Id="rId5" Type="http://schemas.openxmlformats.org/officeDocument/2006/relationships/slideLayout" Target="../slideLayouts/slideLayout154.xml"/><Relationship Id="rId61" Type="http://schemas.openxmlformats.org/officeDocument/2006/relationships/slideLayout" Target="../slideLayouts/slideLayout210.xml"/><Relationship Id="rId19" Type="http://schemas.openxmlformats.org/officeDocument/2006/relationships/slideLayout" Target="../slideLayouts/slideLayout16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35" Type="http://schemas.openxmlformats.org/officeDocument/2006/relationships/slideLayout" Target="../slideLayouts/slideLayout184.xml"/><Relationship Id="rId43" Type="http://schemas.openxmlformats.org/officeDocument/2006/relationships/slideLayout" Target="../slideLayouts/slideLayout192.xml"/><Relationship Id="rId48" Type="http://schemas.openxmlformats.org/officeDocument/2006/relationships/slideLayout" Target="../slideLayouts/slideLayout197.xml"/><Relationship Id="rId56" Type="http://schemas.openxmlformats.org/officeDocument/2006/relationships/slideLayout" Target="../slideLayouts/slideLayout205.xml"/><Relationship Id="rId64" Type="http://schemas.openxmlformats.org/officeDocument/2006/relationships/slideLayout" Target="../slideLayouts/slideLayout213.xml"/><Relationship Id="rId69" Type="http://schemas.openxmlformats.org/officeDocument/2006/relationships/theme" Target="../theme/theme5.xml"/><Relationship Id="rId8" Type="http://schemas.openxmlformats.org/officeDocument/2006/relationships/slideLayout" Target="../slideLayouts/slideLayout157.xml"/><Relationship Id="rId51" Type="http://schemas.openxmlformats.org/officeDocument/2006/relationships/slideLayout" Target="../slideLayouts/slideLayout200.xml"/><Relationship Id="rId3" Type="http://schemas.openxmlformats.org/officeDocument/2006/relationships/slideLayout" Target="../slideLayouts/slideLayout152.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slideLayout" Target="../slideLayouts/slideLayout182.xml"/><Relationship Id="rId38" Type="http://schemas.openxmlformats.org/officeDocument/2006/relationships/slideLayout" Target="../slideLayouts/slideLayout187.xml"/><Relationship Id="rId46" Type="http://schemas.openxmlformats.org/officeDocument/2006/relationships/slideLayout" Target="../slideLayouts/slideLayout195.xml"/><Relationship Id="rId59" Type="http://schemas.openxmlformats.org/officeDocument/2006/relationships/slideLayout" Target="../slideLayouts/slideLayout208.xml"/><Relationship Id="rId67" Type="http://schemas.openxmlformats.org/officeDocument/2006/relationships/slideLayout" Target="../slideLayouts/slideLayout216.xml"/><Relationship Id="rId20" Type="http://schemas.openxmlformats.org/officeDocument/2006/relationships/slideLayout" Target="../slideLayouts/slideLayout169.xml"/><Relationship Id="rId41" Type="http://schemas.openxmlformats.org/officeDocument/2006/relationships/slideLayout" Target="../slideLayouts/slideLayout190.xml"/><Relationship Id="rId54" Type="http://schemas.openxmlformats.org/officeDocument/2006/relationships/slideLayout" Target="../slideLayouts/slideLayout203.xml"/><Relationship Id="rId62" Type="http://schemas.openxmlformats.org/officeDocument/2006/relationships/slideLayout" Target="../slideLayouts/slideLayout211.xml"/><Relationship Id="rId70" Type="http://schemas.openxmlformats.org/officeDocument/2006/relationships/image" Target="../media/image1.emf"/><Relationship Id="rId1" Type="http://schemas.openxmlformats.org/officeDocument/2006/relationships/slideLayout" Target="../slideLayouts/slideLayout150.xml"/><Relationship Id="rId6" Type="http://schemas.openxmlformats.org/officeDocument/2006/relationships/slideLayout" Target="../slideLayouts/slideLayout155.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36" Type="http://schemas.openxmlformats.org/officeDocument/2006/relationships/slideLayout" Target="../slideLayouts/slideLayout185.xml"/><Relationship Id="rId49" Type="http://schemas.openxmlformats.org/officeDocument/2006/relationships/slideLayout" Target="../slideLayouts/slideLayout198.xml"/><Relationship Id="rId57" Type="http://schemas.openxmlformats.org/officeDocument/2006/relationships/slideLayout" Target="../slideLayouts/slideLayout206.xml"/><Relationship Id="rId10" Type="http://schemas.openxmlformats.org/officeDocument/2006/relationships/slideLayout" Target="../slideLayouts/slideLayout159.xml"/><Relationship Id="rId31" Type="http://schemas.openxmlformats.org/officeDocument/2006/relationships/slideLayout" Target="../slideLayouts/slideLayout180.xml"/><Relationship Id="rId44" Type="http://schemas.openxmlformats.org/officeDocument/2006/relationships/slideLayout" Target="../slideLayouts/slideLayout193.xml"/><Relationship Id="rId52" Type="http://schemas.openxmlformats.org/officeDocument/2006/relationships/slideLayout" Target="../slideLayouts/slideLayout201.xml"/><Relationship Id="rId60" Type="http://schemas.openxmlformats.org/officeDocument/2006/relationships/slideLayout" Target="../slideLayouts/slideLayout209.xml"/><Relationship Id="rId65" Type="http://schemas.openxmlformats.org/officeDocument/2006/relationships/slideLayout" Target="../slideLayouts/slideLayout214.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9" Type="http://schemas.openxmlformats.org/officeDocument/2006/relationships/slideLayout" Target="../slideLayouts/slideLayout188.xml"/><Relationship Id="rId34" Type="http://schemas.openxmlformats.org/officeDocument/2006/relationships/slideLayout" Target="../slideLayouts/slideLayout183.xml"/><Relationship Id="rId50" Type="http://schemas.openxmlformats.org/officeDocument/2006/relationships/slideLayout" Target="../slideLayouts/slideLayout199.xml"/><Relationship Id="rId55" Type="http://schemas.openxmlformats.org/officeDocument/2006/relationships/slideLayout" Target="../slideLayouts/slideLayout2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935" r:id="rId2"/>
    <p:sldLayoutId id="2147484940" r:id="rId3"/>
    <p:sldLayoutId id="2147484941" r:id="rId4"/>
    <p:sldLayoutId id="2147484942" r:id="rId5"/>
    <p:sldLayoutId id="2147484943" r:id="rId6"/>
    <p:sldLayoutId id="2147484580" r:id="rId7"/>
    <p:sldLayoutId id="2147484609" r:id="rId8"/>
    <p:sldLayoutId id="2147484577" r:id="rId9"/>
    <p:sldLayoutId id="2147484610" r:id="rId10"/>
    <p:sldLayoutId id="2147484710" r:id="rId11"/>
    <p:sldLayoutId id="2147484240" r:id="rId12"/>
    <p:sldLayoutId id="2147484910" r:id="rId13"/>
    <p:sldLayoutId id="2147484911" r:id="rId14"/>
    <p:sldLayoutId id="2147484639" r:id="rId15"/>
    <p:sldLayoutId id="2147484603" r:id="rId16"/>
    <p:sldLayoutId id="2147484833" r:id="rId17"/>
    <p:sldLayoutId id="2147484834" r:id="rId18"/>
    <p:sldLayoutId id="2147484835" r:id="rId19"/>
    <p:sldLayoutId id="2147484922" r:id="rId20"/>
    <p:sldLayoutId id="2147484923" r:id="rId21"/>
    <p:sldLayoutId id="2147484924" r:id="rId22"/>
    <p:sldLayoutId id="2147484839" r:id="rId23"/>
    <p:sldLayoutId id="2147484840" r:id="rId24"/>
    <p:sldLayoutId id="2147484841" r:id="rId25"/>
    <p:sldLayoutId id="2147484842" r:id="rId26"/>
    <p:sldLayoutId id="2147484843" r:id="rId27"/>
    <p:sldLayoutId id="2147484931" r:id="rId28"/>
    <p:sldLayoutId id="2147484936" r:id="rId29"/>
    <p:sldLayoutId id="2147484787" r:id="rId30"/>
    <p:sldLayoutId id="2147484249" r:id="rId31"/>
    <p:sldLayoutId id="2147484640" r:id="rId32"/>
    <p:sldLayoutId id="2147484584" r:id="rId33"/>
    <p:sldLayoutId id="2147484937" r:id="rId34"/>
    <p:sldLayoutId id="2147484583" r:id="rId35"/>
    <p:sldLayoutId id="2147484671" r:id="rId36"/>
    <p:sldLayoutId id="2147484673" r:id="rId37"/>
    <p:sldLayoutId id="2147484585" r:id="rId38"/>
    <p:sldLayoutId id="2147484299" r:id="rId39"/>
    <p:sldLayoutId id="2147484938" r:id="rId40"/>
    <p:sldLayoutId id="2147484263" r:id="rId41"/>
    <p:sldLayoutId id="2147484932" r:id="rId42"/>
    <p:sldLayoutId id="2147484933" r:id="rId43"/>
    <p:sldLayoutId id="2147484939" r:id="rId44"/>
    <p:sldLayoutId id="2147484990" r:id="rId45"/>
    <p:sldLayoutId id="2147484991" r:id="rId46"/>
    <p:sldLayoutId id="2147484992" r:id="rId47"/>
    <p:sldLayoutId id="2147484993" r:id="rId48"/>
    <p:sldLayoutId id="2147485013" r:id="rId49"/>
    <p:sldLayoutId id="2147485014"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619855837"/>
      </p:ext>
    </p:extLst>
  </p:cSld>
  <p:clrMap bg1="lt1" tx1="dk1" bg2="lt2" tx2="dk2" accent1="accent1" accent2="accent2" accent3="accent3" accent4="accent4" accent5="accent5" accent6="accent6" hlink="hlink" folHlink="folHlink"/>
  <p:sldLayoutIdLst>
    <p:sldLayoutId id="2147484958" r:id="rId1"/>
    <p:sldLayoutId id="2147484959" r:id="rId2"/>
    <p:sldLayoutId id="2147484960" r:id="rId3"/>
    <p:sldLayoutId id="2147484961" r:id="rId4"/>
    <p:sldLayoutId id="2147484962" r:id="rId5"/>
    <p:sldLayoutId id="2147484963" r:id="rId6"/>
    <p:sldLayoutId id="2147484964" r:id="rId7"/>
    <p:sldLayoutId id="2147484965" r:id="rId8"/>
    <p:sldLayoutId id="2147484966" r:id="rId9"/>
    <p:sldLayoutId id="2147484967" r:id="rId10"/>
    <p:sldLayoutId id="2147484968" r:id="rId11"/>
    <p:sldLayoutId id="2147484969" r:id="rId12"/>
    <p:sldLayoutId id="2147484970" r:id="rId13"/>
    <p:sldLayoutId id="2147484971" r:id="rId14"/>
    <p:sldLayoutId id="2147484972" r:id="rId15"/>
    <p:sldLayoutId id="2147484973" r:id="rId16"/>
    <p:sldLayoutId id="2147484974" r:id="rId17"/>
    <p:sldLayoutId id="2147484975" r:id="rId18"/>
    <p:sldLayoutId id="2147484976" r:id="rId19"/>
    <p:sldLayoutId id="2147484977" r:id="rId20"/>
    <p:sldLayoutId id="2147484978" r:id="rId21"/>
    <p:sldLayoutId id="2147484979" r:id="rId22"/>
    <p:sldLayoutId id="2147484980" r:id="rId23"/>
    <p:sldLayoutId id="2147484981" r:id="rId24"/>
    <p:sldLayoutId id="2147484982" r:id="rId25"/>
    <p:sldLayoutId id="2147484983" r:id="rId26"/>
    <p:sldLayoutId id="2147484984" r:id="rId27"/>
    <p:sldLayoutId id="2147484985" r:id="rId28"/>
    <p:sldLayoutId id="2147484986" r:id="rId29"/>
    <p:sldLayoutId id="2147484987" r:id="rId30"/>
    <p:sldLayoutId id="2147484988" r:id="rId31"/>
    <p:sldLayoutId id="214748498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187A41-6152-4D76-BA1D-58F7B04BFD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4D66DD-4164-4C87-9299-70851BCB31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8A5A01-A9BF-47CC-8EE1-ADAD93147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BD1C6-6315-4248-82D6-21C4FAFDB375}" type="datetimeFigureOut">
              <a:rPr lang="en-US" smtClean="0"/>
              <a:t>11/1/2021</a:t>
            </a:fld>
            <a:endParaRPr lang="en-US"/>
          </a:p>
        </p:txBody>
      </p:sp>
      <p:sp>
        <p:nvSpPr>
          <p:cNvPr id="5" name="Footer Placeholder 4">
            <a:extLst>
              <a:ext uri="{FF2B5EF4-FFF2-40B4-BE49-F238E27FC236}">
                <a16:creationId xmlns:a16="http://schemas.microsoft.com/office/drawing/2014/main" id="{E8CBB7CD-57B6-48E2-99FC-8B065F40E5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8AEC7F-5034-4929-B8FA-DCA64C2CD6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7D2D69-EE28-4C2E-96CD-C094D091DCF1}" type="slidenum">
              <a:rPr lang="en-US" smtClean="0"/>
              <a:t>‹#›</a:t>
            </a:fld>
            <a:endParaRPr lang="en-US"/>
          </a:p>
        </p:txBody>
      </p:sp>
    </p:spTree>
    <p:extLst>
      <p:ext uri="{BB962C8B-B14F-4D97-AF65-F5344CB8AC3E}">
        <p14:creationId xmlns:p14="http://schemas.microsoft.com/office/powerpoint/2010/main" val="1885554714"/>
      </p:ext>
    </p:extLst>
  </p:cSld>
  <p:clrMap bg1="lt1" tx1="dk1" bg2="lt2" tx2="dk2" accent1="accent1" accent2="accent2" accent3="accent3" accent4="accent4" accent5="accent5" accent6="accent6" hlink="hlink" folHlink="folHlink"/>
  <p:sldLayoutIdLst>
    <p:sldLayoutId id="2147484995" r:id="rId1"/>
    <p:sldLayoutId id="2147484996" r:id="rId2"/>
    <p:sldLayoutId id="2147484997" r:id="rId3"/>
    <p:sldLayoutId id="2147484998" r:id="rId4"/>
    <p:sldLayoutId id="2147484999" r:id="rId5"/>
    <p:sldLayoutId id="2147485000" r:id="rId6"/>
    <p:sldLayoutId id="2147485001" r:id="rId7"/>
    <p:sldLayoutId id="2147485002" r:id="rId8"/>
    <p:sldLayoutId id="2147485003" r:id="rId9"/>
    <p:sldLayoutId id="2147485004" r:id="rId10"/>
    <p:sldLayoutId id="2147485005" r:id="rId11"/>
    <p:sldLayoutId id="2147485006" r:id="rId12"/>
    <p:sldLayoutId id="2147485007" r:id="rId13"/>
    <p:sldLayoutId id="2147485008" r:id="rId14"/>
    <p:sldLayoutId id="2147485009" r:id="rId15"/>
    <p:sldLayoutId id="2147485010" r:id="rId16"/>
    <p:sldLayoutId id="2147485011" r:id="rId17"/>
    <p:sldLayoutId id="214748501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15819622"/>
      </p:ext>
    </p:extLst>
  </p:cSld>
  <p:clrMap bg1="lt1" tx1="dk1" bg2="lt2" tx2="dk2" accent1="accent1" accent2="accent2" accent3="accent3" accent4="accent4" accent5="accent5" accent6="accent6" hlink="hlink" folHlink="folHlink"/>
  <p:sldLayoutIdLst>
    <p:sldLayoutId id="2147485016" r:id="rId1"/>
    <p:sldLayoutId id="2147485017" r:id="rId2"/>
    <p:sldLayoutId id="2147485018" r:id="rId3"/>
    <p:sldLayoutId id="2147485019" r:id="rId4"/>
    <p:sldLayoutId id="2147485020" r:id="rId5"/>
    <p:sldLayoutId id="2147485021" r:id="rId6"/>
    <p:sldLayoutId id="2147485022" r:id="rId7"/>
    <p:sldLayoutId id="2147485023" r:id="rId8"/>
    <p:sldLayoutId id="2147485024" r:id="rId9"/>
    <p:sldLayoutId id="2147485025" r:id="rId10"/>
    <p:sldLayoutId id="2147485026" r:id="rId11"/>
    <p:sldLayoutId id="2147485027" r:id="rId12"/>
    <p:sldLayoutId id="2147485028" r:id="rId13"/>
    <p:sldLayoutId id="2147485029" r:id="rId14"/>
    <p:sldLayoutId id="2147485030" r:id="rId15"/>
    <p:sldLayoutId id="2147485031" r:id="rId16"/>
    <p:sldLayoutId id="2147485032" r:id="rId17"/>
    <p:sldLayoutId id="2147485033" r:id="rId18"/>
    <p:sldLayoutId id="2147485034" r:id="rId19"/>
    <p:sldLayoutId id="2147485035" r:id="rId20"/>
    <p:sldLayoutId id="2147485036" r:id="rId21"/>
    <p:sldLayoutId id="2147485037" r:id="rId22"/>
    <p:sldLayoutId id="2147485038" r:id="rId23"/>
    <p:sldLayoutId id="2147485039" r:id="rId24"/>
    <p:sldLayoutId id="2147485040" r:id="rId25"/>
    <p:sldLayoutId id="2147485041" r:id="rId26"/>
    <p:sldLayoutId id="2147485042" r:id="rId27"/>
    <p:sldLayoutId id="2147485043" r:id="rId28"/>
    <p:sldLayoutId id="2147485044" r:id="rId29"/>
    <p:sldLayoutId id="2147485045" r:id="rId30"/>
    <p:sldLayoutId id="2147485046" r:id="rId31"/>
    <p:sldLayoutId id="2147485047" r:id="rId32"/>
    <p:sldLayoutId id="2147485048" r:id="rId33"/>
    <p:sldLayoutId id="2147485049" r:id="rId34"/>
    <p:sldLayoutId id="2147485050" r:id="rId35"/>
    <p:sldLayoutId id="2147485051" r:id="rId36"/>
    <p:sldLayoutId id="2147485052" r:id="rId37"/>
    <p:sldLayoutId id="2147485053" r:id="rId38"/>
    <p:sldLayoutId id="2147485054" r:id="rId39"/>
    <p:sldLayoutId id="2147485055" r:id="rId40"/>
    <p:sldLayoutId id="2147485056" r:id="rId41"/>
    <p:sldLayoutId id="2147485057" r:id="rId42"/>
    <p:sldLayoutId id="2147485058" r:id="rId43"/>
    <p:sldLayoutId id="2147485059" r:id="rId44"/>
    <p:sldLayoutId id="2147485060" r:id="rId45"/>
    <p:sldLayoutId id="2147485061" r:id="rId46"/>
    <p:sldLayoutId id="2147485062" r:id="rId47"/>
    <p:sldLayoutId id="2147485063" r:id="rId48"/>
    <p:sldLayoutId id="2147485064"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813520760"/>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 id="2147485078" r:id="rId13"/>
    <p:sldLayoutId id="2147485079" r:id="rId14"/>
    <p:sldLayoutId id="2147485080" r:id="rId15"/>
    <p:sldLayoutId id="2147485081" r:id="rId16"/>
    <p:sldLayoutId id="2147485082" r:id="rId17"/>
    <p:sldLayoutId id="2147485083" r:id="rId18"/>
    <p:sldLayoutId id="2147485084" r:id="rId19"/>
    <p:sldLayoutId id="2147485085" r:id="rId20"/>
    <p:sldLayoutId id="2147485086" r:id="rId21"/>
    <p:sldLayoutId id="2147485087" r:id="rId22"/>
    <p:sldLayoutId id="2147485088" r:id="rId23"/>
    <p:sldLayoutId id="2147485089" r:id="rId24"/>
    <p:sldLayoutId id="2147485090" r:id="rId25"/>
    <p:sldLayoutId id="2147485091" r:id="rId26"/>
    <p:sldLayoutId id="2147485092" r:id="rId27"/>
    <p:sldLayoutId id="2147485093" r:id="rId28"/>
    <p:sldLayoutId id="2147485094" r:id="rId29"/>
    <p:sldLayoutId id="2147485095" r:id="rId30"/>
    <p:sldLayoutId id="2147485096" r:id="rId31"/>
    <p:sldLayoutId id="2147485097" r:id="rId32"/>
    <p:sldLayoutId id="2147485098" r:id="rId33"/>
    <p:sldLayoutId id="2147485099" r:id="rId34"/>
    <p:sldLayoutId id="2147485100" r:id="rId35"/>
    <p:sldLayoutId id="2147485101" r:id="rId36"/>
    <p:sldLayoutId id="2147485102" r:id="rId37"/>
    <p:sldLayoutId id="2147485103" r:id="rId38"/>
    <p:sldLayoutId id="2147485104" r:id="rId39"/>
    <p:sldLayoutId id="2147485105" r:id="rId40"/>
    <p:sldLayoutId id="2147485106" r:id="rId41"/>
    <p:sldLayoutId id="2147485107" r:id="rId42"/>
    <p:sldLayoutId id="2147485108" r:id="rId43"/>
    <p:sldLayoutId id="2147485109" r:id="rId44"/>
    <p:sldLayoutId id="2147485110" r:id="rId45"/>
    <p:sldLayoutId id="2147485111" r:id="rId46"/>
    <p:sldLayoutId id="2147485112" r:id="rId47"/>
    <p:sldLayoutId id="2147485113" r:id="rId48"/>
    <p:sldLayoutId id="2147485114" r:id="rId49"/>
    <p:sldLayoutId id="2147485115" r:id="rId50"/>
    <p:sldLayoutId id="2147485116" r:id="rId51"/>
    <p:sldLayoutId id="2147485117" r:id="rId52"/>
    <p:sldLayoutId id="2147485118" r:id="rId53"/>
    <p:sldLayoutId id="2147485119" r:id="rId54"/>
    <p:sldLayoutId id="2147485120" r:id="rId55"/>
    <p:sldLayoutId id="2147485121" r:id="rId56"/>
    <p:sldLayoutId id="2147485122" r:id="rId57"/>
    <p:sldLayoutId id="2147485123" r:id="rId58"/>
    <p:sldLayoutId id="2147485124" r:id="rId59"/>
    <p:sldLayoutId id="2147485125" r:id="rId60"/>
    <p:sldLayoutId id="2147485126" r:id="rId61"/>
    <p:sldLayoutId id="2147485127" r:id="rId62"/>
    <p:sldLayoutId id="2147485128" r:id="rId63"/>
    <p:sldLayoutId id="2147485129" r:id="rId64"/>
    <p:sldLayoutId id="2147485130" r:id="rId65"/>
    <p:sldLayoutId id="2147485131" r:id="rId66"/>
    <p:sldLayoutId id="2147485132" r:id="rId67"/>
    <p:sldLayoutId id="2147485133" r:id="rId6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emf"/><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svg"/></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90.emf"/><Relationship Id="rId18" Type="http://schemas.openxmlformats.org/officeDocument/2006/relationships/image" Target="../media/image78.svg"/><Relationship Id="rId26" Type="http://schemas.openxmlformats.org/officeDocument/2006/relationships/image" Target="../media/image99.png"/><Relationship Id="rId3" Type="http://schemas.openxmlformats.org/officeDocument/2006/relationships/image" Target="../media/image82.png"/><Relationship Id="rId21" Type="http://schemas.openxmlformats.org/officeDocument/2006/relationships/image" Target="../media/image95.png"/><Relationship Id="rId7" Type="http://schemas.openxmlformats.org/officeDocument/2006/relationships/image" Target="../media/image85.png"/><Relationship Id="rId12" Type="http://schemas.openxmlformats.org/officeDocument/2006/relationships/image" Target="../media/image89.emf"/><Relationship Id="rId17" Type="http://schemas.openxmlformats.org/officeDocument/2006/relationships/image" Target="../media/image77.png"/><Relationship Id="rId25" Type="http://schemas.openxmlformats.org/officeDocument/2006/relationships/image" Target="../media/image98.png"/><Relationship Id="rId2" Type="http://schemas.openxmlformats.org/officeDocument/2006/relationships/notesSlide" Target="../notesSlides/notesSlide11.xml"/><Relationship Id="rId16" Type="http://schemas.openxmlformats.org/officeDocument/2006/relationships/image" Target="../media/image93.emf"/><Relationship Id="rId20" Type="http://schemas.openxmlformats.org/officeDocument/2006/relationships/image" Target="../media/image79.emf"/><Relationship Id="rId1" Type="http://schemas.openxmlformats.org/officeDocument/2006/relationships/slideLayout" Target="../slideLayouts/slideLayout15.xml"/><Relationship Id="rId6" Type="http://schemas.openxmlformats.org/officeDocument/2006/relationships/image" Target="../media/image84.png"/><Relationship Id="rId11" Type="http://schemas.openxmlformats.org/officeDocument/2006/relationships/image" Target="../media/image88.emf"/><Relationship Id="rId24" Type="http://schemas.microsoft.com/office/2007/relationships/hdphoto" Target="../media/hdphoto4.wdp"/><Relationship Id="rId5" Type="http://schemas.microsoft.com/office/2007/relationships/hdphoto" Target="../media/hdphoto2.wdp"/><Relationship Id="rId15" Type="http://schemas.openxmlformats.org/officeDocument/2006/relationships/image" Target="../media/image92.svg"/><Relationship Id="rId23" Type="http://schemas.openxmlformats.org/officeDocument/2006/relationships/image" Target="../media/image97.png"/><Relationship Id="rId10" Type="http://schemas.openxmlformats.org/officeDocument/2006/relationships/image" Target="../media/image87.jpeg"/><Relationship Id="rId19" Type="http://schemas.openxmlformats.org/officeDocument/2006/relationships/image" Target="../media/image94.jpeg"/><Relationship Id="rId4" Type="http://schemas.openxmlformats.org/officeDocument/2006/relationships/image" Target="../media/image83.png"/><Relationship Id="rId9" Type="http://schemas.openxmlformats.org/officeDocument/2006/relationships/image" Target="../media/image86.emf"/><Relationship Id="rId14" Type="http://schemas.openxmlformats.org/officeDocument/2006/relationships/image" Target="../media/image91.png"/><Relationship Id="rId22" Type="http://schemas.openxmlformats.org/officeDocument/2006/relationships/image" Target="../media/image96.png"/><Relationship Id="rId27" Type="http://schemas.openxmlformats.org/officeDocument/2006/relationships/image" Target="../media/image100.svg"/></Relationships>
</file>

<file path=ppt/slides/_rels/slide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46.xml"/><Relationship Id="rId5" Type="http://schemas.openxmlformats.org/officeDocument/2006/relationships/slide" Target="slide5.xml"/><Relationship Id="rId4" Type="http://schemas.openxmlformats.org/officeDocument/2006/relationships/image" Target="../media/image10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xml"/><Relationship Id="rId1" Type="http://schemas.openxmlformats.org/officeDocument/2006/relationships/slideLayout" Target="../slideLayouts/slideLayout47.xml"/><Relationship Id="rId5" Type="http://schemas.openxmlformats.org/officeDocument/2006/relationships/hyperlink" Target="https://www.microsoft.com/security/blog/2020/04/08/microsoft-shares-new-threat-intelligence-security-guidance-during-global-crisis/" TargetMode="External"/><Relationship Id="rId4" Type="http://schemas.openxmlformats.org/officeDocument/2006/relationships/image" Target="../media/image104.png"/></Relationships>
</file>

<file path=ppt/slides/_rels/slide16.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8.jpeg"/><Relationship Id="rId2" Type="http://schemas.openxmlformats.org/officeDocument/2006/relationships/notesSlide" Target="../notesSlides/notesSlide15.xml"/><Relationship Id="rId1" Type="http://schemas.openxmlformats.org/officeDocument/2006/relationships/slideLayout" Target="../slideLayouts/slideLayout46.xml"/><Relationship Id="rId6" Type="http://schemas.openxmlformats.org/officeDocument/2006/relationships/image" Target="../media/image107.svg"/><Relationship Id="rId5" Type="http://schemas.openxmlformats.org/officeDocument/2006/relationships/image" Target="../media/image106.png"/><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9.xml"/></Relationships>
</file>

<file path=ppt/slides/_rels/slide18.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109.png"/><Relationship Id="rId7" Type="http://schemas.openxmlformats.org/officeDocument/2006/relationships/image" Target="../media/image10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svg"/><Relationship Id="rId9" Type="http://schemas.openxmlformats.org/officeDocument/2006/relationships/image" Target="../media/image113.png"/></Relationships>
</file>

<file path=ppt/slides/_rels/slide1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116.jpeg"/><Relationship Id="rId4" Type="http://schemas.openxmlformats.org/officeDocument/2006/relationships/image" Target="../media/image115.png"/></Relationships>
</file>

<file path=ppt/slides/_rels/slide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55.svg"/><Relationship Id="rId5" Type="http://schemas.openxmlformats.org/officeDocument/2006/relationships/image" Target="../media/image5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0.xml"/></Relationships>
</file>

<file path=ppt/slides/_rels/slide22.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azure/active-directory/privileged-identity-management/pim-configure" TargetMode="External"/><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azure/active-directory/privileged-identity-management/pim-configure" TargetMode="External"/><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119.emf"/><Relationship Id="rId7" Type="http://schemas.openxmlformats.org/officeDocument/2006/relationships/image" Target="../media/image122.emf"/><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86.emf"/><Relationship Id="rId5" Type="http://schemas.openxmlformats.org/officeDocument/2006/relationships/image" Target="../media/image121.svg"/><Relationship Id="rId10" Type="http://schemas.openxmlformats.org/officeDocument/2006/relationships/image" Target="../media/image123.emf"/><Relationship Id="rId4" Type="http://schemas.openxmlformats.org/officeDocument/2006/relationships/image" Target="../media/image120.png"/><Relationship Id="rId9" Type="http://schemas.openxmlformats.org/officeDocument/2006/relationships/image" Target="../media/image72.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9.xml"/></Relationships>
</file>

<file path=ppt/slides/_rels/slide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125.png"/></Relationships>
</file>

<file path=ppt/slides/_rels/slide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57.svg"/><Relationship Id="rId5" Type="http://schemas.openxmlformats.org/officeDocument/2006/relationships/image" Target="../media/image5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131.svg"/><Relationship Id="rId3" Type="http://schemas.openxmlformats.org/officeDocument/2006/relationships/image" Target="../media/image126.emf"/><Relationship Id="rId7"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47.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7.emf"/></Relationships>
</file>

<file path=ppt/slides/_rels/slide31.xml.rels><?xml version="1.0" encoding="UTF-8" standalone="yes"?>
<Relationships xmlns="http://schemas.openxmlformats.org/package/2006/relationships"><Relationship Id="rId8" Type="http://schemas.openxmlformats.org/officeDocument/2006/relationships/image" Target="../media/image137.svg"/><Relationship Id="rId13" Type="http://schemas.openxmlformats.org/officeDocument/2006/relationships/image" Target="../media/image142.png"/><Relationship Id="rId18" Type="http://schemas.openxmlformats.org/officeDocument/2006/relationships/image" Target="../media/image147.sv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svg"/><Relationship Id="rId17" Type="http://schemas.openxmlformats.org/officeDocument/2006/relationships/image" Target="../media/image146.png"/><Relationship Id="rId2" Type="http://schemas.openxmlformats.org/officeDocument/2006/relationships/notesSlide" Target="../notesSlides/notesSlide30.xml"/><Relationship Id="rId16" Type="http://schemas.openxmlformats.org/officeDocument/2006/relationships/image" Target="../media/image145.svg"/><Relationship Id="rId1" Type="http://schemas.openxmlformats.org/officeDocument/2006/relationships/slideLayout" Target="../slideLayouts/slideLayout15.xml"/><Relationship Id="rId6" Type="http://schemas.openxmlformats.org/officeDocument/2006/relationships/image" Target="../media/image135.sv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svg"/><Relationship Id="rId4" Type="http://schemas.openxmlformats.org/officeDocument/2006/relationships/image" Target="../media/image133.svg"/><Relationship Id="rId9" Type="http://schemas.openxmlformats.org/officeDocument/2006/relationships/image" Target="../media/image138.png"/><Relationship Id="rId14" Type="http://schemas.openxmlformats.org/officeDocument/2006/relationships/image" Target="../media/image143.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1.xml"/></Relationships>
</file>

<file path=ppt/slides/_rels/slide34.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1.png"/><Relationship Id="rId2" Type="http://schemas.openxmlformats.org/officeDocument/2006/relationships/notesSlide" Target="../notesSlides/notesSlide33.xml"/><Relationship Id="rId1" Type="http://schemas.openxmlformats.org/officeDocument/2006/relationships/slideLayout" Target="../slideLayouts/slideLayout48.xml"/><Relationship Id="rId6" Type="http://schemas.openxmlformats.org/officeDocument/2006/relationships/image" Target="../media/image150.png"/><Relationship Id="rId5" Type="http://schemas.openxmlformats.org/officeDocument/2006/relationships/image" Target="../media/image118.emf"/><Relationship Id="rId4" Type="http://schemas.openxmlformats.org/officeDocument/2006/relationships/image" Target="../media/image149.png"/></Relationships>
</file>

<file path=ppt/slides/_rels/slide35.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12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6.xml"/></Relationships>
</file>

<file path=ppt/slides/_rels/slide3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7.xml"/><Relationship Id="rId1" Type="http://schemas.openxmlformats.org/officeDocument/2006/relationships/slideLayout" Target="../slideLayouts/slideLayout15.xml"/><Relationship Id="rId5" Type="http://schemas.openxmlformats.org/officeDocument/2006/relationships/image" Target="../media/image118.emf"/><Relationship Id="rId4" Type="http://schemas.openxmlformats.org/officeDocument/2006/relationships/image" Target="../media/image156.png"/></Relationships>
</file>

<file path=ppt/slides/_rels/slide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hyperlink" Target="https://www.fireeye.com/content/dam/fireeye-www/services/pdfs/ig-mtrends-2018.pdf" TargetMode="External"/><Relationship Id="rId2" Type="http://schemas.openxmlformats.org/officeDocument/2006/relationships/notesSlide" Target="../notesSlides/notesSlide39.xml"/><Relationship Id="rId1" Type="http://schemas.openxmlformats.org/officeDocument/2006/relationships/slideLayout" Target="../slideLayouts/slideLayout43.xml"/><Relationship Id="rId4" Type="http://schemas.openxmlformats.org/officeDocument/2006/relationships/hyperlink" Target="https://www.agari.com/resources/whitepapers/email-security-social-engineering-survey/"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6.xml"/></Relationships>
</file>

<file path=ppt/slides/_rels/slide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jpeg"/><Relationship Id="rId7" Type="http://schemas.openxmlformats.org/officeDocument/2006/relationships/image" Target="../media/image67.svg"/><Relationship Id="rId2" Type="http://schemas.openxmlformats.org/officeDocument/2006/relationships/notesSlide" Target="../notesSlides/notesSlide6.xml"/><Relationship Id="rId1" Type="http://schemas.openxmlformats.org/officeDocument/2006/relationships/slideLayout" Target="../slideLayouts/slideLayout45.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jpeg"/><Relationship Id="rId10" Type="http://schemas.openxmlformats.org/officeDocument/2006/relationships/image" Target="../media/image70.png"/><Relationship Id="rId4" Type="http://schemas.openxmlformats.org/officeDocument/2006/relationships/image" Target="../media/image64.jpeg"/><Relationship Id="rId9" Type="http://schemas.openxmlformats.org/officeDocument/2006/relationships/image" Target="../media/image69.svg"/></Relationships>
</file>

<file path=ppt/slides/_rels/slide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7.xml"/><Relationship Id="rId1" Type="http://schemas.openxmlformats.org/officeDocument/2006/relationships/slideLayout" Target="../slideLayouts/slideLayout43.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emf"/></Relationships>
</file>

<file path=ppt/slides/_rels/slide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hyperlink" Target="http://aka.ms/SECURITYSTEPS" TargetMode="External"/><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7227" y="2195717"/>
            <a:ext cx="6189055" cy="1920526"/>
          </a:xfrm>
        </p:spPr>
        <p:txBody>
          <a:bodyPr/>
          <a:lstStyle/>
          <a:p>
            <a:r>
              <a:rPr lang="en-US" b="1" dirty="0"/>
              <a:t>Introduction to Zero Trust            &amp;</a:t>
            </a:r>
            <a:br>
              <a:rPr lang="en-US" b="1" dirty="0"/>
            </a:br>
            <a:r>
              <a:rPr lang="en-US" b="1" dirty="0"/>
              <a:t>Threat Landscape </a:t>
            </a:r>
          </a:p>
        </p:txBody>
      </p:sp>
      <p:sp>
        <p:nvSpPr>
          <p:cNvPr id="5" name="Text Placeholder 4"/>
          <p:cNvSpPr>
            <a:spLocks noGrp="1"/>
          </p:cNvSpPr>
          <p:nvPr>
            <p:ph type="body" sz="quarter" idx="12"/>
          </p:nvPr>
        </p:nvSpPr>
        <p:spPr>
          <a:xfrm>
            <a:off x="788230" y="4781175"/>
            <a:ext cx="4164583" cy="1828193"/>
          </a:xfrm>
        </p:spPr>
        <p:txBody>
          <a:bodyPr vert="horz" wrap="square" lIns="0" tIns="0" rIns="0" bIns="0" rtlCol="0" anchor="t">
            <a:spAutoFit/>
          </a:bodyPr>
          <a:lstStyle/>
          <a:p>
            <a:r>
              <a:rPr lang="en-US" b="1" dirty="0">
                <a:cs typeface="Segoe UI"/>
              </a:rPr>
              <a:t>Indranil Dutta</a:t>
            </a:r>
          </a:p>
          <a:p>
            <a:endParaRPr lang="en-US" dirty="0">
              <a:cs typeface="Segoe UI"/>
            </a:endParaRPr>
          </a:p>
          <a:p>
            <a:r>
              <a:rPr lang="en-US" dirty="0"/>
              <a:t>Principal Clous Solution Architect</a:t>
            </a:r>
          </a:p>
          <a:p>
            <a:r>
              <a:rPr lang="en-US" dirty="0">
                <a:cs typeface="Segoe UI"/>
              </a:rPr>
              <a:t>Global Partner Solutions – Microsoft</a:t>
            </a:r>
          </a:p>
          <a:p>
            <a:endParaRPr lang="en-US" dirty="0"/>
          </a:p>
          <a:p>
            <a:r>
              <a:rPr lang="en-US" dirty="0" err="1">
                <a:cs typeface="Segoe UI"/>
              </a:rPr>
              <a:t>Email:</a:t>
            </a:r>
            <a:r>
              <a:rPr lang="en-US" dirty="0" err="1">
                <a:solidFill>
                  <a:schemeClr val="accent1"/>
                </a:solidFill>
                <a:cs typeface="Segoe UI"/>
              </a:rPr>
              <a:t>Indranil.Dutta@microsoft.com</a:t>
            </a:r>
            <a:endParaRPr lang="en-US" dirty="0" err="1">
              <a:solidFill>
                <a:schemeClr val="accent1"/>
              </a:solidFill>
            </a:endParaRPr>
          </a:p>
        </p:txBody>
      </p:sp>
    </p:spTree>
    <p:extLst>
      <p:ext uri="{BB962C8B-B14F-4D97-AF65-F5344CB8AC3E}">
        <p14:creationId xmlns:p14="http://schemas.microsoft.com/office/powerpoint/2010/main" val="4718670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FD31E43-7F18-4C82-8BA7-3B60F377CE12}"/>
              </a:ext>
            </a:extLst>
          </p:cNvPr>
          <p:cNvSpPr txBox="1">
            <a:spLocks/>
          </p:cNvSpPr>
          <p:nvPr/>
        </p:nvSpPr>
        <p:spPr>
          <a:xfrm>
            <a:off x="510368" y="3053972"/>
            <a:ext cx="4259596" cy="149579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dirty="0"/>
              <a:t>Start with a strong identity foundation in the cloud</a:t>
            </a:r>
          </a:p>
        </p:txBody>
      </p:sp>
    </p:spTree>
    <p:extLst>
      <p:ext uri="{BB962C8B-B14F-4D97-AF65-F5344CB8AC3E}">
        <p14:creationId xmlns:p14="http://schemas.microsoft.com/office/powerpoint/2010/main" val="3635603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55F5A6-7004-4C32-A605-234FA5367B9C}"/>
              </a:ext>
            </a:extLst>
          </p:cNvPr>
          <p:cNvSpPr>
            <a:spLocks noGrp="1"/>
          </p:cNvSpPr>
          <p:nvPr>
            <p:ph type="title"/>
          </p:nvPr>
        </p:nvSpPr>
        <p:spPr>
          <a:xfrm>
            <a:off x="588263" y="457200"/>
            <a:ext cx="11018520" cy="461665"/>
          </a:xfrm>
        </p:spPr>
        <p:txBody>
          <a:bodyPr/>
          <a:lstStyle/>
          <a:p>
            <a:r>
              <a:rPr lang="en-US" sz="3000" dirty="0"/>
              <a:t>Azure Active Directory – the world’s largest cloud identity service</a:t>
            </a:r>
          </a:p>
        </p:txBody>
      </p:sp>
      <p:sp>
        <p:nvSpPr>
          <p:cNvPr id="36" name="TextBox 35">
            <a:extLst>
              <a:ext uri="{FF2B5EF4-FFF2-40B4-BE49-F238E27FC236}">
                <a16:creationId xmlns:a16="http://schemas.microsoft.com/office/drawing/2014/main" id="{90D25265-8ACA-49CC-BC27-76D861868A41}"/>
              </a:ext>
            </a:extLst>
          </p:cNvPr>
          <p:cNvSpPr txBox="1"/>
          <p:nvPr/>
        </p:nvSpPr>
        <p:spPr>
          <a:xfrm>
            <a:off x="4572000" y="1366763"/>
            <a:ext cx="3048000" cy="1323632"/>
          </a:xfrm>
          <a:prstGeom prst="rect">
            <a:avLst/>
          </a:prstGeom>
          <a:noFill/>
        </p:spPr>
        <p:txBody>
          <a:bodyPr wrap="square" lIns="0" rIns="0" rtlCol="0">
            <a:spAutoFit/>
          </a:bodyPr>
          <a:lstStyle/>
          <a:p>
            <a:pPr algn="ctr" defTabSz="932222">
              <a:defRPr/>
            </a:pPr>
            <a:r>
              <a:rPr lang="en-US" sz="4267" kern="0" spc="-300">
                <a:ln w="3175">
                  <a:noFill/>
                </a:ln>
                <a:gradFill>
                  <a:gsLst>
                    <a:gs pos="83000">
                      <a:srgbClr val="0078D4"/>
                    </a:gs>
                    <a:gs pos="100000">
                      <a:srgbClr val="0078D4"/>
                    </a:gs>
                  </a:gsLst>
                  <a:lin ang="5400000" scaled="1"/>
                </a:gradFill>
                <a:latin typeface="Segoe UI Semibold"/>
                <a:cs typeface="Segoe UI" panose="020B0502040204020203" pitchFamily="34" charset="0"/>
              </a:rPr>
              <a:t>200</a:t>
            </a:r>
            <a:r>
              <a:rPr lang="en-US" sz="4267" b="1" kern="0" spc="-300">
                <a:ln w="3175">
                  <a:noFill/>
                </a:ln>
                <a:gradFill>
                  <a:gsLst>
                    <a:gs pos="83000">
                      <a:srgbClr val="0078D4"/>
                    </a:gs>
                    <a:gs pos="100000">
                      <a:srgbClr val="0078D4"/>
                    </a:gs>
                  </a:gsLst>
                  <a:lin ang="5400000" scaled="1"/>
                </a:gradFill>
                <a:latin typeface="Segoe UI Semibold"/>
                <a:cs typeface="Segoe UI" panose="020B0502040204020203" pitchFamily="34" charset="0"/>
              </a:rPr>
              <a:t>K +</a:t>
            </a:r>
          </a:p>
          <a:p>
            <a:pPr algn="ctr" defTabSz="914384">
              <a:defRPr/>
            </a:pPr>
            <a:r>
              <a:rPr lang="en-US" sz="1867">
                <a:gradFill>
                  <a:gsLst>
                    <a:gs pos="83000">
                      <a:srgbClr val="282828"/>
                    </a:gs>
                    <a:gs pos="100000">
                      <a:srgbClr val="282828"/>
                    </a:gs>
                  </a:gsLst>
                  <a:lin ang="5400000" scaled="1"/>
                </a:gradFill>
                <a:latin typeface="Segoe UI Semibold"/>
              </a:rPr>
              <a:t>Azure AD</a:t>
            </a:r>
          </a:p>
          <a:p>
            <a:pPr algn="ctr" defTabSz="914384">
              <a:defRPr/>
            </a:pPr>
            <a:r>
              <a:rPr lang="en-US" sz="1867">
                <a:gradFill>
                  <a:gsLst>
                    <a:gs pos="83000">
                      <a:srgbClr val="282828"/>
                    </a:gs>
                    <a:gs pos="100000">
                      <a:srgbClr val="282828"/>
                    </a:gs>
                  </a:gsLst>
                  <a:lin ang="5400000" scaled="1"/>
                </a:gradFill>
                <a:latin typeface="Segoe UI"/>
              </a:rPr>
              <a:t>Premium organizations</a:t>
            </a:r>
          </a:p>
        </p:txBody>
      </p:sp>
      <p:sp>
        <p:nvSpPr>
          <p:cNvPr id="37" name="TextBox 36">
            <a:extLst>
              <a:ext uri="{FF2B5EF4-FFF2-40B4-BE49-F238E27FC236}">
                <a16:creationId xmlns:a16="http://schemas.microsoft.com/office/drawing/2014/main" id="{505F5772-FE10-4ECB-9A3B-079C39EE4659}"/>
              </a:ext>
            </a:extLst>
          </p:cNvPr>
          <p:cNvSpPr txBox="1"/>
          <p:nvPr/>
        </p:nvSpPr>
        <p:spPr>
          <a:xfrm>
            <a:off x="1162059" y="4545053"/>
            <a:ext cx="3137628" cy="1323632"/>
          </a:xfrm>
          <a:prstGeom prst="rect">
            <a:avLst/>
          </a:prstGeom>
          <a:noFill/>
        </p:spPr>
        <p:txBody>
          <a:bodyPr wrap="square" lIns="0" rIns="91427" rtlCol="0">
            <a:spAutoFit/>
          </a:bodyPr>
          <a:lstStyle/>
          <a:p>
            <a:pPr algn="r" defTabSz="932222">
              <a:defRPr/>
            </a:pPr>
            <a:r>
              <a:rPr lang="en-US" sz="4267" kern="0" spc="-300">
                <a:ln w="3175">
                  <a:noFill/>
                </a:ln>
                <a:gradFill>
                  <a:gsLst>
                    <a:gs pos="83000">
                      <a:srgbClr val="0078D4"/>
                    </a:gs>
                    <a:gs pos="100000">
                      <a:srgbClr val="0078D4"/>
                    </a:gs>
                  </a:gsLst>
                  <a:lin ang="5400000" scaled="1"/>
                </a:gradFill>
                <a:latin typeface="Segoe UI Semibold"/>
                <a:cs typeface="Segoe UI" panose="020B0502040204020203" pitchFamily="34" charset="0"/>
              </a:rPr>
              <a:t>345</a:t>
            </a:r>
            <a:r>
              <a:rPr lang="en-US" sz="4267" b="1" kern="0" spc="-300">
                <a:ln w="3175">
                  <a:noFill/>
                </a:ln>
                <a:gradFill>
                  <a:gsLst>
                    <a:gs pos="83000">
                      <a:srgbClr val="0078D4"/>
                    </a:gs>
                    <a:gs pos="100000">
                      <a:srgbClr val="0078D4"/>
                    </a:gs>
                  </a:gsLst>
                  <a:lin ang="5400000" scaled="1"/>
                </a:gradFill>
                <a:latin typeface="Segoe UI Semibold"/>
                <a:cs typeface="Segoe UI" panose="020B0502040204020203" pitchFamily="34" charset="0"/>
              </a:rPr>
              <a:t>M </a:t>
            </a:r>
            <a:r>
              <a:rPr lang="en-US" sz="4267" b="1" kern="0" spc="-300">
                <a:ln w="3175">
                  <a:noFill/>
                </a:ln>
                <a:gradFill>
                  <a:gsLst>
                    <a:gs pos="83000">
                      <a:srgbClr val="0078D4"/>
                    </a:gs>
                    <a:gs pos="100000">
                      <a:srgbClr val="0078D4"/>
                    </a:gs>
                  </a:gsLst>
                  <a:lin ang="5400000" scaled="1"/>
                </a:gradFill>
                <a:latin typeface="Segoe UI"/>
                <a:cs typeface="Segoe UI" panose="020B0502040204020203" pitchFamily="34" charset="0"/>
              </a:rPr>
              <a:t>+</a:t>
            </a:r>
          </a:p>
          <a:p>
            <a:pPr algn="r" defTabSz="914384">
              <a:defRPr/>
            </a:pPr>
            <a:r>
              <a:rPr lang="en-US" sz="1867">
                <a:gradFill>
                  <a:gsLst>
                    <a:gs pos="83000">
                      <a:srgbClr val="282828"/>
                    </a:gs>
                    <a:gs pos="100000">
                      <a:srgbClr val="282828"/>
                    </a:gs>
                  </a:gsLst>
                  <a:lin ang="5400000" scaled="1"/>
                </a:gradFill>
                <a:latin typeface="Segoe UI Semibold"/>
              </a:rPr>
              <a:t>Azure AD</a:t>
            </a:r>
          </a:p>
          <a:p>
            <a:pPr algn="r" defTabSz="914384">
              <a:defRPr/>
            </a:pPr>
            <a:r>
              <a:rPr lang="en-US" sz="1867">
                <a:gradFill>
                  <a:gsLst>
                    <a:gs pos="83000">
                      <a:srgbClr val="282828"/>
                    </a:gs>
                    <a:gs pos="100000">
                      <a:srgbClr val="282828"/>
                    </a:gs>
                  </a:gsLst>
                  <a:lin ang="5400000" scaled="1"/>
                </a:gradFill>
                <a:latin typeface="Segoe UI"/>
              </a:rPr>
              <a:t>Monthly active users</a:t>
            </a:r>
          </a:p>
        </p:txBody>
      </p:sp>
      <p:grpSp>
        <p:nvGrpSpPr>
          <p:cNvPr id="38" name="Group 37">
            <a:extLst>
              <a:ext uri="{FF2B5EF4-FFF2-40B4-BE49-F238E27FC236}">
                <a16:creationId xmlns:a16="http://schemas.microsoft.com/office/drawing/2014/main" id="{1ACCD325-929D-481D-B13B-1F741F1E6FF5}"/>
              </a:ext>
            </a:extLst>
          </p:cNvPr>
          <p:cNvGrpSpPr/>
          <p:nvPr/>
        </p:nvGrpSpPr>
        <p:grpSpPr>
          <a:xfrm>
            <a:off x="4414611" y="2809729"/>
            <a:ext cx="3523496" cy="2142325"/>
            <a:chOff x="4445000" y="2447042"/>
            <a:chExt cx="3594149" cy="2185283"/>
          </a:xfrm>
        </p:grpSpPr>
        <p:sp>
          <p:nvSpPr>
            <p:cNvPr id="39" name="TextBox 38">
              <a:extLst>
                <a:ext uri="{FF2B5EF4-FFF2-40B4-BE49-F238E27FC236}">
                  <a16:creationId xmlns:a16="http://schemas.microsoft.com/office/drawing/2014/main" id="{01FE7392-BB2A-4000-9091-A7F2384716B0}"/>
                </a:ext>
              </a:extLst>
            </p:cNvPr>
            <p:cNvSpPr txBox="1"/>
            <p:nvPr/>
          </p:nvSpPr>
          <p:spPr>
            <a:xfrm>
              <a:off x="5501419" y="2447042"/>
              <a:ext cx="2537730" cy="221530"/>
            </a:xfrm>
            <a:prstGeom prst="rect">
              <a:avLst/>
            </a:prstGeom>
            <a:noFill/>
          </p:spPr>
          <p:txBody>
            <a:bodyPr wrap="square" lIns="0" tIns="0" rIns="0" bIns="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defTabSz="914208">
                <a:spcBef>
                  <a:spcPts val="600"/>
                </a:spcBef>
                <a:defRPr/>
              </a:pPr>
              <a:endParaRPr lang="en-US" sz="1568">
                <a:gradFill>
                  <a:gsLst>
                    <a:gs pos="83000">
                      <a:srgbClr val="282828"/>
                    </a:gs>
                    <a:gs pos="100000">
                      <a:srgbClr val="282828"/>
                    </a:gs>
                  </a:gsLst>
                  <a:lin ang="5400000" scaled="1"/>
                </a:gradFill>
              </a:endParaRPr>
            </a:p>
          </p:txBody>
        </p:sp>
        <p:grpSp>
          <p:nvGrpSpPr>
            <p:cNvPr id="40" name="Group 39">
              <a:extLst>
                <a:ext uri="{FF2B5EF4-FFF2-40B4-BE49-F238E27FC236}">
                  <a16:creationId xmlns:a16="http://schemas.microsoft.com/office/drawing/2014/main" id="{274F4543-82C3-4124-9041-53BFF1E6CE1A}"/>
                </a:ext>
              </a:extLst>
            </p:cNvPr>
            <p:cNvGrpSpPr/>
            <p:nvPr/>
          </p:nvGrpSpPr>
          <p:grpSpPr>
            <a:xfrm>
              <a:off x="4445000" y="4075113"/>
              <a:ext cx="557213" cy="557212"/>
              <a:chOff x="4660900" y="4071938"/>
              <a:chExt cx="557213" cy="557212"/>
            </a:xfrm>
          </p:grpSpPr>
          <p:sp>
            <p:nvSpPr>
              <p:cNvPr id="41" name="Rectangle 15">
                <a:extLst>
                  <a:ext uri="{FF2B5EF4-FFF2-40B4-BE49-F238E27FC236}">
                    <a16:creationId xmlns:a16="http://schemas.microsoft.com/office/drawing/2014/main" id="{7F3C7E36-A049-4C0B-A3F9-E5FC0C160A19}"/>
                  </a:ext>
                </a:extLst>
              </p:cNvPr>
              <p:cNvSpPr>
                <a:spLocks noChangeArrowheads="1"/>
              </p:cNvSpPr>
              <p:nvPr/>
            </p:nvSpPr>
            <p:spPr bwMode="auto">
              <a:xfrm>
                <a:off x="4660900" y="4071938"/>
                <a:ext cx="34925" cy="122237"/>
              </a:xfrm>
              <a:prstGeom prst="rect">
                <a:avLst/>
              </a:prstGeom>
              <a:solidFill>
                <a:schemeClr val="bg1"/>
              </a:solidFill>
              <a:ln w="9525">
                <a:noFill/>
                <a:miter lim="800000"/>
                <a:headEnd/>
                <a:tailEnd/>
              </a:ln>
            </p:spPr>
            <p:txBody>
              <a:bodyPr vert="horz" wrap="square" lIns="89643" tIns="44821" rIns="89643" bIns="44821" numCol="1" anchor="t" anchorCtr="0" compatLnSpc="1">
                <a:prstTxWarp prst="textNoShape">
                  <a:avLst/>
                </a:prstTxWarp>
              </a:bodyPr>
              <a:lstStyle/>
              <a:p>
                <a:pPr defTabSz="914384">
                  <a:defRPr/>
                </a:pPr>
                <a:endParaRPr lang="en-US" sz="2353">
                  <a:solidFill>
                    <a:srgbClr val="FF0000"/>
                  </a:solidFill>
                  <a:latin typeface="Segoe UI"/>
                </a:endParaRPr>
              </a:p>
            </p:txBody>
          </p:sp>
          <p:sp>
            <p:nvSpPr>
              <p:cNvPr id="42" name="Rectangle 16">
                <a:extLst>
                  <a:ext uri="{FF2B5EF4-FFF2-40B4-BE49-F238E27FC236}">
                    <a16:creationId xmlns:a16="http://schemas.microsoft.com/office/drawing/2014/main" id="{0C952741-2D79-405F-B5E0-D658277F8A5C}"/>
                  </a:ext>
                </a:extLst>
              </p:cNvPr>
              <p:cNvSpPr>
                <a:spLocks noChangeArrowheads="1"/>
              </p:cNvSpPr>
              <p:nvPr/>
            </p:nvSpPr>
            <p:spPr bwMode="auto">
              <a:xfrm>
                <a:off x="4660900" y="4071938"/>
                <a:ext cx="122238" cy="34925"/>
              </a:xfrm>
              <a:prstGeom prst="rect">
                <a:avLst/>
              </a:prstGeom>
              <a:solidFill>
                <a:schemeClr val="bg1"/>
              </a:solidFill>
              <a:ln w="9525">
                <a:noFill/>
                <a:miter lim="800000"/>
                <a:headEnd/>
                <a:tailEnd/>
              </a:ln>
            </p:spPr>
            <p:txBody>
              <a:bodyPr vert="horz" wrap="square" lIns="89643" tIns="44821" rIns="89643" bIns="44821" numCol="1" anchor="t" anchorCtr="0" compatLnSpc="1">
                <a:prstTxWarp prst="textNoShape">
                  <a:avLst/>
                </a:prstTxWarp>
              </a:bodyPr>
              <a:lstStyle/>
              <a:p>
                <a:pPr defTabSz="914384">
                  <a:defRPr/>
                </a:pPr>
                <a:endParaRPr lang="en-US" sz="2353">
                  <a:solidFill>
                    <a:srgbClr val="FF0000"/>
                  </a:solidFill>
                  <a:latin typeface="Segoe UI"/>
                </a:endParaRPr>
              </a:p>
            </p:txBody>
          </p:sp>
          <p:sp>
            <p:nvSpPr>
              <p:cNvPr id="43" name="Rectangle 17">
                <a:extLst>
                  <a:ext uri="{FF2B5EF4-FFF2-40B4-BE49-F238E27FC236}">
                    <a16:creationId xmlns:a16="http://schemas.microsoft.com/office/drawing/2014/main" id="{AAC75EBF-ED69-4FC3-B1C5-C64347853FB6}"/>
                  </a:ext>
                </a:extLst>
              </p:cNvPr>
              <p:cNvSpPr>
                <a:spLocks noChangeArrowheads="1"/>
              </p:cNvSpPr>
              <p:nvPr/>
            </p:nvSpPr>
            <p:spPr bwMode="auto">
              <a:xfrm>
                <a:off x="4660900" y="4594225"/>
                <a:ext cx="122238" cy="34925"/>
              </a:xfrm>
              <a:prstGeom prst="rect">
                <a:avLst/>
              </a:prstGeom>
              <a:solidFill>
                <a:schemeClr val="bg1"/>
              </a:solidFill>
              <a:ln w="9525">
                <a:noFill/>
                <a:miter lim="800000"/>
                <a:headEnd/>
                <a:tailEnd/>
              </a:ln>
            </p:spPr>
            <p:txBody>
              <a:bodyPr vert="horz" wrap="square" lIns="89643" tIns="44821" rIns="89643" bIns="44821" numCol="1" anchor="t" anchorCtr="0" compatLnSpc="1">
                <a:prstTxWarp prst="textNoShape">
                  <a:avLst/>
                </a:prstTxWarp>
              </a:bodyPr>
              <a:lstStyle/>
              <a:p>
                <a:pPr defTabSz="914384">
                  <a:defRPr/>
                </a:pPr>
                <a:endParaRPr lang="en-US" sz="2353">
                  <a:solidFill>
                    <a:srgbClr val="FF0000"/>
                  </a:solidFill>
                  <a:latin typeface="Segoe UI"/>
                </a:endParaRPr>
              </a:p>
            </p:txBody>
          </p:sp>
          <p:sp>
            <p:nvSpPr>
              <p:cNvPr id="44" name="Rectangle 18">
                <a:extLst>
                  <a:ext uri="{FF2B5EF4-FFF2-40B4-BE49-F238E27FC236}">
                    <a16:creationId xmlns:a16="http://schemas.microsoft.com/office/drawing/2014/main" id="{40515E0E-B541-4625-8EEF-942F82835F2F}"/>
                  </a:ext>
                </a:extLst>
              </p:cNvPr>
              <p:cNvSpPr>
                <a:spLocks noChangeArrowheads="1"/>
              </p:cNvSpPr>
              <p:nvPr/>
            </p:nvSpPr>
            <p:spPr bwMode="auto">
              <a:xfrm>
                <a:off x="4660900" y="4506913"/>
                <a:ext cx="34925" cy="122237"/>
              </a:xfrm>
              <a:prstGeom prst="rect">
                <a:avLst/>
              </a:prstGeom>
              <a:solidFill>
                <a:schemeClr val="bg1"/>
              </a:solidFill>
              <a:ln w="9525">
                <a:noFill/>
                <a:miter lim="800000"/>
                <a:headEnd/>
                <a:tailEnd/>
              </a:ln>
            </p:spPr>
            <p:txBody>
              <a:bodyPr vert="horz" wrap="square" lIns="89643" tIns="44821" rIns="89643" bIns="44821" numCol="1" anchor="t" anchorCtr="0" compatLnSpc="1">
                <a:prstTxWarp prst="textNoShape">
                  <a:avLst/>
                </a:prstTxWarp>
              </a:bodyPr>
              <a:lstStyle/>
              <a:p>
                <a:pPr defTabSz="914384">
                  <a:defRPr/>
                </a:pPr>
                <a:endParaRPr lang="en-US" sz="2353">
                  <a:solidFill>
                    <a:srgbClr val="FF0000"/>
                  </a:solidFill>
                  <a:latin typeface="Segoe UI"/>
                </a:endParaRPr>
              </a:p>
            </p:txBody>
          </p:sp>
          <p:sp>
            <p:nvSpPr>
              <p:cNvPr id="45" name="Rectangle 19">
                <a:extLst>
                  <a:ext uri="{FF2B5EF4-FFF2-40B4-BE49-F238E27FC236}">
                    <a16:creationId xmlns:a16="http://schemas.microsoft.com/office/drawing/2014/main" id="{B94AE02D-8BBE-4407-8E16-B939C3E8EAA0}"/>
                  </a:ext>
                </a:extLst>
              </p:cNvPr>
              <p:cNvSpPr>
                <a:spLocks noChangeArrowheads="1"/>
              </p:cNvSpPr>
              <p:nvPr/>
            </p:nvSpPr>
            <p:spPr bwMode="auto">
              <a:xfrm>
                <a:off x="5183188" y="4071938"/>
                <a:ext cx="34925" cy="122237"/>
              </a:xfrm>
              <a:prstGeom prst="rect">
                <a:avLst/>
              </a:prstGeom>
              <a:solidFill>
                <a:schemeClr val="bg1"/>
              </a:solidFill>
              <a:ln w="9525">
                <a:noFill/>
                <a:miter lim="800000"/>
                <a:headEnd/>
                <a:tailEnd/>
              </a:ln>
            </p:spPr>
            <p:txBody>
              <a:bodyPr vert="horz" wrap="square" lIns="89643" tIns="44821" rIns="89643" bIns="44821" numCol="1" anchor="t" anchorCtr="0" compatLnSpc="1">
                <a:prstTxWarp prst="textNoShape">
                  <a:avLst/>
                </a:prstTxWarp>
              </a:bodyPr>
              <a:lstStyle/>
              <a:p>
                <a:pPr defTabSz="914384">
                  <a:defRPr/>
                </a:pPr>
                <a:endParaRPr lang="en-US" sz="2353">
                  <a:solidFill>
                    <a:srgbClr val="FF0000"/>
                  </a:solidFill>
                  <a:latin typeface="Segoe UI"/>
                </a:endParaRPr>
              </a:p>
            </p:txBody>
          </p:sp>
          <p:sp>
            <p:nvSpPr>
              <p:cNvPr id="46" name="Rectangle 20">
                <a:extLst>
                  <a:ext uri="{FF2B5EF4-FFF2-40B4-BE49-F238E27FC236}">
                    <a16:creationId xmlns:a16="http://schemas.microsoft.com/office/drawing/2014/main" id="{C34E620C-A09A-460E-BB61-447E8E122940}"/>
                  </a:ext>
                </a:extLst>
              </p:cNvPr>
              <p:cNvSpPr>
                <a:spLocks noChangeArrowheads="1"/>
              </p:cNvSpPr>
              <p:nvPr/>
            </p:nvSpPr>
            <p:spPr bwMode="auto">
              <a:xfrm>
                <a:off x="5095875" y="4071938"/>
                <a:ext cx="122238" cy="34925"/>
              </a:xfrm>
              <a:prstGeom prst="rect">
                <a:avLst/>
              </a:prstGeom>
              <a:solidFill>
                <a:schemeClr val="bg1"/>
              </a:solidFill>
              <a:ln w="9525">
                <a:noFill/>
                <a:miter lim="800000"/>
                <a:headEnd/>
                <a:tailEnd/>
              </a:ln>
            </p:spPr>
            <p:txBody>
              <a:bodyPr vert="horz" wrap="square" lIns="89643" tIns="44821" rIns="89643" bIns="44821" numCol="1" anchor="t" anchorCtr="0" compatLnSpc="1">
                <a:prstTxWarp prst="textNoShape">
                  <a:avLst/>
                </a:prstTxWarp>
              </a:bodyPr>
              <a:lstStyle/>
              <a:p>
                <a:pPr defTabSz="914384">
                  <a:defRPr/>
                </a:pPr>
                <a:endParaRPr lang="en-US" sz="2353">
                  <a:solidFill>
                    <a:srgbClr val="FF0000"/>
                  </a:solidFill>
                  <a:latin typeface="Segoe UI"/>
                </a:endParaRPr>
              </a:p>
            </p:txBody>
          </p:sp>
          <p:sp>
            <p:nvSpPr>
              <p:cNvPr id="47" name="Rectangle 21">
                <a:extLst>
                  <a:ext uri="{FF2B5EF4-FFF2-40B4-BE49-F238E27FC236}">
                    <a16:creationId xmlns:a16="http://schemas.microsoft.com/office/drawing/2014/main" id="{91D5D586-E38C-49A6-95DB-1DDDCBC48675}"/>
                  </a:ext>
                </a:extLst>
              </p:cNvPr>
              <p:cNvSpPr>
                <a:spLocks noChangeArrowheads="1"/>
              </p:cNvSpPr>
              <p:nvPr/>
            </p:nvSpPr>
            <p:spPr bwMode="auto">
              <a:xfrm>
                <a:off x="5095875" y="4594225"/>
                <a:ext cx="122238" cy="34925"/>
              </a:xfrm>
              <a:prstGeom prst="rect">
                <a:avLst/>
              </a:prstGeom>
              <a:solidFill>
                <a:schemeClr val="bg1"/>
              </a:solidFill>
              <a:ln w="9525">
                <a:noFill/>
                <a:miter lim="800000"/>
                <a:headEnd/>
                <a:tailEnd/>
              </a:ln>
            </p:spPr>
            <p:txBody>
              <a:bodyPr vert="horz" wrap="square" lIns="89643" tIns="44821" rIns="89643" bIns="44821" numCol="1" anchor="t" anchorCtr="0" compatLnSpc="1">
                <a:prstTxWarp prst="textNoShape">
                  <a:avLst/>
                </a:prstTxWarp>
              </a:bodyPr>
              <a:lstStyle/>
              <a:p>
                <a:pPr defTabSz="914384">
                  <a:defRPr/>
                </a:pPr>
                <a:endParaRPr lang="en-US" sz="2353">
                  <a:solidFill>
                    <a:srgbClr val="FF0000"/>
                  </a:solidFill>
                  <a:latin typeface="Segoe UI"/>
                </a:endParaRPr>
              </a:p>
            </p:txBody>
          </p:sp>
          <p:sp>
            <p:nvSpPr>
              <p:cNvPr id="48" name="Rectangle 22">
                <a:extLst>
                  <a:ext uri="{FF2B5EF4-FFF2-40B4-BE49-F238E27FC236}">
                    <a16:creationId xmlns:a16="http://schemas.microsoft.com/office/drawing/2014/main" id="{54EA1B28-9BC0-47F3-BA1F-16C5254F9DE9}"/>
                  </a:ext>
                </a:extLst>
              </p:cNvPr>
              <p:cNvSpPr>
                <a:spLocks noChangeArrowheads="1"/>
              </p:cNvSpPr>
              <p:nvPr/>
            </p:nvSpPr>
            <p:spPr bwMode="auto">
              <a:xfrm>
                <a:off x="5183188" y="4506913"/>
                <a:ext cx="34925" cy="122237"/>
              </a:xfrm>
              <a:prstGeom prst="rect">
                <a:avLst/>
              </a:prstGeom>
              <a:solidFill>
                <a:schemeClr val="bg1"/>
              </a:solidFill>
              <a:ln w="9525">
                <a:noFill/>
                <a:miter lim="800000"/>
                <a:headEnd/>
                <a:tailEnd/>
              </a:ln>
            </p:spPr>
            <p:txBody>
              <a:bodyPr vert="horz" wrap="square" lIns="89643" tIns="44821" rIns="89643" bIns="44821" numCol="1" anchor="t" anchorCtr="0" compatLnSpc="1">
                <a:prstTxWarp prst="textNoShape">
                  <a:avLst/>
                </a:prstTxWarp>
              </a:bodyPr>
              <a:lstStyle/>
              <a:p>
                <a:pPr defTabSz="914384">
                  <a:defRPr/>
                </a:pPr>
                <a:endParaRPr lang="en-US" sz="2353">
                  <a:solidFill>
                    <a:srgbClr val="FF0000"/>
                  </a:solidFill>
                  <a:latin typeface="Segoe UI"/>
                </a:endParaRPr>
              </a:p>
            </p:txBody>
          </p:sp>
          <p:sp>
            <p:nvSpPr>
              <p:cNvPr id="49" name="Oval 23">
                <a:extLst>
                  <a:ext uri="{FF2B5EF4-FFF2-40B4-BE49-F238E27FC236}">
                    <a16:creationId xmlns:a16="http://schemas.microsoft.com/office/drawing/2014/main" id="{4975B80D-0313-4592-8E59-3B8B0DF958AA}"/>
                  </a:ext>
                </a:extLst>
              </p:cNvPr>
              <p:cNvSpPr>
                <a:spLocks noChangeArrowheads="1"/>
              </p:cNvSpPr>
              <p:nvPr/>
            </p:nvSpPr>
            <p:spPr bwMode="auto">
              <a:xfrm>
                <a:off x="4887913" y="4229100"/>
                <a:ext cx="104775" cy="103187"/>
              </a:xfrm>
              <a:prstGeom prst="ellipse">
                <a:avLst/>
              </a:prstGeom>
              <a:solidFill>
                <a:schemeClr val="bg1"/>
              </a:solidFill>
              <a:ln w="9525">
                <a:noFill/>
                <a:round/>
                <a:headEnd/>
                <a:tailEnd/>
              </a:ln>
            </p:spPr>
            <p:txBody>
              <a:bodyPr vert="horz" wrap="square" lIns="89643" tIns="44821" rIns="89643" bIns="44821" numCol="1" anchor="t" anchorCtr="0" compatLnSpc="1">
                <a:prstTxWarp prst="textNoShape">
                  <a:avLst/>
                </a:prstTxWarp>
              </a:bodyPr>
              <a:lstStyle/>
              <a:p>
                <a:pPr defTabSz="914384">
                  <a:defRPr/>
                </a:pPr>
                <a:endParaRPr lang="en-US" sz="2353">
                  <a:solidFill>
                    <a:srgbClr val="FF0000"/>
                  </a:solidFill>
                  <a:latin typeface="Segoe UI"/>
                </a:endParaRPr>
              </a:p>
            </p:txBody>
          </p:sp>
          <p:sp>
            <p:nvSpPr>
              <p:cNvPr id="50" name="Freeform 24">
                <a:extLst>
                  <a:ext uri="{FF2B5EF4-FFF2-40B4-BE49-F238E27FC236}">
                    <a16:creationId xmlns:a16="http://schemas.microsoft.com/office/drawing/2014/main" id="{C4BE88B6-2F55-49AB-950E-E69FDFEC4A2C}"/>
                  </a:ext>
                </a:extLst>
              </p:cNvPr>
              <p:cNvSpPr>
                <a:spLocks/>
              </p:cNvSpPr>
              <p:nvPr/>
            </p:nvSpPr>
            <p:spPr bwMode="auto">
              <a:xfrm>
                <a:off x="4835525" y="4367213"/>
                <a:ext cx="207963" cy="1047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chemeClr val="bg1"/>
              </a:solidFill>
              <a:ln w="9525">
                <a:noFill/>
                <a:round/>
                <a:headEnd/>
                <a:tailEnd/>
              </a:ln>
            </p:spPr>
            <p:txBody>
              <a:bodyPr vert="horz" wrap="square" lIns="89643" tIns="44821" rIns="89643" bIns="44821" numCol="1" anchor="t" anchorCtr="0" compatLnSpc="1">
                <a:prstTxWarp prst="textNoShape">
                  <a:avLst/>
                </a:prstTxWarp>
              </a:bodyPr>
              <a:lstStyle/>
              <a:p>
                <a:pPr defTabSz="914384">
                  <a:defRPr/>
                </a:pPr>
                <a:endParaRPr lang="en-US" sz="2353">
                  <a:solidFill>
                    <a:srgbClr val="FF0000"/>
                  </a:solidFill>
                  <a:latin typeface="Segoe UI"/>
                </a:endParaRPr>
              </a:p>
            </p:txBody>
          </p:sp>
        </p:grpSp>
      </p:grpSp>
      <p:sp>
        <p:nvSpPr>
          <p:cNvPr id="51" name="TextBox 50">
            <a:extLst>
              <a:ext uri="{FF2B5EF4-FFF2-40B4-BE49-F238E27FC236}">
                <a16:creationId xmlns:a16="http://schemas.microsoft.com/office/drawing/2014/main" id="{5B1A303E-FCF8-4679-BB40-D4C5D949A7B9}"/>
              </a:ext>
            </a:extLst>
          </p:cNvPr>
          <p:cNvSpPr txBox="1"/>
          <p:nvPr/>
        </p:nvSpPr>
        <p:spPr>
          <a:xfrm>
            <a:off x="7897555" y="4545053"/>
            <a:ext cx="3274855" cy="1323632"/>
          </a:xfrm>
          <a:prstGeom prst="rect">
            <a:avLst/>
          </a:prstGeom>
          <a:noFill/>
        </p:spPr>
        <p:txBody>
          <a:bodyPr wrap="square" lIns="0" rIns="91427" rtlCol="0">
            <a:spAutoFit/>
          </a:bodyPr>
          <a:lstStyle/>
          <a:p>
            <a:pPr defTabSz="932222">
              <a:defRPr/>
            </a:pPr>
            <a:r>
              <a:rPr lang="en-US" sz="4267" kern="0" spc="-300">
                <a:ln w="3175">
                  <a:noFill/>
                </a:ln>
                <a:gradFill>
                  <a:gsLst>
                    <a:gs pos="83000">
                      <a:srgbClr val="0078D4"/>
                    </a:gs>
                    <a:gs pos="100000">
                      <a:srgbClr val="0078D4"/>
                    </a:gs>
                  </a:gsLst>
                  <a:lin ang="5400000" scaled="1"/>
                </a:gradFill>
                <a:latin typeface="Segoe UI Semibold"/>
                <a:cs typeface="Segoe UI" panose="020B0502040204020203" pitchFamily="34" charset="0"/>
              </a:rPr>
              <a:t>30</a:t>
            </a:r>
            <a:r>
              <a:rPr lang="en-US" sz="4267" b="1" kern="0" spc="-300">
                <a:ln w="3175">
                  <a:noFill/>
                </a:ln>
                <a:gradFill>
                  <a:gsLst>
                    <a:gs pos="83000">
                      <a:srgbClr val="0078D4"/>
                    </a:gs>
                    <a:gs pos="100000">
                      <a:srgbClr val="0078D4"/>
                    </a:gs>
                  </a:gsLst>
                  <a:lin ang="5400000" scaled="1"/>
                </a:gradFill>
                <a:latin typeface="Segoe UI Semibold"/>
                <a:cs typeface="Segoe UI" panose="020B0502040204020203" pitchFamily="34" charset="0"/>
              </a:rPr>
              <a:t>B </a:t>
            </a:r>
            <a:r>
              <a:rPr lang="en-US" sz="4267" b="1" kern="0" spc="-300">
                <a:ln w="3175">
                  <a:noFill/>
                </a:ln>
                <a:gradFill>
                  <a:gsLst>
                    <a:gs pos="83000">
                      <a:srgbClr val="0078D4"/>
                    </a:gs>
                    <a:gs pos="100000">
                      <a:srgbClr val="0078D4"/>
                    </a:gs>
                  </a:gsLst>
                  <a:lin ang="5400000" scaled="1"/>
                </a:gradFill>
                <a:latin typeface="Segoe UI"/>
                <a:cs typeface="Segoe UI" panose="020B0502040204020203" pitchFamily="34" charset="0"/>
              </a:rPr>
              <a:t>+</a:t>
            </a:r>
          </a:p>
          <a:p>
            <a:pPr defTabSz="914384">
              <a:defRPr/>
            </a:pPr>
            <a:r>
              <a:rPr lang="en-US" sz="1867">
                <a:gradFill>
                  <a:gsLst>
                    <a:gs pos="83000">
                      <a:srgbClr val="282828"/>
                    </a:gs>
                    <a:gs pos="100000">
                      <a:srgbClr val="282828"/>
                    </a:gs>
                  </a:gsLst>
                  <a:lin ang="5400000" scaled="1"/>
                </a:gradFill>
                <a:latin typeface="Segoe UI Semibold"/>
              </a:rPr>
              <a:t>Azure AD</a:t>
            </a:r>
          </a:p>
          <a:p>
            <a:pPr defTabSz="914384">
              <a:defRPr/>
            </a:pPr>
            <a:r>
              <a:rPr lang="en-US" sz="1867">
                <a:gradFill>
                  <a:gsLst>
                    <a:gs pos="83000">
                      <a:srgbClr val="282828"/>
                    </a:gs>
                    <a:gs pos="100000">
                      <a:srgbClr val="282828"/>
                    </a:gs>
                  </a:gsLst>
                  <a:lin ang="5400000" scaled="1"/>
                </a:gradFill>
                <a:latin typeface="Segoe UI"/>
              </a:rPr>
              <a:t>Daily authentication requests</a:t>
            </a:r>
          </a:p>
        </p:txBody>
      </p:sp>
      <p:grpSp>
        <p:nvGrpSpPr>
          <p:cNvPr id="52" name="Group 51">
            <a:extLst>
              <a:ext uri="{FF2B5EF4-FFF2-40B4-BE49-F238E27FC236}">
                <a16:creationId xmlns:a16="http://schemas.microsoft.com/office/drawing/2014/main" id="{76E59739-6FFC-4479-83AA-59C47E1A1104}"/>
              </a:ext>
            </a:extLst>
          </p:cNvPr>
          <p:cNvGrpSpPr/>
          <p:nvPr/>
        </p:nvGrpSpPr>
        <p:grpSpPr>
          <a:xfrm>
            <a:off x="4722185" y="3203400"/>
            <a:ext cx="2747633" cy="2747633"/>
            <a:chOff x="4973122" y="3352410"/>
            <a:chExt cx="2286000" cy="2286000"/>
          </a:xfrm>
        </p:grpSpPr>
        <p:sp>
          <p:nvSpPr>
            <p:cNvPr id="53" name="Oval 52">
              <a:extLst>
                <a:ext uri="{FF2B5EF4-FFF2-40B4-BE49-F238E27FC236}">
                  <a16:creationId xmlns:a16="http://schemas.microsoft.com/office/drawing/2014/main" id="{6007E0AC-0686-4A66-B274-3B5BDD9A701D}"/>
                </a:ext>
              </a:extLst>
            </p:cNvPr>
            <p:cNvSpPr/>
            <p:nvPr/>
          </p:nvSpPr>
          <p:spPr bwMode="auto">
            <a:xfrm>
              <a:off x="4973122" y="3352410"/>
              <a:ext cx="2286000" cy="2286000"/>
            </a:xfrm>
            <a:prstGeom prst="ellipse">
              <a:avLst/>
            </a:prstGeom>
            <a:noFill/>
            <a:ln w="38100" cap="rnd">
              <a:solidFill>
                <a:schemeClr val="bg2">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Graphic 53">
              <a:extLst>
                <a:ext uri="{FF2B5EF4-FFF2-40B4-BE49-F238E27FC236}">
                  <a16:creationId xmlns:a16="http://schemas.microsoft.com/office/drawing/2014/main" id="{F731D30E-D338-4528-9B02-0D23801D53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3465" y="3942751"/>
              <a:ext cx="1105315" cy="1105318"/>
            </a:xfrm>
            <a:prstGeom prst="rect">
              <a:avLst/>
            </a:prstGeom>
          </p:spPr>
        </p:pic>
      </p:grpSp>
      <p:sp>
        <p:nvSpPr>
          <p:cNvPr id="55" name="Oval 54">
            <a:extLst>
              <a:ext uri="{FF2B5EF4-FFF2-40B4-BE49-F238E27FC236}">
                <a16:creationId xmlns:a16="http://schemas.microsoft.com/office/drawing/2014/main" id="{CA034BE2-3F93-41EE-97CD-1EACFAA55A49}"/>
              </a:ext>
            </a:extLst>
          </p:cNvPr>
          <p:cNvSpPr/>
          <p:nvPr/>
        </p:nvSpPr>
        <p:spPr bwMode="auto">
          <a:xfrm>
            <a:off x="5657924" y="2762417"/>
            <a:ext cx="876155" cy="876155"/>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rot="0" spcFirstLastPara="0" vertOverflow="overflow" horzOverflow="overflow" vert="horz" wrap="square" lIns="0" tIns="53747" rIns="0" bIns="53747" numCol="1" spcCol="0" rtlCol="0" fromWordArt="0" anchor="ctr" anchorCtr="0" forceAA="0" compatLnSpc="1">
            <a:prstTxWarp prst="textNoShape">
              <a:avLst/>
            </a:prstTxWarp>
            <a:noAutofit/>
          </a:bodyPr>
          <a:lstStyle/>
          <a:p>
            <a:pPr algn="ctr" defTabSz="1074400" fontAlgn="base">
              <a:spcBef>
                <a:spcPct val="0"/>
              </a:spcBef>
              <a:spcAft>
                <a:spcPct val="0"/>
              </a:spcAft>
              <a:defRPr/>
            </a:pPr>
            <a:endParaRPr lang="en-US" sz="2307" kern="0" err="1">
              <a:solidFill>
                <a:srgbClr val="3C3C41"/>
              </a:solidFill>
              <a:latin typeface="Segoe UI Semilight"/>
            </a:endParaRPr>
          </a:p>
        </p:txBody>
      </p:sp>
      <p:sp>
        <p:nvSpPr>
          <p:cNvPr id="56" name="Oval 55">
            <a:extLst>
              <a:ext uri="{FF2B5EF4-FFF2-40B4-BE49-F238E27FC236}">
                <a16:creationId xmlns:a16="http://schemas.microsoft.com/office/drawing/2014/main" id="{06947696-8AFD-486A-AECE-BBA0D5F412AD}"/>
              </a:ext>
            </a:extLst>
          </p:cNvPr>
          <p:cNvSpPr/>
          <p:nvPr/>
        </p:nvSpPr>
        <p:spPr bwMode="auto">
          <a:xfrm>
            <a:off x="4474528" y="4726734"/>
            <a:ext cx="876155" cy="876155"/>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rot="0" spcFirstLastPara="0" vertOverflow="overflow" horzOverflow="overflow" vert="horz" wrap="square" lIns="0" tIns="53747" rIns="0" bIns="53747" numCol="1" spcCol="0" rtlCol="0" fromWordArt="0" anchor="ctr" anchorCtr="0" forceAA="0" compatLnSpc="1">
            <a:prstTxWarp prst="textNoShape">
              <a:avLst/>
            </a:prstTxWarp>
            <a:noAutofit/>
          </a:bodyPr>
          <a:lstStyle/>
          <a:p>
            <a:pPr algn="ctr" defTabSz="1074400" fontAlgn="base">
              <a:spcBef>
                <a:spcPct val="0"/>
              </a:spcBef>
              <a:spcAft>
                <a:spcPct val="0"/>
              </a:spcAft>
              <a:defRPr/>
            </a:pPr>
            <a:endParaRPr lang="en-US" sz="2307" kern="0" err="1">
              <a:solidFill>
                <a:srgbClr val="3C3C41"/>
              </a:solidFill>
              <a:latin typeface="Segoe UI Semilight"/>
            </a:endParaRPr>
          </a:p>
        </p:txBody>
      </p:sp>
      <p:pic>
        <p:nvPicPr>
          <p:cNvPr id="57" name="Picture 56">
            <a:extLst>
              <a:ext uri="{FF2B5EF4-FFF2-40B4-BE49-F238E27FC236}">
                <a16:creationId xmlns:a16="http://schemas.microsoft.com/office/drawing/2014/main" id="{71A946AA-A123-42EB-B868-FFF20DC453BF}"/>
              </a:ext>
            </a:extLst>
          </p:cNvPr>
          <p:cNvPicPr>
            <a:picLocks noChangeAspect="1"/>
          </p:cNvPicPr>
          <p:nvPr/>
        </p:nvPicPr>
        <p:blipFill>
          <a:blip r:embed="rId5"/>
          <a:stretch>
            <a:fillRect/>
          </a:stretch>
        </p:blipFill>
        <p:spPr>
          <a:xfrm>
            <a:off x="5821244" y="2925737"/>
            <a:ext cx="549515" cy="549515"/>
          </a:xfrm>
          <a:prstGeom prst="rect">
            <a:avLst/>
          </a:prstGeom>
        </p:spPr>
      </p:pic>
      <p:pic>
        <p:nvPicPr>
          <p:cNvPr id="58" name="Picture 57">
            <a:extLst>
              <a:ext uri="{FF2B5EF4-FFF2-40B4-BE49-F238E27FC236}">
                <a16:creationId xmlns:a16="http://schemas.microsoft.com/office/drawing/2014/main" id="{11A76B4E-379F-4A40-8676-4C801CC43FA6}"/>
              </a:ext>
            </a:extLst>
          </p:cNvPr>
          <p:cNvPicPr>
            <a:picLocks noChangeAspect="1"/>
          </p:cNvPicPr>
          <p:nvPr/>
        </p:nvPicPr>
        <p:blipFill>
          <a:blip r:embed="rId6"/>
          <a:stretch>
            <a:fillRect/>
          </a:stretch>
        </p:blipFill>
        <p:spPr>
          <a:xfrm>
            <a:off x="4654858" y="4907064"/>
            <a:ext cx="515493" cy="515493"/>
          </a:xfrm>
          <a:prstGeom prst="rect">
            <a:avLst/>
          </a:prstGeom>
        </p:spPr>
      </p:pic>
      <p:sp>
        <p:nvSpPr>
          <p:cNvPr id="59" name="Oval 58">
            <a:extLst>
              <a:ext uri="{FF2B5EF4-FFF2-40B4-BE49-F238E27FC236}">
                <a16:creationId xmlns:a16="http://schemas.microsoft.com/office/drawing/2014/main" id="{C83FD47E-B2ED-4690-8C75-ED8BC7E0E791}"/>
              </a:ext>
            </a:extLst>
          </p:cNvPr>
          <p:cNvSpPr/>
          <p:nvPr/>
        </p:nvSpPr>
        <p:spPr bwMode="auto">
          <a:xfrm>
            <a:off x="6856496" y="4726734"/>
            <a:ext cx="876155" cy="876155"/>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rot="0" spcFirstLastPara="0" vertOverflow="overflow" horzOverflow="overflow" vert="horz" wrap="square" lIns="0" tIns="53747" rIns="0" bIns="53747" numCol="1" spcCol="0" rtlCol="0" fromWordArt="0" anchor="ctr" anchorCtr="0" forceAA="0" compatLnSpc="1">
            <a:prstTxWarp prst="textNoShape">
              <a:avLst/>
            </a:prstTxWarp>
            <a:noAutofit/>
          </a:bodyPr>
          <a:lstStyle/>
          <a:p>
            <a:pPr algn="ctr" defTabSz="1074400" fontAlgn="base">
              <a:spcBef>
                <a:spcPct val="0"/>
              </a:spcBef>
              <a:spcAft>
                <a:spcPct val="0"/>
              </a:spcAft>
              <a:defRPr/>
            </a:pPr>
            <a:endParaRPr lang="en-US" sz="2307" kern="0" err="1">
              <a:solidFill>
                <a:srgbClr val="3C3C41"/>
              </a:solidFill>
              <a:latin typeface="Segoe UI Semilight"/>
            </a:endParaRPr>
          </a:p>
        </p:txBody>
      </p:sp>
      <p:grpSp>
        <p:nvGrpSpPr>
          <p:cNvPr id="60" name="Group 59">
            <a:extLst>
              <a:ext uri="{FF2B5EF4-FFF2-40B4-BE49-F238E27FC236}">
                <a16:creationId xmlns:a16="http://schemas.microsoft.com/office/drawing/2014/main" id="{4D819DEC-E53F-46F8-B880-5964BE94D16F}"/>
              </a:ext>
            </a:extLst>
          </p:cNvPr>
          <p:cNvGrpSpPr/>
          <p:nvPr/>
        </p:nvGrpSpPr>
        <p:grpSpPr>
          <a:xfrm>
            <a:off x="7037002" y="4934935"/>
            <a:ext cx="535365" cy="487623"/>
            <a:chOff x="7178107" y="5223569"/>
            <a:chExt cx="546100" cy="497401"/>
          </a:xfrm>
        </p:grpSpPr>
        <p:grpSp>
          <p:nvGrpSpPr>
            <p:cNvPr id="61" name="Group 60">
              <a:extLst>
                <a:ext uri="{FF2B5EF4-FFF2-40B4-BE49-F238E27FC236}">
                  <a16:creationId xmlns:a16="http://schemas.microsoft.com/office/drawing/2014/main" id="{841CC1D0-1CE6-4FEC-9FC2-8E3298908874}"/>
                </a:ext>
              </a:extLst>
            </p:cNvPr>
            <p:cNvGrpSpPr/>
            <p:nvPr/>
          </p:nvGrpSpPr>
          <p:grpSpPr>
            <a:xfrm>
              <a:off x="7178107" y="5223569"/>
              <a:ext cx="546100" cy="497401"/>
              <a:chOff x="7800816" y="4504641"/>
              <a:chExt cx="770145" cy="701466"/>
            </a:xfrm>
          </p:grpSpPr>
          <p:pic>
            <p:nvPicPr>
              <p:cNvPr id="64" name="Picture 63">
                <a:extLst>
                  <a:ext uri="{FF2B5EF4-FFF2-40B4-BE49-F238E27FC236}">
                    <a16:creationId xmlns:a16="http://schemas.microsoft.com/office/drawing/2014/main" id="{6726635D-84C0-4849-885B-39C89BC966C7}"/>
                  </a:ext>
                </a:extLst>
              </p:cNvPr>
              <p:cNvPicPr>
                <a:picLocks noChangeAspect="1"/>
              </p:cNvPicPr>
              <p:nvPr/>
            </p:nvPicPr>
            <p:blipFill>
              <a:blip r:embed="rId7"/>
              <a:stretch>
                <a:fillRect/>
              </a:stretch>
            </p:blipFill>
            <p:spPr>
              <a:xfrm>
                <a:off x="7800816" y="4504641"/>
                <a:ext cx="581730" cy="581730"/>
              </a:xfrm>
              <a:prstGeom prst="rect">
                <a:avLst/>
              </a:prstGeom>
            </p:spPr>
          </p:pic>
          <p:sp>
            <p:nvSpPr>
              <p:cNvPr id="65" name="Freeform 5">
                <a:extLst>
                  <a:ext uri="{FF2B5EF4-FFF2-40B4-BE49-F238E27FC236}">
                    <a16:creationId xmlns:a16="http://schemas.microsoft.com/office/drawing/2014/main" id="{8BC72E76-1318-4448-A699-4B83C65EE2A8}"/>
                  </a:ext>
                </a:extLst>
              </p:cNvPr>
              <p:cNvSpPr>
                <a:spLocks noEditPoints="1"/>
              </p:cNvSpPr>
              <p:nvPr/>
            </p:nvSpPr>
            <p:spPr bwMode="auto">
              <a:xfrm>
                <a:off x="8194131" y="4829276"/>
                <a:ext cx="376830" cy="376831"/>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1905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384">
                  <a:defRPr/>
                </a:pPr>
                <a:endParaRPr lang="en-US" sz="2353">
                  <a:solidFill>
                    <a:srgbClr val="282828"/>
                  </a:solidFill>
                  <a:latin typeface="Segoe UI"/>
                </a:endParaRPr>
              </a:p>
            </p:txBody>
          </p:sp>
        </p:grpSp>
        <p:sp>
          <p:nvSpPr>
            <p:cNvPr id="62" name="Oval 61">
              <a:extLst>
                <a:ext uri="{FF2B5EF4-FFF2-40B4-BE49-F238E27FC236}">
                  <a16:creationId xmlns:a16="http://schemas.microsoft.com/office/drawing/2014/main" id="{58E6DC7E-A8F4-46BF-8070-9EFF3CB5C1D8}"/>
                </a:ext>
              </a:extLst>
            </p:cNvPr>
            <p:cNvSpPr/>
            <p:nvPr/>
          </p:nvSpPr>
          <p:spPr bwMode="auto">
            <a:xfrm>
              <a:off x="7502122" y="5501556"/>
              <a:ext cx="200163" cy="1768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6">
              <a:extLst>
                <a:ext uri="{FF2B5EF4-FFF2-40B4-BE49-F238E27FC236}">
                  <a16:creationId xmlns:a16="http://schemas.microsoft.com/office/drawing/2014/main" id="{A7E556AC-E245-4433-8E0F-1B5C39135DAA}"/>
                </a:ext>
              </a:extLst>
            </p:cNvPr>
            <p:cNvSpPr>
              <a:spLocks/>
            </p:cNvSpPr>
            <p:nvPr/>
          </p:nvSpPr>
          <p:spPr bwMode="auto">
            <a:xfrm>
              <a:off x="7517730" y="5530687"/>
              <a:ext cx="145748" cy="110324"/>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solidFill>
              <a:schemeClr val="bg2"/>
            </a:solidFill>
            <a:ln w="0">
              <a:noFill/>
              <a:prstDash val="solid"/>
              <a:round/>
              <a:headEnd/>
              <a:tailEnd/>
            </a:ln>
          </p:spPr>
          <p:txBody>
            <a:bodyPr vert="horz" wrap="square" lIns="89643" tIns="44821" rIns="89643" bIns="44821" numCol="1" anchor="t" anchorCtr="0" compatLnSpc="1">
              <a:prstTxWarp prst="textNoShape">
                <a:avLst/>
              </a:prstTxWarp>
            </a:bodyPr>
            <a:lstStyle/>
            <a:p>
              <a:pPr defTabSz="914384">
                <a:defRPr/>
              </a:pPr>
              <a:endParaRPr lang="en-US" sz="2353">
                <a:solidFill>
                  <a:srgbClr val="282828"/>
                </a:solidFill>
                <a:latin typeface="Segoe UI"/>
              </a:endParaRPr>
            </a:p>
          </p:txBody>
        </p:sp>
      </p:grpSp>
    </p:spTree>
    <p:extLst>
      <p:ext uri="{BB962C8B-B14F-4D97-AF65-F5344CB8AC3E}">
        <p14:creationId xmlns:p14="http://schemas.microsoft.com/office/powerpoint/2010/main" val="2371516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42" presetClass="path" presetSubtype="0" accel="50000" decel="50000" fill="hold" nodeType="withEffect">
                                  <p:stCondLst>
                                    <p:cond delay="0"/>
                                  </p:stCondLst>
                                  <p:childTnLst>
                                    <p:animMotion origin="layout" path="M -4.59791E-6 1.53881E-6 L -4.59791E-6 0.03132 " pathEditMode="relative" rAng="0" ptsTypes="AA">
                                      <p:cBhvr>
                                        <p:cTn id="18" dur="500" spd="-100000" fill="hold"/>
                                        <p:tgtEl>
                                          <p:spTgt spid="38"/>
                                        </p:tgtEl>
                                        <p:attrNameLst>
                                          <p:attrName>ppt_x</p:attrName>
                                          <p:attrName>ppt_y</p:attrName>
                                        </p:attrNameLst>
                                      </p:cBhvr>
                                      <p:rCtr x="0" y="1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itle 1">
            <a:extLst>
              <a:ext uri="{FF2B5EF4-FFF2-40B4-BE49-F238E27FC236}">
                <a16:creationId xmlns:a16="http://schemas.microsoft.com/office/drawing/2014/main" id="{3658C596-16E0-4BCF-AA1F-8B1729B22555}"/>
              </a:ext>
            </a:extLst>
          </p:cNvPr>
          <p:cNvSpPr>
            <a:spLocks noGrp="1"/>
          </p:cNvSpPr>
          <p:nvPr>
            <p:ph type="title"/>
          </p:nvPr>
        </p:nvSpPr>
        <p:spPr/>
        <p:txBody>
          <a:bodyPr/>
          <a:lstStyle/>
          <a:p>
            <a:r>
              <a:rPr lang="en-US" dirty="0"/>
              <a:t>Secure access to all applications with single sign on</a:t>
            </a:r>
          </a:p>
        </p:txBody>
      </p:sp>
      <p:cxnSp>
        <p:nvCxnSpPr>
          <p:cNvPr id="111" name="Straight Connector 110">
            <a:extLst>
              <a:ext uri="{FF2B5EF4-FFF2-40B4-BE49-F238E27FC236}">
                <a16:creationId xmlns:a16="http://schemas.microsoft.com/office/drawing/2014/main" id="{B49BC166-EA51-4590-8631-8741D1D6E321}"/>
              </a:ext>
              <a:ext uri="{C183D7F6-B498-43B3-948B-1728B52AA6E4}">
                <adec:decorative xmlns:adec="http://schemas.microsoft.com/office/drawing/2017/decorative" val="1"/>
              </a:ext>
            </a:extLst>
          </p:cNvPr>
          <p:cNvCxnSpPr>
            <a:cxnSpLocks/>
          </p:cNvCxnSpPr>
          <p:nvPr/>
        </p:nvCxnSpPr>
        <p:spPr>
          <a:xfrm>
            <a:off x="7398829" y="3368737"/>
            <a:ext cx="0" cy="365760"/>
          </a:xfrm>
          <a:prstGeom prst="line">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E2F7038-E1F5-4B0A-90E3-ECA416F3B613}"/>
              </a:ext>
              <a:ext uri="{C183D7F6-B498-43B3-948B-1728B52AA6E4}">
                <adec:decorative xmlns:adec="http://schemas.microsoft.com/office/drawing/2017/decorative" val="1"/>
              </a:ext>
            </a:extLst>
          </p:cNvPr>
          <p:cNvCxnSpPr>
            <a:cxnSpLocks/>
          </p:cNvCxnSpPr>
          <p:nvPr/>
        </p:nvCxnSpPr>
        <p:spPr>
          <a:xfrm>
            <a:off x="10368951" y="3368737"/>
            <a:ext cx="0" cy="365760"/>
          </a:xfrm>
          <a:prstGeom prst="line">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13" name="Arc 112">
            <a:extLst>
              <a:ext uri="{FF2B5EF4-FFF2-40B4-BE49-F238E27FC236}">
                <a16:creationId xmlns:a16="http://schemas.microsoft.com/office/drawing/2014/main" id="{CAE25961-4DBF-44F5-9299-CA7F78EFAE0B}"/>
              </a:ext>
              <a:ext uri="{C183D7F6-B498-43B3-948B-1728B52AA6E4}">
                <adec:decorative xmlns:adec="http://schemas.microsoft.com/office/drawing/2017/decorative" val="1"/>
              </a:ext>
            </a:extLst>
          </p:cNvPr>
          <p:cNvSpPr/>
          <p:nvPr/>
        </p:nvSpPr>
        <p:spPr>
          <a:xfrm>
            <a:off x="9272202" y="4143720"/>
            <a:ext cx="1096749" cy="1096749"/>
          </a:xfrm>
          <a:prstGeom prst="arc">
            <a:avLst>
              <a:gd name="adj1" fmla="val 21484747"/>
              <a:gd name="adj2" fmla="val 322624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Arc 128">
            <a:extLst>
              <a:ext uri="{FF2B5EF4-FFF2-40B4-BE49-F238E27FC236}">
                <a16:creationId xmlns:a16="http://schemas.microsoft.com/office/drawing/2014/main" id="{7D52C99C-328B-4D66-BA62-A515795B758A}"/>
              </a:ext>
              <a:ext uri="{C183D7F6-B498-43B3-948B-1728B52AA6E4}">
                <adec:decorative xmlns:adec="http://schemas.microsoft.com/office/drawing/2017/decorative" val="1"/>
              </a:ext>
            </a:extLst>
          </p:cNvPr>
          <p:cNvSpPr/>
          <p:nvPr/>
        </p:nvSpPr>
        <p:spPr>
          <a:xfrm rot="18279488" flipV="1">
            <a:off x="7386964" y="4143719"/>
            <a:ext cx="1096749" cy="1096749"/>
          </a:xfrm>
          <a:prstGeom prst="arc">
            <a:avLst>
              <a:gd name="adj1" fmla="val 7293995"/>
              <a:gd name="adj2" fmla="val 10820873"/>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BBD19897-E32A-4B7A-8055-4A43F838429F}"/>
              </a:ext>
              <a:ext uri="{C183D7F6-B498-43B3-948B-1728B52AA6E4}">
                <adec:decorative xmlns:adec="http://schemas.microsoft.com/office/drawing/2017/decorative" val="1"/>
              </a:ext>
            </a:extLst>
          </p:cNvPr>
          <p:cNvCxnSpPr>
            <a:cxnSpLocks/>
          </p:cNvCxnSpPr>
          <p:nvPr/>
        </p:nvCxnSpPr>
        <p:spPr>
          <a:xfrm>
            <a:off x="2441320" y="2774279"/>
            <a:ext cx="609775" cy="1"/>
          </a:xfrm>
          <a:prstGeom prst="line">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2FA0876E-05AB-4D4B-9884-80AEC1408DE7}"/>
              </a:ext>
            </a:extLst>
          </p:cNvPr>
          <p:cNvSpPr txBox="1"/>
          <p:nvPr/>
        </p:nvSpPr>
        <p:spPr>
          <a:xfrm>
            <a:off x="957634" y="3018408"/>
            <a:ext cx="117814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HR systems</a:t>
            </a:r>
          </a:p>
        </p:txBody>
      </p:sp>
      <p:sp>
        <p:nvSpPr>
          <p:cNvPr id="141" name="TextBox 140">
            <a:extLst>
              <a:ext uri="{FF2B5EF4-FFF2-40B4-BE49-F238E27FC236}">
                <a16:creationId xmlns:a16="http://schemas.microsoft.com/office/drawing/2014/main" id="{C91FDDC7-BA57-4E46-BA9A-CAA05A5DDFFB}"/>
              </a:ext>
            </a:extLst>
          </p:cNvPr>
          <p:cNvSpPr txBox="1"/>
          <p:nvPr/>
        </p:nvSpPr>
        <p:spPr>
          <a:xfrm>
            <a:off x="7887906" y="2722539"/>
            <a:ext cx="2003974"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Apps and data</a:t>
            </a:r>
          </a:p>
        </p:txBody>
      </p:sp>
      <p:sp>
        <p:nvSpPr>
          <p:cNvPr id="156" name="Rectangle 155">
            <a:extLst>
              <a:ext uri="{FF2B5EF4-FFF2-40B4-BE49-F238E27FC236}">
                <a16:creationId xmlns:a16="http://schemas.microsoft.com/office/drawing/2014/main" id="{012E07D5-C2D3-4871-BC61-5D0877C6F1B9}"/>
              </a:ext>
            </a:extLst>
          </p:cNvPr>
          <p:cNvSpPr/>
          <p:nvPr/>
        </p:nvSpPr>
        <p:spPr>
          <a:xfrm>
            <a:off x="8322152" y="1513479"/>
            <a:ext cx="1135483" cy="215444"/>
          </a:xfrm>
          <a:prstGeom prst="rect">
            <a:avLst/>
          </a:prstGeom>
        </p:spPr>
        <p:txBody>
          <a:bodyPr wrap="square" lIns="0" tIns="0" rIns="0" bIns="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Cloud apps</a:t>
            </a:r>
          </a:p>
        </p:txBody>
      </p:sp>
      <p:sp>
        <p:nvSpPr>
          <p:cNvPr id="157" name="Text">
            <a:extLst>
              <a:ext uri="{FF2B5EF4-FFF2-40B4-BE49-F238E27FC236}">
                <a16:creationId xmlns:a16="http://schemas.microsoft.com/office/drawing/2014/main" id="{2405B1A1-7CBF-4FE2-AEBC-3345A870737F}"/>
              </a:ext>
            </a:extLst>
          </p:cNvPr>
          <p:cNvSpPr/>
          <p:nvPr/>
        </p:nvSpPr>
        <p:spPr bwMode="auto">
          <a:xfrm>
            <a:off x="6648023" y="5736702"/>
            <a:ext cx="4483740" cy="2215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marL="0" marR="0" lvl="0" indent="0" algn="ctr" defTabSz="67186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On-premises perimeter-based networks</a:t>
            </a:r>
          </a:p>
        </p:txBody>
      </p:sp>
      <p:grpSp>
        <p:nvGrpSpPr>
          <p:cNvPr id="185" name="Group 184">
            <a:extLst>
              <a:ext uri="{FF2B5EF4-FFF2-40B4-BE49-F238E27FC236}">
                <a16:creationId xmlns:a16="http://schemas.microsoft.com/office/drawing/2014/main" id="{308306E6-18D5-4465-AE60-C6F3E68888E1}"/>
              </a:ext>
              <a:ext uri="{C183D7F6-B498-43B3-948B-1728B52AA6E4}">
                <adec:decorative xmlns:adec="http://schemas.microsoft.com/office/drawing/2017/decorative" val="1"/>
              </a:ext>
            </a:extLst>
          </p:cNvPr>
          <p:cNvGrpSpPr/>
          <p:nvPr/>
        </p:nvGrpSpPr>
        <p:grpSpPr>
          <a:xfrm>
            <a:off x="9523219" y="1895794"/>
            <a:ext cx="872955" cy="556154"/>
            <a:chOff x="6543719" y="2891171"/>
            <a:chExt cx="1228928" cy="782943"/>
          </a:xfrm>
        </p:grpSpPr>
        <p:sp>
          <p:nvSpPr>
            <p:cNvPr id="187" name="cloud" title="Icon of a cloud">
              <a:extLst>
                <a:ext uri="{FF2B5EF4-FFF2-40B4-BE49-F238E27FC236}">
                  <a16:creationId xmlns:a16="http://schemas.microsoft.com/office/drawing/2014/main" id="{AAA00BDB-B841-48F0-882A-BA746AD1C854}"/>
                </a:ext>
              </a:extLst>
            </p:cNvPr>
            <p:cNvSpPr>
              <a:spLocks noChangeAspect="1"/>
            </p:cNvSpPr>
            <p:nvPr/>
          </p:nvSpPr>
          <p:spPr bwMode="auto">
            <a:xfrm>
              <a:off x="6543719" y="2891171"/>
              <a:ext cx="1228928" cy="78294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178D7">
                <a:alpha val="99000"/>
              </a:srgbClr>
            </a:solidFill>
            <a:ln w="15875" cap="sq">
              <a:solidFill>
                <a:schemeClr val="bg1"/>
              </a:solidFill>
              <a:prstDash val="solid"/>
              <a:miter lim="800000"/>
              <a:headEnd/>
              <a:tailEnd/>
            </a:ln>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88" name="Group 187">
              <a:extLst>
                <a:ext uri="{FF2B5EF4-FFF2-40B4-BE49-F238E27FC236}">
                  <a16:creationId xmlns:a16="http://schemas.microsoft.com/office/drawing/2014/main" id="{80F0034B-3E3C-4120-9F03-9DEDD0B151ED}"/>
                </a:ext>
              </a:extLst>
            </p:cNvPr>
            <p:cNvGrpSpPr/>
            <p:nvPr/>
          </p:nvGrpSpPr>
          <p:grpSpPr>
            <a:xfrm>
              <a:off x="6841391" y="3152143"/>
              <a:ext cx="582475" cy="402143"/>
              <a:chOff x="7801180" y="1778877"/>
              <a:chExt cx="1178725" cy="785818"/>
            </a:xfrm>
            <a:solidFill>
              <a:srgbClr val="0178D7"/>
            </a:solidFill>
          </p:grpSpPr>
          <p:pic>
            <p:nvPicPr>
              <p:cNvPr id="189" name="Picture 188">
                <a:extLst>
                  <a:ext uri="{FF2B5EF4-FFF2-40B4-BE49-F238E27FC236}">
                    <a16:creationId xmlns:a16="http://schemas.microsoft.com/office/drawing/2014/main" id="{4131D14A-1DCA-40BC-8442-1D2E8BC6C4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01180" y="1778877"/>
                <a:ext cx="1178725" cy="785818"/>
              </a:xfrm>
              <a:prstGeom prst="rect">
                <a:avLst/>
              </a:prstGeom>
              <a:noFill/>
              <a:ln>
                <a:noFill/>
              </a:ln>
            </p:spPr>
          </p:pic>
          <p:pic>
            <p:nvPicPr>
              <p:cNvPr id="190" name="Picture 189">
                <a:extLst>
                  <a:ext uri="{FF2B5EF4-FFF2-40B4-BE49-F238E27FC236}">
                    <a16:creationId xmlns:a16="http://schemas.microsoft.com/office/drawing/2014/main" id="{289BE6AA-86E4-4987-86E0-3F37B6561261}"/>
                  </a:ext>
                </a:extLst>
              </p:cNvPr>
              <p:cNvPicPr>
                <a:picLocks noChangeAspect="1"/>
              </p:cNvPicPr>
              <p:nvPr/>
            </p:nvPicPr>
            <p:blipFill>
              <a:blip r:embed="rId4" cstate="screen">
                <a:duotone>
                  <a:prstClr val="black"/>
                  <a:srgbClr val="0078D7">
                    <a:tint val="45000"/>
                    <a:satMod val="400000"/>
                  </a:srgbClr>
                </a:duotone>
                <a:extLst>
                  <a:ext uri="{BEBA8EAE-BF5A-486C-A8C5-ECC9F3942E4B}">
                    <a14:imgProps xmlns:a14="http://schemas.microsoft.com/office/drawing/2010/main">
                      <a14:imgLayer r:embed="rId5">
                        <a14:imgEffect>
                          <a14:brightnessContrast bright="28000" contrast="11000"/>
                        </a14:imgEffect>
                      </a14:imgLayer>
                    </a14:imgProps>
                  </a:ext>
                  <a:ext uri="{28A0092B-C50C-407E-A947-70E740481C1C}">
                    <a14:useLocalDpi xmlns:a14="http://schemas.microsoft.com/office/drawing/2010/main"/>
                  </a:ext>
                </a:extLst>
              </a:blip>
              <a:stretch>
                <a:fillRect/>
              </a:stretch>
            </p:blipFill>
            <p:spPr>
              <a:xfrm>
                <a:off x="7969015" y="2033126"/>
                <a:ext cx="928347" cy="225434"/>
              </a:xfrm>
              <a:prstGeom prst="rect">
                <a:avLst/>
              </a:prstGeom>
              <a:solidFill>
                <a:schemeClr val="bg1"/>
              </a:solidFill>
              <a:ln>
                <a:noFill/>
              </a:ln>
            </p:spPr>
          </p:pic>
        </p:grpSp>
      </p:grpSp>
      <p:grpSp>
        <p:nvGrpSpPr>
          <p:cNvPr id="191" name="Group 190">
            <a:extLst>
              <a:ext uri="{FF2B5EF4-FFF2-40B4-BE49-F238E27FC236}">
                <a16:creationId xmlns:a16="http://schemas.microsoft.com/office/drawing/2014/main" id="{7D7B0548-60BD-4C32-9510-9A2B5C414202}"/>
              </a:ext>
              <a:ext uri="{C183D7F6-B498-43B3-948B-1728B52AA6E4}">
                <adec:decorative xmlns:adec="http://schemas.microsoft.com/office/drawing/2017/decorative" val="1"/>
              </a:ext>
            </a:extLst>
          </p:cNvPr>
          <p:cNvGrpSpPr/>
          <p:nvPr/>
        </p:nvGrpSpPr>
        <p:grpSpPr>
          <a:xfrm>
            <a:off x="8455109" y="1897950"/>
            <a:ext cx="869568" cy="553998"/>
            <a:chOff x="8723406" y="2576575"/>
            <a:chExt cx="1011204" cy="644234"/>
          </a:xfrm>
        </p:grpSpPr>
        <p:sp>
          <p:nvSpPr>
            <p:cNvPr id="192" name="cloud" title="Icon of a cloud">
              <a:extLst>
                <a:ext uri="{FF2B5EF4-FFF2-40B4-BE49-F238E27FC236}">
                  <a16:creationId xmlns:a16="http://schemas.microsoft.com/office/drawing/2014/main" id="{23B96DD0-AB01-4BF3-8404-1037B1D71F44}"/>
                </a:ext>
              </a:extLst>
            </p:cNvPr>
            <p:cNvSpPr>
              <a:spLocks noChangeAspect="1"/>
            </p:cNvSpPr>
            <p:nvPr/>
          </p:nvSpPr>
          <p:spPr bwMode="auto">
            <a:xfrm>
              <a:off x="8723406" y="2576575"/>
              <a:ext cx="1011204" cy="64423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178D7"/>
            </a:solidFill>
            <a:ln w="15875" cap="sq">
              <a:solidFill>
                <a:schemeClr val="bg1"/>
              </a:solidFill>
              <a:prstDash val="solid"/>
              <a:miter lim="800000"/>
              <a:headEnd/>
              <a:tailEnd/>
            </a:ln>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93" name="Picture 192">
              <a:extLst>
                <a:ext uri="{FF2B5EF4-FFF2-40B4-BE49-F238E27FC236}">
                  <a16:creationId xmlns:a16="http://schemas.microsoft.com/office/drawing/2014/main" id="{4B6A192E-4611-4CE2-8B99-681CB9C57DC5}"/>
                </a:ext>
              </a:extLst>
            </p:cNvPr>
            <p:cNvPicPr>
              <a:picLocks noChangeAspect="1"/>
            </p:cNvPicPr>
            <p:nvPr/>
          </p:nvPicPr>
          <p:blipFill>
            <a:blip r:embed="rId6" cstate="screen">
              <a:biLevel thresh="25000"/>
              <a:extLst>
                <a:ext uri="{28A0092B-C50C-407E-A947-70E740481C1C}">
                  <a14:useLocalDpi xmlns:a14="http://schemas.microsoft.com/office/drawing/2010/main"/>
                </a:ext>
              </a:extLst>
            </a:blip>
            <a:stretch>
              <a:fillRect/>
            </a:stretch>
          </p:blipFill>
          <p:spPr>
            <a:xfrm>
              <a:off x="9067168" y="2794106"/>
              <a:ext cx="339954" cy="315967"/>
            </a:xfrm>
            <a:prstGeom prst="rect">
              <a:avLst/>
            </a:prstGeom>
            <a:solidFill>
              <a:srgbClr val="0178D7"/>
            </a:solidFill>
            <a:ln>
              <a:noFill/>
            </a:ln>
          </p:spPr>
        </p:pic>
      </p:grpSp>
      <p:grpSp>
        <p:nvGrpSpPr>
          <p:cNvPr id="194" name="Group 193">
            <a:extLst>
              <a:ext uri="{FF2B5EF4-FFF2-40B4-BE49-F238E27FC236}">
                <a16:creationId xmlns:a16="http://schemas.microsoft.com/office/drawing/2014/main" id="{8435250D-1680-4C59-AD5F-143114BBD6DD}"/>
              </a:ext>
              <a:ext uri="{C183D7F6-B498-43B3-948B-1728B52AA6E4}">
                <adec:decorative xmlns:adec="http://schemas.microsoft.com/office/drawing/2017/decorative" val="1"/>
              </a:ext>
            </a:extLst>
          </p:cNvPr>
          <p:cNvGrpSpPr/>
          <p:nvPr/>
        </p:nvGrpSpPr>
        <p:grpSpPr>
          <a:xfrm>
            <a:off x="7378566" y="1897950"/>
            <a:ext cx="869568" cy="553998"/>
            <a:chOff x="6083207" y="3924488"/>
            <a:chExt cx="1224160" cy="779908"/>
          </a:xfrm>
        </p:grpSpPr>
        <p:sp>
          <p:nvSpPr>
            <p:cNvPr id="195" name="cloud" title="Icon of a cloud">
              <a:extLst>
                <a:ext uri="{FF2B5EF4-FFF2-40B4-BE49-F238E27FC236}">
                  <a16:creationId xmlns:a16="http://schemas.microsoft.com/office/drawing/2014/main" id="{AF5DF248-96F6-4F33-AC3A-356C66AF05A3}"/>
                </a:ext>
              </a:extLst>
            </p:cNvPr>
            <p:cNvSpPr>
              <a:spLocks noChangeAspect="1"/>
            </p:cNvSpPr>
            <p:nvPr/>
          </p:nvSpPr>
          <p:spPr bwMode="auto">
            <a:xfrm>
              <a:off x="6083207" y="3924488"/>
              <a:ext cx="1224160" cy="77990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178D7"/>
            </a:solidFill>
            <a:ln w="15875" cap="sq">
              <a:solidFill>
                <a:schemeClr val="bg1"/>
              </a:solidFill>
              <a:prstDash val="solid"/>
              <a:miter lim="800000"/>
              <a:headEnd/>
              <a:tailEnd/>
            </a:ln>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96" name="Picture 195">
              <a:extLst>
                <a:ext uri="{FF2B5EF4-FFF2-40B4-BE49-F238E27FC236}">
                  <a16:creationId xmlns:a16="http://schemas.microsoft.com/office/drawing/2014/main" id="{B5F87D78-4A8A-418C-A11F-252B04837691}"/>
                </a:ext>
              </a:extLst>
            </p:cNvPr>
            <p:cNvPicPr>
              <a:picLocks noChangeAspect="1"/>
            </p:cNvPicPr>
            <p:nvPr/>
          </p:nvPicPr>
          <p:blipFill>
            <a:blip r:embed="rId7" cstate="screen">
              <a:extLst>
                <a:ext uri="{BEBA8EAE-BF5A-486C-A8C5-ECC9F3942E4B}">
                  <a14:imgProps xmlns:a14="http://schemas.microsoft.com/office/drawing/2010/main">
                    <a14:imgLayer r:embed="rId8">
                      <a14:imgEffect>
                        <a14:sharpenSoften amount="71000"/>
                      </a14:imgEffect>
                      <a14:imgEffect>
                        <a14:brightnessContrast bright="100000"/>
                      </a14:imgEffect>
                    </a14:imgLayer>
                  </a14:imgProps>
                </a:ext>
                <a:ext uri="{28A0092B-C50C-407E-A947-70E740481C1C}">
                  <a14:useLocalDpi xmlns:a14="http://schemas.microsoft.com/office/drawing/2010/main"/>
                </a:ext>
              </a:extLst>
            </a:blip>
            <a:srcRect/>
            <a:stretch/>
          </p:blipFill>
          <p:spPr>
            <a:xfrm>
              <a:off x="6505849" y="4178771"/>
              <a:ext cx="322943" cy="382688"/>
            </a:xfrm>
            <a:prstGeom prst="rect">
              <a:avLst/>
            </a:prstGeom>
          </p:spPr>
        </p:pic>
      </p:grpSp>
      <p:grpSp>
        <p:nvGrpSpPr>
          <p:cNvPr id="197" name="Group 196">
            <a:extLst>
              <a:ext uri="{FF2B5EF4-FFF2-40B4-BE49-F238E27FC236}">
                <a16:creationId xmlns:a16="http://schemas.microsoft.com/office/drawing/2014/main" id="{F8D20E7F-AB03-470C-AE7B-CC0C12F6BDDC}"/>
              </a:ext>
              <a:ext uri="{C183D7F6-B498-43B3-948B-1728B52AA6E4}">
                <adec:decorative xmlns:adec="http://schemas.microsoft.com/office/drawing/2017/decorative" val="1"/>
              </a:ext>
            </a:extLst>
          </p:cNvPr>
          <p:cNvGrpSpPr/>
          <p:nvPr/>
        </p:nvGrpSpPr>
        <p:grpSpPr>
          <a:xfrm>
            <a:off x="975627" y="2188593"/>
            <a:ext cx="290192" cy="476841"/>
            <a:chOff x="722121" y="3209154"/>
            <a:chExt cx="258234" cy="424328"/>
          </a:xfrm>
        </p:grpSpPr>
        <p:sp>
          <p:nvSpPr>
            <p:cNvPr id="198" name="Freeform: Shape 197">
              <a:extLst>
                <a:ext uri="{FF2B5EF4-FFF2-40B4-BE49-F238E27FC236}">
                  <a16:creationId xmlns:a16="http://schemas.microsoft.com/office/drawing/2014/main" id="{A5325271-2C1A-481C-8254-93EEA4E5D46F}"/>
                </a:ext>
              </a:extLst>
            </p:cNvPr>
            <p:cNvSpPr>
              <a:spLocks noChangeAspect="1"/>
            </p:cNvSpPr>
            <p:nvPr/>
          </p:nvSpPr>
          <p:spPr bwMode="auto">
            <a:xfrm>
              <a:off x="722121" y="3209154"/>
              <a:ext cx="258234" cy="424328"/>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9" name="Group 198">
              <a:extLst>
                <a:ext uri="{FF2B5EF4-FFF2-40B4-BE49-F238E27FC236}">
                  <a16:creationId xmlns:a16="http://schemas.microsoft.com/office/drawing/2014/main" id="{C70E3D10-A2B0-4B56-A269-527D32BE5A8D}"/>
                </a:ext>
              </a:extLst>
            </p:cNvPr>
            <p:cNvGrpSpPr/>
            <p:nvPr/>
          </p:nvGrpSpPr>
          <p:grpSpPr>
            <a:xfrm>
              <a:off x="749251" y="3291299"/>
              <a:ext cx="203974" cy="203974"/>
              <a:chOff x="776380" y="3291299"/>
              <a:chExt cx="149715" cy="149715"/>
            </a:xfrm>
          </p:grpSpPr>
          <p:sp>
            <p:nvSpPr>
              <p:cNvPr id="202" name="Oval 201">
                <a:extLst>
                  <a:ext uri="{FF2B5EF4-FFF2-40B4-BE49-F238E27FC236}">
                    <a16:creationId xmlns:a16="http://schemas.microsoft.com/office/drawing/2014/main" id="{56FD5CBA-86E4-4FEF-B384-6DD8596D0645}"/>
                  </a:ext>
                </a:extLst>
              </p:cNvPr>
              <p:cNvSpPr/>
              <p:nvPr/>
            </p:nvSpPr>
            <p:spPr bwMode="auto">
              <a:xfrm>
                <a:off x="776380" y="3291299"/>
                <a:ext cx="149715" cy="149715"/>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03" name="Picture 202">
                <a:extLst>
                  <a:ext uri="{FF2B5EF4-FFF2-40B4-BE49-F238E27FC236}">
                    <a16:creationId xmlns:a16="http://schemas.microsoft.com/office/drawing/2014/main" id="{56672EC8-D324-4D4D-BAD2-CF32A447E6A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9656" y="3318155"/>
                <a:ext cx="103163" cy="103163"/>
              </a:xfrm>
              <a:prstGeom prst="rect">
                <a:avLst/>
              </a:prstGeom>
            </p:spPr>
          </p:pic>
        </p:grpSp>
        <p:sp>
          <p:nvSpPr>
            <p:cNvPr id="200" name="Rectangle 199">
              <a:extLst>
                <a:ext uri="{FF2B5EF4-FFF2-40B4-BE49-F238E27FC236}">
                  <a16:creationId xmlns:a16="http://schemas.microsoft.com/office/drawing/2014/main" id="{02B83D65-0384-481A-9457-6B5EE77D94B3}"/>
                </a:ext>
              </a:extLst>
            </p:cNvPr>
            <p:cNvSpPr/>
            <p:nvPr/>
          </p:nvSpPr>
          <p:spPr bwMode="auto">
            <a:xfrm>
              <a:off x="773138" y="3522325"/>
              <a:ext cx="156200" cy="182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ectangle 200">
              <a:extLst>
                <a:ext uri="{FF2B5EF4-FFF2-40B4-BE49-F238E27FC236}">
                  <a16:creationId xmlns:a16="http://schemas.microsoft.com/office/drawing/2014/main" id="{C33CB90E-FAC3-4C9F-AC90-39E0362C3B5A}"/>
                </a:ext>
              </a:extLst>
            </p:cNvPr>
            <p:cNvSpPr/>
            <p:nvPr/>
          </p:nvSpPr>
          <p:spPr bwMode="auto">
            <a:xfrm>
              <a:off x="803570" y="3570005"/>
              <a:ext cx="95336" cy="182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1988E458-24E2-492D-8F7B-D4644CD90D54}"/>
              </a:ext>
              <a:ext uri="{C183D7F6-B498-43B3-948B-1728B52AA6E4}">
                <adec:decorative xmlns:adec="http://schemas.microsoft.com/office/drawing/2017/decorative" val="1"/>
              </a:ext>
            </a:extLst>
          </p:cNvPr>
          <p:cNvGrpSpPr/>
          <p:nvPr/>
        </p:nvGrpSpPr>
        <p:grpSpPr>
          <a:xfrm>
            <a:off x="1187487" y="2227721"/>
            <a:ext cx="737305" cy="737305"/>
            <a:chOff x="1500361" y="3098032"/>
            <a:chExt cx="752090" cy="752090"/>
          </a:xfrm>
        </p:grpSpPr>
        <p:pic>
          <p:nvPicPr>
            <p:cNvPr id="205" name="Picture 204">
              <a:extLst>
                <a:ext uri="{FF2B5EF4-FFF2-40B4-BE49-F238E27FC236}">
                  <a16:creationId xmlns:a16="http://schemas.microsoft.com/office/drawing/2014/main" id="{36D09C49-DC35-4E1E-B87D-F79885BBDE84}"/>
                </a:ext>
              </a:extLst>
            </p:cNvPr>
            <p:cNvPicPr>
              <a:picLocks noChangeAspect="1"/>
            </p:cNvPicPr>
            <p:nvPr/>
          </p:nvPicPr>
          <p:blipFill>
            <a:blip r:embed="rId9"/>
            <a:stretch>
              <a:fillRect/>
            </a:stretch>
          </p:blipFill>
          <p:spPr>
            <a:xfrm>
              <a:off x="1500361" y="3098032"/>
              <a:ext cx="752090" cy="752090"/>
            </a:xfrm>
            <a:prstGeom prst="rect">
              <a:avLst/>
            </a:prstGeom>
          </p:spPr>
        </p:pic>
        <p:grpSp>
          <p:nvGrpSpPr>
            <p:cNvPr id="206" name="Group 205">
              <a:extLst>
                <a:ext uri="{FF2B5EF4-FFF2-40B4-BE49-F238E27FC236}">
                  <a16:creationId xmlns:a16="http://schemas.microsoft.com/office/drawing/2014/main" id="{598B0BE2-E189-442D-90B0-8884233D3D1D}"/>
                </a:ext>
              </a:extLst>
            </p:cNvPr>
            <p:cNvGrpSpPr/>
            <p:nvPr/>
          </p:nvGrpSpPr>
          <p:grpSpPr>
            <a:xfrm>
              <a:off x="1965040" y="3608004"/>
              <a:ext cx="236810" cy="236810"/>
              <a:chOff x="1941565" y="3587275"/>
              <a:chExt cx="281318" cy="281318"/>
            </a:xfrm>
          </p:grpSpPr>
          <p:sp>
            <p:nvSpPr>
              <p:cNvPr id="207" name="Oval 206">
                <a:extLst>
                  <a:ext uri="{FF2B5EF4-FFF2-40B4-BE49-F238E27FC236}">
                    <a16:creationId xmlns:a16="http://schemas.microsoft.com/office/drawing/2014/main" id="{228DF836-E6BB-416F-A0C8-6055E74F0F5A}"/>
                  </a:ext>
                </a:extLst>
              </p:cNvPr>
              <p:cNvSpPr/>
              <p:nvPr/>
            </p:nvSpPr>
            <p:spPr bwMode="auto">
              <a:xfrm>
                <a:off x="1941565" y="3587275"/>
                <a:ext cx="281318" cy="28131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Freeform 7">
                <a:extLst>
                  <a:ext uri="{FF2B5EF4-FFF2-40B4-BE49-F238E27FC236}">
                    <a16:creationId xmlns:a16="http://schemas.microsoft.com/office/drawing/2014/main" id="{974E5BDC-0EFD-4919-8006-1ABB1B887FA3}"/>
                  </a:ext>
                </a:extLst>
              </p:cNvPr>
              <p:cNvSpPr>
                <a:spLocks/>
              </p:cNvSpPr>
              <p:nvPr/>
            </p:nvSpPr>
            <p:spPr bwMode="auto">
              <a:xfrm>
                <a:off x="2000652" y="3665007"/>
                <a:ext cx="163145" cy="125855"/>
              </a:xfrm>
              <a:custGeom>
                <a:avLst/>
                <a:gdLst>
                  <a:gd name="T0" fmla="*/ 207 w 226"/>
                  <a:gd name="T1" fmla="*/ 0 h 174"/>
                  <a:gd name="T2" fmla="*/ 207 w 226"/>
                  <a:gd name="T3" fmla="*/ 0 h 174"/>
                  <a:gd name="T4" fmla="*/ 154 w 226"/>
                  <a:gd name="T5" fmla="*/ 52 h 174"/>
                  <a:gd name="T6" fmla="*/ 70 w 226"/>
                  <a:gd name="T7" fmla="*/ 137 h 174"/>
                  <a:gd name="T8" fmla="*/ 19 w 226"/>
                  <a:gd name="T9" fmla="*/ 86 h 174"/>
                  <a:gd name="T10" fmla="*/ 0 w 226"/>
                  <a:gd name="T11" fmla="*/ 105 h 174"/>
                  <a:gd name="T12" fmla="*/ 70 w 226"/>
                  <a:gd name="T13" fmla="*/ 174 h 174"/>
                  <a:gd name="T14" fmla="*/ 165 w 226"/>
                  <a:gd name="T15" fmla="*/ 79 h 174"/>
                  <a:gd name="T16" fmla="*/ 226 w 226"/>
                  <a:gd name="T17" fmla="*/ 18 h 174"/>
                  <a:gd name="T18" fmla="*/ 207 w 226"/>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74">
                    <a:moveTo>
                      <a:pt x="207" y="0"/>
                    </a:moveTo>
                    <a:lnTo>
                      <a:pt x="207" y="0"/>
                    </a:lnTo>
                    <a:lnTo>
                      <a:pt x="154" y="52"/>
                    </a:lnTo>
                    <a:lnTo>
                      <a:pt x="70" y="137"/>
                    </a:lnTo>
                    <a:lnTo>
                      <a:pt x="19" y="86"/>
                    </a:lnTo>
                    <a:lnTo>
                      <a:pt x="0" y="105"/>
                    </a:lnTo>
                    <a:lnTo>
                      <a:pt x="70" y="174"/>
                    </a:lnTo>
                    <a:lnTo>
                      <a:pt x="165" y="79"/>
                    </a:lnTo>
                    <a:lnTo>
                      <a:pt x="226" y="18"/>
                    </a:lnTo>
                    <a:lnTo>
                      <a:pt x="207"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pic>
        <p:nvPicPr>
          <p:cNvPr id="209" name="Picture 2" descr="Image result for workday">
            <a:extLst>
              <a:ext uri="{FF2B5EF4-FFF2-40B4-BE49-F238E27FC236}">
                <a16:creationId xmlns:a16="http://schemas.microsoft.com/office/drawing/2014/main" id="{A1DCFABF-D81F-4527-840B-C810DD628E2A}"/>
              </a:ext>
            </a:extLst>
          </p:cNvPr>
          <p:cNvPicPr>
            <a:picLocks noChangeAspect="1" noChangeArrowheads="1"/>
          </p:cNvPicPr>
          <p:nvPr/>
        </p:nvPicPr>
        <p:blipFill>
          <a:blip r:embed="rId10" cstate="screen">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790956" y="1579345"/>
            <a:ext cx="544750" cy="544750"/>
          </a:xfrm>
          <a:prstGeom prst="rect">
            <a:avLst/>
          </a:prstGeom>
          <a:noFill/>
          <a:extLst>
            <a:ext uri="{909E8E84-426E-40DD-AFC4-6F175D3DCCD1}">
              <a14:hiddenFill xmlns:a14="http://schemas.microsoft.com/office/drawing/2010/main">
                <a:solidFill>
                  <a:srgbClr val="FFFFFF"/>
                </a:solidFill>
              </a14:hiddenFill>
            </a:ext>
          </a:extLst>
        </p:spPr>
      </p:pic>
      <p:cxnSp>
        <p:nvCxnSpPr>
          <p:cNvPr id="210" name="Connector: Elbow 209">
            <a:extLst>
              <a:ext uri="{FF2B5EF4-FFF2-40B4-BE49-F238E27FC236}">
                <a16:creationId xmlns:a16="http://schemas.microsoft.com/office/drawing/2014/main" id="{E2CA5C3A-AE75-4CF9-8EBB-56660558B106}"/>
              </a:ext>
              <a:ext uri="{C183D7F6-B498-43B3-948B-1728B52AA6E4}">
                <adec:decorative xmlns:adec="http://schemas.microsoft.com/office/drawing/2017/decorative" val="1"/>
              </a:ext>
            </a:extLst>
          </p:cNvPr>
          <p:cNvCxnSpPr>
            <a:cxnSpLocks/>
          </p:cNvCxnSpPr>
          <p:nvPr/>
        </p:nvCxnSpPr>
        <p:spPr>
          <a:xfrm flipV="1">
            <a:off x="5886179" y="2121107"/>
            <a:ext cx="1348263" cy="628949"/>
          </a:xfrm>
          <a:prstGeom prst="bentConnector3">
            <a:avLst>
              <a:gd name="adj1" fmla="val 43272"/>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4160320F-C17D-408A-9F67-EC12653B5C4D}"/>
              </a:ext>
              <a:ext uri="{C183D7F6-B498-43B3-948B-1728B52AA6E4}">
                <adec:decorative xmlns:adec="http://schemas.microsoft.com/office/drawing/2017/decorative" val="1"/>
              </a:ext>
            </a:extLst>
          </p:cNvPr>
          <p:cNvCxnSpPr>
            <a:cxnSpLocks/>
          </p:cNvCxnSpPr>
          <p:nvPr/>
        </p:nvCxnSpPr>
        <p:spPr>
          <a:xfrm>
            <a:off x="5864073" y="2750055"/>
            <a:ext cx="4513529" cy="619596"/>
          </a:xfrm>
          <a:prstGeom prst="bentConnector3">
            <a:avLst>
              <a:gd name="adj1" fmla="val 13451"/>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F93C3627-80AA-45DA-BB87-668198706658}"/>
              </a:ext>
            </a:extLst>
          </p:cNvPr>
          <p:cNvSpPr txBox="1"/>
          <p:nvPr/>
        </p:nvSpPr>
        <p:spPr>
          <a:xfrm>
            <a:off x="3262216" y="3018408"/>
            <a:ext cx="1591118"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Azure AD</a:t>
            </a:r>
          </a:p>
        </p:txBody>
      </p:sp>
      <p:sp>
        <p:nvSpPr>
          <p:cNvPr id="213" name="Rectangle 212" descr="Azure AD&#10;App Proxy&#10;">
            <a:extLst>
              <a:ext uri="{FF2B5EF4-FFF2-40B4-BE49-F238E27FC236}">
                <a16:creationId xmlns:a16="http://schemas.microsoft.com/office/drawing/2014/main" id="{315DADAE-C62F-40EE-B699-AA412651654A}"/>
              </a:ext>
            </a:extLst>
          </p:cNvPr>
          <p:cNvSpPr/>
          <p:nvPr/>
        </p:nvSpPr>
        <p:spPr bwMode="auto">
          <a:xfrm>
            <a:off x="6479136" y="3848640"/>
            <a:ext cx="1839387" cy="842694"/>
          </a:xfrm>
          <a:prstGeom prst="rect">
            <a:avLst/>
          </a:prstGeom>
          <a:solidFill>
            <a:schemeClr val="bg1"/>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268927" bIns="268927" numCol="1" spcCol="0" rtlCol="0" fromWordArt="0" anchor="ctr" anchorCtr="0" forceAA="0" compatLnSpc="1">
            <a:prstTxWarp prst="textNoShape">
              <a:avLst/>
            </a:prstTxWarp>
            <a:noAutofit/>
          </a:bodyPr>
          <a:lstStyle/>
          <a:p>
            <a:pPr marL="0" marR="0" lvl="0" indent="0" algn="l" defTabSz="91419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endParaRPr>
          </a:p>
        </p:txBody>
      </p:sp>
      <p:sp>
        <p:nvSpPr>
          <p:cNvPr id="214" name="Rectangle 213">
            <a:extLst>
              <a:ext uri="{FF2B5EF4-FFF2-40B4-BE49-F238E27FC236}">
                <a16:creationId xmlns:a16="http://schemas.microsoft.com/office/drawing/2014/main" id="{DE438920-F9F6-4AC4-9574-554F98D51825}"/>
              </a:ext>
              <a:ext uri="{C183D7F6-B498-43B3-948B-1728B52AA6E4}">
                <adec:decorative xmlns:adec="http://schemas.microsoft.com/office/drawing/2017/decorative" val="1"/>
              </a:ext>
            </a:extLst>
          </p:cNvPr>
          <p:cNvSpPr/>
          <p:nvPr/>
        </p:nvSpPr>
        <p:spPr bwMode="auto">
          <a:xfrm>
            <a:off x="9449258" y="3848640"/>
            <a:ext cx="1839387" cy="842694"/>
          </a:xfrm>
          <a:prstGeom prst="rect">
            <a:avLst/>
          </a:prstGeom>
          <a:solidFill>
            <a:schemeClr val="bg1"/>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268927" bIns="268927" numCol="1" spcCol="0" rtlCol="0" fromWordArt="0" anchor="ctr" anchorCtr="0" forceAA="0" compatLnSpc="1">
            <a:prstTxWarp prst="textNoShape">
              <a:avLst/>
            </a:prstTxWarp>
            <a:noAutofit/>
          </a:bodyPr>
          <a:lstStyle/>
          <a:p>
            <a:pPr marL="0" marR="0" lvl="0" indent="0" algn="l" defTabSz="91419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endParaRPr>
          </a:p>
        </p:txBody>
      </p:sp>
      <p:sp>
        <p:nvSpPr>
          <p:cNvPr id="215" name="TextBox 214" descr="App delivery controllers &amp; networks&#10;">
            <a:extLst>
              <a:ext uri="{FF2B5EF4-FFF2-40B4-BE49-F238E27FC236}">
                <a16:creationId xmlns:a16="http://schemas.microsoft.com/office/drawing/2014/main" id="{F460F131-AA63-4375-A3AF-5D6DB3FEFF14}"/>
              </a:ext>
            </a:extLst>
          </p:cNvPr>
          <p:cNvSpPr txBox="1"/>
          <p:nvPr/>
        </p:nvSpPr>
        <p:spPr>
          <a:xfrm>
            <a:off x="9487371" y="3941252"/>
            <a:ext cx="1753058" cy="3323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App delivery controllers &amp; networks</a:t>
            </a:r>
          </a:p>
        </p:txBody>
      </p:sp>
      <p:sp>
        <p:nvSpPr>
          <p:cNvPr id="216" name="Rectangle 215">
            <a:extLst>
              <a:ext uri="{FF2B5EF4-FFF2-40B4-BE49-F238E27FC236}">
                <a16:creationId xmlns:a16="http://schemas.microsoft.com/office/drawing/2014/main" id="{600F3F38-13DF-42D9-AA5A-A7348D82BCE4}"/>
              </a:ext>
            </a:extLst>
          </p:cNvPr>
          <p:cNvSpPr/>
          <p:nvPr/>
        </p:nvSpPr>
        <p:spPr>
          <a:xfrm>
            <a:off x="6870738" y="4103788"/>
            <a:ext cx="1056182" cy="3323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Azure AD</a:t>
            </a:r>
            <a:br>
              <a:rPr kumimoji="0" lang="en-US" sz="1200" b="0" i="0" u="none" strike="noStrike" kern="0" cap="none" spc="0" normalizeH="0" baseline="0" noProof="0">
                <a:ln>
                  <a:noFill/>
                </a:ln>
                <a:solidFill>
                  <a:srgbClr val="000000"/>
                </a:solidFill>
                <a:effectLst/>
                <a:uLnTx/>
                <a:uFillTx/>
                <a:latin typeface="Segoe UI Semibold"/>
                <a:ea typeface="+mn-ea"/>
                <a:cs typeface="+mn-cs"/>
              </a:rPr>
            </a:br>
            <a:r>
              <a:rPr kumimoji="0" lang="en-US" sz="1200" b="0" i="0" u="none" strike="noStrike" kern="0" cap="none" spc="0" normalizeH="0" baseline="0" noProof="0">
                <a:ln>
                  <a:noFill/>
                </a:ln>
                <a:solidFill>
                  <a:srgbClr val="000000"/>
                </a:solidFill>
                <a:effectLst/>
                <a:uLnTx/>
                <a:uFillTx/>
                <a:latin typeface="Segoe UI Semibold"/>
                <a:ea typeface="+mn-ea"/>
                <a:cs typeface="+mn-cs"/>
              </a:rPr>
              <a:t>App Proxy</a:t>
            </a:r>
          </a:p>
        </p:txBody>
      </p:sp>
      <p:grpSp>
        <p:nvGrpSpPr>
          <p:cNvPr id="217" name="Group 216">
            <a:extLst>
              <a:ext uri="{FF2B5EF4-FFF2-40B4-BE49-F238E27FC236}">
                <a16:creationId xmlns:a16="http://schemas.microsoft.com/office/drawing/2014/main" id="{42D0DE0F-58C4-4100-9E4C-1A8E6CD66218}"/>
              </a:ext>
              <a:ext uri="{C183D7F6-B498-43B3-948B-1728B52AA6E4}">
                <adec:decorative xmlns:adec="http://schemas.microsoft.com/office/drawing/2017/decorative" val="1"/>
              </a:ext>
            </a:extLst>
          </p:cNvPr>
          <p:cNvGrpSpPr/>
          <p:nvPr/>
        </p:nvGrpSpPr>
        <p:grpSpPr>
          <a:xfrm>
            <a:off x="8734102" y="5167888"/>
            <a:ext cx="1554492" cy="460029"/>
            <a:chOff x="8464217" y="5823421"/>
            <a:chExt cx="1554492" cy="460029"/>
          </a:xfrm>
        </p:grpSpPr>
        <p:pic>
          <p:nvPicPr>
            <p:cNvPr id="218" name="Picture 217">
              <a:extLst>
                <a:ext uri="{FF2B5EF4-FFF2-40B4-BE49-F238E27FC236}">
                  <a16:creationId xmlns:a16="http://schemas.microsoft.com/office/drawing/2014/main" id="{6DF6A7C5-B0EE-4BD0-B793-60A1CF8C7894}"/>
                </a:ext>
              </a:extLst>
            </p:cNvPr>
            <p:cNvPicPr>
              <a:picLocks noChangeAspect="1"/>
            </p:cNvPicPr>
            <p:nvPr/>
          </p:nvPicPr>
          <p:blipFill>
            <a:blip r:embed="rId11"/>
            <a:stretch>
              <a:fillRect/>
            </a:stretch>
          </p:blipFill>
          <p:spPr>
            <a:xfrm>
              <a:off x="9059033" y="5863341"/>
              <a:ext cx="380189" cy="380189"/>
            </a:xfrm>
            <a:prstGeom prst="rect">
              <a:avLst/>
            </a:prstGeom>
          </p:spPr>
        </p:pic>
        <p:pic>
          <p:nvPicPr>
            <p:cNvPr id="219" name="Picture 218">
              <a:extLst>
                <a:ext uri="{FF2B5EF4-FFF2-40B4-BE49-F238E27FC236}">
                  <a16:creationId xmlns:a16="http://schemas.microsoft.com/office/drawing/2014/main" id="{0F4A5980-3749-4B96-AA96-08C838664FC5}"/>
                </a:ext>
              </a:extLst>
            </p:cNvPr>
            <p:cNvPicPr>
              <a:picLocks noChangeAspect="1"/>
            </p:cNvPicPr>
            <p:nvPr/>
          </p:nvPicPr>
          <p:blipFill>
            <a:blip r:embed="rId12"/>
            <a:stretch>
              <a:fillRect/>
            </a:stretch>
          </p:blipFill>
          <p:spPr>
            <a:xfrm>
              <a:off x="9558680" y="5823421"/>
              <a:ext cx="460029" cy="460029"/>
            </a:xfrm>
            <a:prstGeom prst="rect">
              <a:avLst/>
            </a:prstGeom>
          </p:spPr>
        </p:pic>
        <p:pic>
          <p:nvPicPr>
            <p:cNvPr id="220" name="Picture 219">
              <a:extLst>
                <a:ext uri="{FF2B5EF4-FFF2-40B4-BE49-F238E27FC236}">
                  <a16:creationId xmlns:a16="http://schemas.microsoft.com/office/drawing/2014/main" id="{1ED193A6-8D10-446B-A55A-FF5D409722F1}"/>
                </a:ext>
              </a:extLst>
            </p:cNvPr>
            <p:cNvPicPr>
              <a:picLocks noChangeAspect="1"/>
            </p:cNvPicPr>
            <p:nvPr/>
          </p:nvPicPr>
          <p:blipFill>
            <a:blip r:embed="rId13"/>
            <a:stretch>
              <a:fillRect/>
            </a:stretch>
          </p:blipFill>
          <p:spPr>
            <a:xfrm>
              <a:off x="8464217" y="5844331"/>
              <a:ext cx="418208" cy="418208"/>
            </a:xfrm>
            <a:prstGeom prst="rect">
              <a:avLst/>
            </a:prstGeom>
          </p:spPr>
        </p:pic>
      </p:grpSp>
      <p:grpSp>
        <p:nvGrpSpPr>
          <p:cNvPr id="221" name="Group 220">
            <a:extLst>
              <a:ext uri="{FF2B5EF4-FFF2-40B4-BE49-F238E27FC236}">
                <a16:creationId xmlns:a16="http://schemas.microsoft.com/office/drawing/2014/main" id="{1CCF26D4-D938-4F48-A32D-0F7F31AD6F35}"/>
              </a:ext>
              <a:ext uri="{C183D7F6-B498-43B3-948B-1728B52AA6E4}">
                <adec:decorative xmlns:adec="http://schemas.microsoft.com/office/drawing/2017/decorative" val="1"/>
              </a:ext>
            </a:extLst>
          </p:cNvPr>
          <p:cNvGrpSpPr/>
          <p:nvPr/>
        </p:nvGrpSpPr>
        <p:grpSpPr>
          <a:xfrm>
            <a:off x="8103508" y="4949499"/>
            <a:ext cx="394030" cy="678417"/>
            <a:chOff x="3646687" y="3854979"/>
            <a:chExt cx="1613270" cy="2525118"/>
          </a:xfrm>
        </p:grpSpPr>
        <p:pic>
          <p:nvPicPr>
            <p:cNvPr id="222" name="Picture 88">
              <a:extLst>
                <a:ext uri="{FF2B5EF4-FFF2-40B4-BE49-F238E27FC236}">
                  <a16:creationId xmlns:a16="http://schemas.microsoft.com/office/drawing/2014/main" id="{752F568A-44BE-4DF2-A9CB-DB50F8CDD2C1}"/>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646687" y="3854979"/>
              <a:ext cx="1613270" cy="2525118"/>
            </a:xfrm>
            <a:prstGeom prst="rect">
              <a:avLst/>
            </a:prstGeom>
          </p:spPr>
        </p:pic>
        <p:sp>
          <p:nvSpPr>
            <p:cNvPr id="223" name="Rectangle 222">
              <a:extLst>
                <a:ext uri="{FF2B5EF4-FFF2-40B4-BE49-F238E27FC236}">
                  <a16:creationId xmlns:a16="http://schemas.microsoft.com/office/drawing/2014/main" id="{02FD64D8-CB4E-4BF3-84CC-C58957390C34}"/>
                </a:ext>
              </a:extLst>
            </p:cNvPr>
            <p:cNvSpPr/>
            <p:nvPr/>
          </p:nvSpPr>
          <p:spPr bwMode="auto">
            <a:xfrm>
              <a:off x="4110863" y="4691012"/>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ectangle 223">
              <a:extLst>
                <a:ext uri="{FF2B5EF4-FFF2-40B4-BE49-F238E27FC236}">
                  <a16:creationId xmlns:a16="http://schemas.microsoft.com/office/drawing/2014/main" id="{A31F572F-5B7B-4959-9228-006083288DCF}"/>
                </a:ext>
              </a:extLst>
            </p:cNvPr>
            <p:cNvSpPr/>
            <p:nvPr/>
          </p:nvSpPr>
          <p:spPr bwMode="auto">
            <a:xfrm>
              <a:off x="4110863" y="4878286"/>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7639466B-B650-49B5-9312-C253AE5FFFE4}"/>
                </a:ext>
              </a:extLst>
            </p:cNvPr>
            <p:cNvSpPr/>
            <p:nvPr/>
          </p:nvSpPr>
          <p:spPr bwMode="auto">
            <a:xfrm>
              <a:off x="4110863" y="5065553"/>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41F8657D-584B-4258-99BD-7B2B8FA8B373}"/>
                </a:ext>
              </a:extLst>
            </p:cNvPr>
            <p:cNvSpPr/>
            <p:nvPr/>
          </p:nvSpPr>
          <p:spPr bwMode="auto">
            <a:xfrm>
              <a:off x="4110863" y="5252830"/>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ectangle 226">
              <a:extLst>
                <a:ext uri="{FF2B5EF4-FFF2-40B4-BE49-F238E27FC236}">
                  <a16:creationId xmlns:a16="http://schemas.microsoft.com/office/drawing/2014/main" id="{E8B2E7FD-30AE-48BD-B29D-481AC2BB08B0}"/>
                </a:ext>
              </a:extLst>
            </p:cNvPr>
            <p:cNvSpPr/>
            <p:nvPr/>
          </p:nvSpPr>
          <p:spPr bwMode="auto">
            <a:xfrm>
              <a:off x="4110866" y="5440094"/>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a:extLst>
                <a:ext uri="{FF2B5EF4-FFF2-40B4-BE49-F238E27FC236}">
                  <a16:creationId xmlns:a16="http://schemas.microsoft.com/office/drawing/2014/main" id="{7AA620DE-4072-4965-BAD2-2B2B70902731}"/>
                </a:ext>
              </a:extLst>
            </p:cNvPr>
            <p:cNvSpPr/>
            <p:nvPr/>
          </p:nvSpPr>
          <p:spPr bwMode="auto">
            <a:xfrm>
              <a:off x="4110863" y="5627365"/>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ectangle 228">
              <a:extLst>
                <a:ext uri="{FF2B5EF4-FFF2-40B4-BE49-F238E27FC236}">
                  <a16:creationId xmlns:a16="http://schemas.microsoft.com/office/drawing/2014/main" id="{E20487D0-809D-43B2-8AC8-49D737ED9CD9}"/>
                </a:ext>
              </a:extLst>
            </p:cNvPr>
            <p:cNvSpPr/>
            <p:nvPr/>
          </p:nvSpPr>
          <p:spPr bwMode="auto">
            <a:xfrm>
              <a:off x="4110859" y="5814642"/>
              <a:ext cx="561878" cy="979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30" name="Picture 229">
            <a:extLst>
              <a:ext uri="{FF2B5EF4-FFF2-40B4-BE49-F238E27FC236}">
                <a16:creationId xmlns:a16="http://schemas.microsoft.com/office/drawing/2014/main" id="{40665905-3413-419E-A439-57F3255079A8}"/>
              </a:ext>
              <a:ext uri="{C183D7F6-B498-43B3-948B-1728B52AA6E4}">
                <adec:decorative xmlns:adec="http://schemas.microsoft.com/office/drawing/2017/decorative" val="1"/>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378566" y="5279245"/>
            <a:ext cx="548334" cy="362982"/>
          </a:xfrm>
          <a:prstGeom prst="rect">
            <a:avLst/>
          </a:prstGeom>
        </p:spPr>
      </p:pic>
      <p:pic>
        <p:nvPicPr>
          <p:cNvPr id="231" name="Picture 230">
            <a:extLst>
              <a:ext uri="{FF2B5EF4-FFF2-40B4-BE49-F238E27FC236}">
                <a16:creationId xmlns:a16="http://schemas.microsoft.com/office/drawing/2014/main" id="{B8030E81-B544-41FF-BADB-BA2E959C4FAA}"/>
              </a:ext>
              <a:ext uri="{C183D7F6-B498-43B3-948B-1728B52AA6E4}">
                <adec:decorative xmlns:adec="http://schemas.microsoft.com/office/drawing/2017/decorative" val="1"/>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613947" y="4691334"/>
            <a:ext cx="1054094" cy="697782"/>
          </a:xfrm>
          <a:prstGeom prst="rect">
            <a:avLst/>
          </a:prstGeom>
        </p:spPr>
      </p:pic>
      <p:sp>
        <p:nvSpPr>
          <p:cNvPr id="232" name="Text">
            <a:extLst>
              <a:ext uri="{FF2B5EF4-FFF2-40B4-BE49-F238E27FC236}">
                <a16:creationId xmlns:a16="http://schemas.microsoft.com/office/drawing/2014/main" id="{57489EB9-2AED-4831-9F8F-47BD974EFCA5}"/>
              </a:ext>
            </a:extLst>
          </p:cNvPr>
          <p:cNvSpPr/>
          <p:nvPr/>
        </p:nvSpPr>
        <p:spPr bwMode="auto">
          <a:xfrm>
            <a:off x="3306645" y="5523864"/>
            <a:ext cx="1668698" cy="221599"/>
          </a:xfrm>
          <a:prstGeom prst="rect">
            <a:avLst/>
          </a:prstGeom>
          <a:noFill/>
          <a:ln w="10795" cap="flat" cmpd="sng" algn="ctr">
            <a:noFill/>
            <a:prstDash val="solid"/>
            <a:headEnd type="none" w="med" len="med"/>
            <a:tailEnd type="none" w="med" len="med"/>
          </a:ln>
          <a:effectLst/>
        </p:spPr>
        <p:txBody>
          <a:bodyPr wrap="square" lIns="0" tIns="0" rIns="0" bIns="0">
            <a:sp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Active Directory</a:t>
            </a:r>
          </a:p>
        </p:txBody>
      </p:sp>
      <p:cxnSp>
        <p:nvCxnSpPr>
          <p:cNvPr id="233" name="Straight Arrow Connector 232">
            <a:extLst>
              <a:ext uri="{FF2B5EF4-FFF2-40B4-BE49-F238E27FC236}">
                <a16:creationId xmlns:a16="http://schemas.microsoft.com/office/drawing/2014/main" id="{362722CE-DEC5-4252-BB77-334062BA41AB}"/>
              </a:ext>
              <a:ext uri="{C183D7F6-B498-43B3-948B-1728B52AA6E4}">
                <adec:decorative xmlns:adec="http://schemas.microsoft.com/office/drawing/2017/decorative" val="1"/>
              </a:ext>
            </a:extLst>
          </p:cNvPr>
          <p:cNvCxnSpPr>
            <a:cxnSpLocks/>
          </p:cNvCxnSpPr>
          <p:nvPr/>
        </p:nvCxnSpPr>
        <p:spPr>
          <a:xfrm flipV="1">
            <a:off x="4109145" y="3465900"/>
            <a:ext cx="0" cy="1007505"/>
          </a:xfrm>
          <a:prstGeom prst="straightConnector1">
            <a:avLst/>
          </a:prstGeom>
          <a:ln w="28575" cap="rnd">
            <a:solidFill>
              <a:schemeClr val="bg1">
                <a:lumMod val="50000"/>
              </a:schemeClr>
            </a:solidFill>
            <a:prstDash val="sysDot"/>
            <a:headEnd type="triangle"/>
            <a:tailEnd type="triangle" w="med" len="med"/>
          </a:ln>
        </p:spPr>
        <p:style>
          <a:lnRef idx="1">
            <a:schemeClr val="accent1"/>
          </a:lnRef>
          <a:fillRef idx="0">
            <a:schemeClr val="accent1"/>
          </a:fillRef>
          <a:effectRef idx="0">
            <a:schemeClr val="accent1"/>
          </a:effectRef>
          <a:fontRef idx="minor">
            <a:schemeClr val="tx1"/>
          </a:fontRef>
        </p:style>
      </p:cxnSp>
      <p:sp useBgFill="1">
        <p:nvSpPr>
          <p:cNvPr id="234" name="Oval 233">
            <a:extLst>
              <a:ext uri="{FF2B5EF4-FFF2-40B4-BE49-F238E27FC236}">
                <a16:creationId xmlns:a16="http://schemas.microsoft.com/office/drawing/2014/main" id="{156E16ED-871C-438F-A319-8D0ECA39AC92}"/>
              </a:ext>
              <a:ext uri="{C183D7F6-B498-43B3-948B-1728B52AA6E4}">
                <adec:decorative xmlns:adec="http://schemas.microsoft.com/office/drawing/2017/decorative" val="1"/>
              </a:ext>
            </a:extLst>
          </p:cNvPr>
          <p:cNvSpPr/>
          <p:nvPr/>
        </p:nvSpPr>
        <p:spPr bwMode="auto">
          <a:xfrm rot="2187612">
            <a:off x="3921757" y="3741965"/>
            <a:ext cx="374776" cy="426466"/>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Freeform 149">
            <a:extLst>
              <a:ext uri="{FF2B5EF4-FFF2-40B4-BE49-F238E27FC236}">
                <a16:creationId xmlns:a16="http://schemas.microsoft.com/office/drawing/2014/main" id="{6A2A1BC7-8C29-4F0C-AE96-414EE27DE58F}"/>
              </a:ext>
              <a:ext uri="{C183D7F6-B498-43B3-948B-1728B52AA6E4}">
                <adec:decorative xmlns:adec="http://schemas.microsoft.com/office/drawing/2017/decorative" val="1"/>
              </a:ext>
            </a:extLst>
          </p:cNvPr>
          <p:cNvSpPr>
            <a:spLocks noEditPoints="1"/>
          </p:cNvSpPr>
          <p:nvPr/>
        </p:nvSpPr>
        <p:spPr bwMode="auto">
          <a:xfrm rot="2187612">
            <a:off x="3940931" y="3778905"/>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36" name="TextBox 235">
            <a:extLst>
              <a:ext uri="{FF2B5EF4-FFF2-40B4-BE49-F238E27FC236}">
                <a16:creationId xmlns:a16="http://schemas.microsoft.com/office/drawing/2014/main" id="{ACA2EA9E-E7B2-41FA-BCAF-90AA5F02D849}"/>
              </a:ext>
            </a:extLst>
          </p:cNvPr>
          <p:cNvSpPr txBox="1"/>
          <p:nvPr/>
        </p:nvSpPr>
        <p:spPr>
          <a:xfrm>
            <a:off x="5723626" y="2581560"/>
            <a:ext cx="1534756" cy="361998"/>
          </a:xfrm>
          <a:prstGeom prst="rect">
            <a:avLst/>
          </a:prstGeom>
          <a:solidFill>
            <a:schemeClr val="bg1"/>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single sign-on</a:t>
            </a:r>
          </a:p>
        </p:txBody>
      </p:sp>
      <p:pic>
        <p:nvPicPr>
          <p:cNvPr id="237" name="Graphic 236">
            <a:extLst>
              <a:ext uri="{FF2B5EF4-FFF2-40B4-BE49-F238E27FC236}">
                <a16:creationId xmlns:a16="http://schemas.microsoft.com/office/drawing/2014/main" id="{5262D006-2F4A-401F-B824-5DBDCC38F575}"/>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14140" y="2173595"/>
            <a:ext cx="687271" cy="687271"/>
          </a:xfrm>
          <a:prstGeom prst="rect">
            <a:avLst/>
          </a:prstGeom>
        </p:spPr>
      </p:pic>
      <p:pic>
        <p:nvPicPr>
          <p:cNvPr id="238" name="Picture 237">
            <a:extLst>
              <a:ext uri="{FF2B5EF4-FFF2-40B4-BE49-F238E27FC236}">
                <a16:creationId xmlns:a16="http://schemas.microsoft.com/office/drawing/2014/main" id="{B550CFB9-E8D5-44EB-A64E-3C445BB62D86}"/>
              </a:ext>
              <a:ext uri="{C183D7F6-B498-43B3-948B-1728B52AA6E4}">
                <adec:decorative xmlns:adec="http://schemas.microsoft.com/office/drawing/2017/decorative" val="1"/>
              </a:ext>
            </a:extLst>
          </p:cNvPr>
          <p:cNvPicPr>
            <a:picLocks noChangeAspect="1"/>
          </p:cNvPicPr>
          <p:nvPr/>
        </p:nvPicPr>
        <p:blipFill>
          <a:blip r:embed="rId1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798988" y="2177906"/>
            <a:ext cx="601184" cy="366619"/>
          </a:xfrm>
          <a:prstGeom prst="rect">
            <a:avLst/>
          </a:prstGeom>
        </p:spPr>
      </p:pic>
      <p:cxnSp>
        <p:nvCxnSpPr>
          <p:cNvPr id="239" name="Straight Connector 238">
            <a:extLst>
              <a:ext uri="{FF2B5EF4-FFF2-40B4-BE49-F238E27FC236}">
                <a16:creationId xmlns:a16="http://schemas.microsoft.com/office/drawing/2014/main" id="{52D80C59-32E3-45E8-A73C-D382E137CE6B}"/>
              </a:ext>
              <a:ext uri="{C183D7F6-B498-43B3-948B-1728B52AA6E4}">
                <adec:decorative xmlns:adec="http://schemas.microsoft.com/office/drawing/2017/decorative" val="1"/>
              </a:ext>
            </a:extLst>
          </p:cNvPr>
          <p:cNvCxnSpPr>
            <a:cxnSpLocks/>
          </p:cNvCxnSpPr>
          <p:nvPr/>
        </p:nvCxnSpPr>
        <p:spPr>
          <a:xfrm>
            <a:off x="5068319" y="2769871"/>
            <a:ext cx="609775" cy="1"/>
          </a:xfrm>
          <a:prstGeom prst="line">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240" name="Picture 239">
            <a:extLst>
              <a:ext uri="{FF2B5EF4-FFF2-40B4-BE49-F238E27FC236}">
                <a16:creationId xmlns:a16="http://schemas.microsoft.com/office/drawing/2014/main" id="{75A15296-84B5-4A99-B8F0-BBA45A1AE1C8}"/>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1470368" y="3817684"/>
            <a:ext cx="872788" cy="872788"/>
          </a:xfrm>
          <a:prstGeom prst="rect">
            <a:avLst/>
          </a:prstGeom>
        </p:spPr>
      </p:pic>
      <p:grpSp>
        <p:nvGrpSpPr>
          <p:cNvPr id="241" name="!! Partner Azure">
            <a:extLst>
              <a:ext uri="{FF2B5EF4-FFF2-40B4-BE49-F238E27FC236}">
                <a16:creationId xmlns:a16="http://schemas.microsoft.com/office/drawing/2014/main" id="{0AAA7235-1675-4753-AD22-C67583D69590}"/>
              </a:ext>
              <a:ext uri="{C183D7F6-B498-43B3-948B-1728B52AA6E4}">
                <adec:decorative xmlns:adec="http://schemas.microsoft.com/office/drawing/2017/decorative" val="1"/>
              </a:ext>
            </a:extLst>
          </p:cNvPr>
          <p:cNvGrpSpPr/>
          <p:nvPr/>
        </p:nvGrpSpPr>
        <p:grpSpPr>
          <a:xfrm>
            <a:off x="658318" y="4732363"/>
            <a:ext cx="576072" cy="576072"/>
            <a:chOff x="1720683" y="3531960"/>
            <a:chExt cx="656666" cy="640175"/>
          </a:xfrm>
        </p:grpSpPr>
        <p:sp>
          <p:nvSpPr>
            <p:cNvPr id="242" name="Oval 241">
              <a:extLst>
                <a:ext uri="{FF2B5EF4-FFF2-40B4-BE49-F238E27FC236}">
                  <a16:creationId xmlns:a16="http://schemas.microsoft.com/office/drawing/2014/main" id="{23D0C51E-E34C-40C5-9398-18C2B8F2F4CF}"/>
                </a:ext>
              </a:extLst>
            </p:cNvPr>
            <p:cNvSpPr/>
            <p:nvPr/>
          </p:nvSpPr>
          <p:spPr bwMode="auto">
            <a:xfrm>
              <a:off x="1720683" y="3531960"/>
              <a:ext cx="656666" cy="640175"/>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43" name="Graphic 242">
              <a:extLst>
                <a:ext uri="{FF2B5EF4-FFF2-40B4-BE49-F238E27FC236}">
                  <a16:creationId xmlns:a16="http://schemas.microsoft.com/office/drawing/2014/main" id="{2B656367-52B2-44AB-AA95-E1683CB9166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77304" y="3652859"/>
              <a:ext cx="383900" cy="383901"/>
            </a:xfrm>
            <a:prstGeom prst="rect">
              <a:avLst/>
            </a:prstGeom>
          </p:spPr>
        </p:pic>
      </p:grpSp>
      <p:grpSp>
        <p:nvGrpSpPr>
          <p:cNvPr id="244" name="!! Customer login">
            <a:extLst>
              <a:ext uri="{FF2B5EF4-FFF2-40B4-BE49-F238E27FC236}">
                <a16:creationId xmlns:a16="http://schemas.microsoft.com/office/drawing/2014/main" id="{158F2659-ED0B-47C0-96F1-3D2EB75ECC6B}"/>
              </a:ext>
              <a:ext uri="{C183D7F6-B498-43B3-948B-1728B52AA6E4}">
                <adec:decorative xmlns:adec="http://schemas.microsoft.com/office/drawing/2017/decorative" val="1"/>
              </a:ext>
            </a:extLst>
          </p:cNvPr>
          <p:cNvGrpSpPr/>
          <p:nvPr/>
        </p:nvGrpSpPr>
        <p:grpSpPr>
          <a:xfrm>
            <a:off x="2499602" y="4732363"/>
            <a:ext cx="580030" cy="580028"/>
            <a:chOff x="10305556" y="5182340"/>
            <a:chExt cx="580030" cy="580028"/>
          </a:xfrm>
        </p:grpSpPr>
        <p:sp>
          <p:nvSpPr>
            <p:cNvPr id="245" name="Oval 244">
              <a:extLst>
                <a:ext uri="{FF2B5EF4-FFF2-40B4-BE49-F238E27FC236}">
                  <a16:creationId xmlns:a16="http://schemas.microsoft.com/office/drawing/2014/main" id="{4DF29E61-56A6-473C-BB20-E160DF7E0864}"/>
                </a:ext>
              </a:extLst>
            </p:cNvPr>
            <p:cNvSpPr/>
            <p:nvPr/>
          </p:nvSpPr>
          <p:spPr bwMode="auto">
            <a:xfrm>
              <a:off x="10305556" y="5182340"/>
              <a:ext cx="580030" cy="580028"/>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6" name="Graphic 10">
              <a:extLst>
                <a:ext uri="{FF2B5EF4-FFF2-40B4-BE49-F238E27FC236}">
                  <a16:creationId xmlns:a16="http://schemas.microsoft.com/office/drawing/2014/main" id="{CE90A9DC-109B-4979-B1B4-5F5C3FE5CBA9}"/>
                </a:ext>
              </a:extLst>
            </p:cNvPr>
            <p:cNvGrpSpPr/>
            <p:nvPr/>
          </p:nvGrpSpPr>
          <p:grpSpPr>
            <a:xfrm flipV="1">
              <a:off x="10419241" y="5517812"/>
              <a:ext cx="337044" cy="71194"/>
              <a:chOff x="0" y="1551621"/>
              <a:chExt cx="763343" cy="161554"/>
            </a:xfrm>
            <a:solidFill>
              <a:schemeClr val="accent1"/>
            </a:solidFill>
          </p:grpSpPr>
          <p:sp>
            <p:nvSpPr>
              <p:cNvPr id="252" name="Freeform: Shape 251">
                <a:extLst>
                  <a:ext uri="{FF2B5EF4-FFF2-40B4-BE49-F238E27FC236}">
                    <a16:creationId xmlns:a16="http://schemas.microsoft.com/office/drawing/2014/main" id="{FEF228EA-4D48-4A7D-8D67-6598AFC3112A}"/>
                  </a:ext>
                </a:extLst>
              </p:cNvPr>
              <p:cNvSpPr/>
              <p:nvPr/>
            </p:nvSpPr>
            <p:spPr>
              <a:xfrm>
                <a:off x="0" y="1551621"/>
                <a:ext cx="161554" cy="161554"/>
              </a:xfrm>
              <a:custGeom>
                <a:avLst/>
                <a:gdLst>
                  <a:gd name="connsiteX0" fmla="*/ 145399 w 161554"/>
                  <a:gd name="connsiteY0" fmla="*/ 16155 h 161554"/>
                  <a:gd name="connsiteX1" fmla="*/ 96932 w 161554"/>
                  <a:gd name="connsiteY1" fmla="*/ 76738 h 161554"/>
                  <a:gd name="connsiteX2" fmla="*/ 96932 w 161554"/>
                  <a:gd name="connsiteY2" fmla="*/ 76738 h 161554"/>
                  <a:gd name="connsiteX3" fmla="*/ 169632 w 161554"/>
                  <a:gd name="connsiteY3" fmla="*/ 68660 h 161554"/>
                  <a:gd name="connsiteX4" fmla="*/ 169632 w 161554"/>
                  <a:gd name="connsiteY4" fmla="*/ 100971 h 161554"/>
                  <a:gd name="connsiteX5" fmla="*/ 96932 w 161554"/>
                  <a:gd name="connsiteY5" fmla="*/ 92894 h 161554"/>
                  <a:gd name="connsiteX6" fmla="*/ 96932 w 161554"/>
                  <a:gd name="connsiteY6" fmla="*/ 92894 h 161554"/>
                  <a:gd name="connsiteX7" fmla="*/ 145399 w 161554"/>
                  <a:gd name="connsiteY7" fmla="*/ 149437 h 161554"/>
                  <a:gd name="connsiteX8" fmla="*/ 113088 w 161554"/>
                  <a:gd name="connsiteY8" fmla="*/ 169632 h 161554"/>
                  <a:gd name="connsiteX9" fmla="*/ 84816 w 161554"/>
                  <a:gd name="connsiteY9" fmla="*/ 100971 h 161554"/>
                  <a:gd name="connsiteX10" fmla="*/ 84816 w 161554"/>
                  <a:gd name="connsiteY10" fmla="*/ 100971 h 161554"/>
                  <a:gd name="connsiteX11" fmla="*/ 52505 w 161554"/>
                  <a:gd name="connsiteY11" fmla="*/ 169632 h 161554"/>
                  <a:gd name="connsiteX12" fmla="*/ 24233 w 161554"/>
                  <a:gd name="connsiteY12" fmla="*/ 153476 h 161554"/>
                  <a:gd name="connsiteX13" fmla="*/ 68660 w 161554"/>
                  <a:gd name="connsiteY13" fmla="*/ 92894 h 161554"/>
                  <a:gd name="connsiteX14" fmla="*/ 68660 w 161554"/>
                  <a:gd name="connsiteY14" fmla="*/ 92894 h 161554"/>
                  <a:gd name="connsiteX15" fmla="*/ 0 w 161554"/>
                  <a:gd name="connsiteY15" fmla="*/ 100971 h 161554"/>
                  <a:gd name="connsiteX16" fmla="*/ 0 w 161554"/>
                  <a:gd name="connsiteY16" fmla="*/ 68660 h 161554"/>
                  <a:gd name="connsiteX17" fmla="*/ 72699 w 161554"/>
                  <a:gd name="connsiteY17" fmla="*/ 76738 h 161554"/>
                  <a:gd name="connsiteX18" fmla="*/ 72699 w 161554"/>
                  <a:gd name="connsiteY18" fmla="*/ 76738 h 161554"/>
                  <a:gd name="connsiteX19" fmla="*/ 24233 w 161554"/>
                  <a:gd name="connsiteY19" fmla="*/ 16155 h 161554"/>
                  <a:gd name="connsiteX20" fmla="*/ 56544 w 161554"/>
                  <a:gd name="connsiteY20" fmla="*/ 0 h 161554"/>
                  <a:gd name="connsiteX21" fmla="*/ 84816 w 161554"/>
                  <a:gd name="connsiteY21" fmla="*/ 68660 h 161554"/>
                  <a:gd name="connsiteX22" fmla="*/ 84816 w 161554"/>
                  <a:gd name="connsiteY22" fmla="*/ 68660 h 161554"/>
                  <a:gd name="connsiteX23" fmla="*/ 117127 w 161554"/>
                  <a:gd name="connsiteY23" fmla="*/ 0 h 161554"/>
                  <a:gd name="connsiteX24" fmla="*/ 145399 w 161554"/>
                  <a:gd name="connsiteY24" fmla="*/ 16155 h 16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1554" h="161554">
                    <a:moveTo>
                      <a:pt x="145399" y="16155"/>
                    </a:moveTo>
                    <a:lnTo>
                      <a:pt x="96932" y="76738"/>
                    </a:lnTo>
                    <a:lnTo>
                      <a:pt x="96932" y="76738"/>
                    </a:lnTo>
                    <a:lnTo>
                      <a:pt x="169632" y="68660"/>
                    </a:lnTo>
                    <a:lnTo>
                      <a:pt x="169632" y="100971"/>
                    </a:lnTo>
                    <a:lnTo>
                      <a:pt x="96932" y="92894"/>
                    </a:lnTo>
                    <a:lnTo>
                      <a:pt x="96932" y="92894"/>
                    </a:lnTo>
                    <a:lnTo>
                      <a:pt x="145399" y="149437"/>
                    </a:lnTo>
                    <a:lnTo>
                      <a:pt x="113088" y="169632"/>
                    </a:lnTo>
                    <a:lnTo>
                      <a:pt x="84816" y="100971"/>
                    </a:lnTo>
                    <a:lnTo>
                      <a:pt x="84816" y="100971"/>
                    </a:lnTo>
                    <a:lnTo>
                      <a:pt x="52505" y="169632"/>
                    </a:lnTo>
                    <a:lnTo>
                      <a:pt x="24233" y="153476"/>
                    </a:lnTo>
                    <a:lnTo>
                      <a:pt x="68660" y="92894"/>
                    </a:lnTo>
                    <a:lnTo>
                      <a:pt x="68660" y="92894"/>
                    </a:lnTo>
                    <a:lnTo>
                      <a:pt x="0" y="100971"/>
                    </a:lnTo>
                    <a:lnTo>
                      <a:pt x="0" y="68660"/>
                    </a:lnTo>
                    <a:lnTo>
                      <a:pt x="72699" y="76738"/>
                    </a:lnTo>
                    <a:lnTo>
                      <a:pt x="72699" y="76738"/>
                    </a:lnTo>
                    <a:lnTo>
                      <a:pt x="24233" y="16155"/>
                    </a:lnTo>
                    <a:lnTo>
                      <a:pt x="56544" y="0"/>
                    </a:lnTo>
                    <a:lnTo>
                      <a:pt x="84816" y="68660"/>
                    </a:lnTo>
                    <a:lnTo>
                      <a:pt x="84816" y="68660"/>
                    </a:lnTo>
                    <a:lnTo>
                      <a:pt x="117127" y="0"/>
                    </a:lnTo>
                    <a:lnTo>
                      <a:pt x="145399" y="16155"/>
                    </a:lnTo>
                    <a:close/>
                  </a:path>
                </a:pathLst>
              </a:custGeom>
              <a:grpFill/>
              <a:ln w="40071"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61C9231E-AA1C-4F5F-8CCC-666D20D93ACD}"/>
                  </a:ext>
                </a:extLst>
              </p:cNvPr>
              <p:cNvSpPr/>
              <p:nvPr/>
            </p:nvSpPr>
            <p:spPr>
              <a:xfrm>
                <a:off x="201943" y="1551621"/>
                <a:ext cx="161554" cy="161554"/>
              </a:xfrm>
              <a:custGeom>
                <a:avLst/>
                <a:gdLst>
                  <a:gd name="connsiteX0" fmla="*/ 145399 w 161554"/>
                  <a:gd name="connsiteY0" fmla="*/ 16155 h 161554"/>
                  <a:gd name="connsiteX1" fmla="*/ 96932 w 161554"/>
                  <a:gd name="connsiteY1" fmla="*/ 76738 h 161554"/>
                  <a:gd name="connsiteX2" fmla="*/ 96932 w 161554"/>
                  <a:gd name="connsiteY2" fmla="*/ 76738 h 161554"/>
                  <a:gd name="connsiteX3" fmla="*/ 169632 w 161554"/>
                  <a:gd name="connsiteY3" fmla="*/ 68660 h 161554"/>
                  <a:gd name="connsiteX4" fmla="*/ 169632 w 161554"/>
                  <a:gd name="connsiteY4" fmla="*/ 100971 h 161554"/>
                  <a:gd name="connsiteX5" fmla="*/ 96932 w 161554"/>
                  <a:gd name="connsiteY5" fmla="*/ 92894 h 161554"/>
                  <a:gd name="connsiteX6" fmla="*/ 96932 w 161554"/>
                  <a:gd name="connsiteY6" fmla="*/ 92894 h 161554"/>
                  <a:gd name="connsiteX7" fmla="*/ 145399 w 161554"/>
                  <a:gd name="connsiteY7" fmla="*/ 149437 h 161554"/>
                  <a:gd name="connsiteX8" fmla="*/ 113088 w 161554"/>
                  <a:gd name="connsiteY8" fmla="*/ 169632 h 161554"/>
                  <a:gd name="connsiteX9" fmla="*/ 84816 w 161554"/>
                  <a:gd name="connsiteY9" fmla="*/ 100971 h 161554"/>
                  <a:gd name="connsiteX10" fmla="*/ 84816 w 161554"/>
                  <a:gd name="connsiteY10" fmla="*/ 100971 h 161554"/>
                  <a:gd name="connsiteX11" fmla="*/ 52505 w 161554"/>
                  <a:gd name="connsiteY11" fmla="*/ 169632 h 161554"/>
                  <a:gd name="connsiteX12" fmla="*/ 24233 w 161554"/>
                  <a:gd name="connsiteY12" fmla="*/ 153476 h 161554"/>
                  <a:gd name="connsiteX13" fmla="*/ 68660 w 161554"/>
                  <a:gd name="connsiteY13" fmla="*/ 92894 h 161554"/>
                  <a:gd name="connsiteX14" fmla="*/ 68660 w 161554"/>
                  <a:gd name="connsiteY14" fmla="*/ 92894 h 161554"/>
                  <a:gd name="connsiteX15" fmla="*/ 0 w 161554"/>
                  <a:gd name="connsiteY15" fmla="*/ 100971 h 161554"/>
                  <a:gd name="connsiteX16" fmla="*/ 0 w 161554"/>
                  <a:gd name="connsiteY16" fmla="*/ 68660 h 161554"/>
                  <a:gd name="connsiteX17" fmla="*/ 72699 w 161554"/>
                  <a:gd name="connsiteY17" fmla="*/ 76738 h 161554"/>
                  <a:gd name="connsiteX18" fmla="*/ 72699 w 161554"/>
                  <a:gd name="connsiteY18" fmla="*/ 76738 h 161554"/>
                  <a:gd name="connsiteX19" fmla="*/ 24233 w 161554"/>
                  <a:gd name="connsiteY19" fmla="*/ 16155 h 161554"/>
                  <a:gd name="connsiteX20" fmla="*/ 52505 w 161554"/>
                  <a:gd name="connsiteY20" fmla="*/ 0 h 161554"/>
                  <a:gd name="connsiteX21" fmla="*/ 80777 w 161554"/>
                  <a:gd name="connsiteY21" fmla="*/ 68660 h 161554"/>
                  <a:gd name="connsiteX22" fmla="*/ 80777 w 161554"/>
                  <a:gd name="connsiteY22" fmla="*/ 68660 h 161554"/>
                  <a:gd name="connsiteX23" fmla="*/ 113088 w 161554"/>
                  <a:gd name="connsiteY23" fmla="*/ 0 h 161554"/>
                  <a:gd name="connsiteX24" fmla="*/ 145399 w 161554"/>
                  <a:gd name="connsiteY24" fmla="*/ 16155 h 16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1554" h="161554">
                    <a:moveTo>
                      <a:pt x="145399" y="16155"/>
                    </a:moveTo>
                    <a:lnTo>
                      <a:pt x="96932" y="76738"/>
                    </a:lnTo>
                    <a:lnTo>
                      <a:pt x="96932" y="76738"/>
                    </a:lnTo>
                    <a:lnTo>
                      <a:pt x="169632" y="68660"/>
                    </a:lnTo>
                    <a:lnTo>
                      <a:pt x="169632" y="100971"/>
                    </a:lnTo>
                    <a:lnTo>
                      <a:pt x="96932" y="92894"/>
                    </a:lnTo>
                    <a:lnTo>
                      <a:pt x="96932" y="92894"/>
                    </a:lnTo>
                    <a:lnTo>
                      <a:pt x="145399" y="149437"/>
                    </a:lnTo>
                    <a:lnTo>
                      <a:pt x="113088" y="169632"/>
                    </a:lnTo>
                    <a:lnTo>
                      <a:pt x="84816" y="100971"/>
                    </a:lnTo>
                    <a:lnTo>
                      <a:pt x="84816" y="100971"/>
                    </a:lnTo>
                    <a:lnTo>
                      <a:pt x="52505" y="169632"/>
                    </a:lnTo>
                    <a:lnTo>
                      <a:pt x="24233" y="153476"/>
                    </a:lnTo>
                    <a:lnTo>
                      <a:pt x="68660" y="92894"/>
                    </a:lnTo>
                    <a:lnTo>
                      <a:pt x="68660" y="92894"/>
                    </a:lnTo>
                    <a:lnTo>
                      <a:pt x="0" y="100971"/>
                    </a:lnTo>
                    <a:lnTo>
                      <a:pt x="0" y="68660"/>
                    </a:lnTo>
                    <a:lnTo>
                      <a:pt x="72699" y="76738"/>
                    </a:lnTo>
                    <a:lnTo>
                      <a:pt x="72699" y="76738"/>
                    </a:lnTo>
                    <a:lnTo>
                      <a:pt x="24233" y="16155"/>
                    </a:lnTo>
                    <a:lnTo>
                      <a:pt x="52505" y="0"/>
                    </a:lnTo>
                    <a:lnTo>
                      <a:pt x="80777" y="68660"/>
                    </a:lnTo>
                    <a:lnTo>
                      <a:pt x="80777" y="68660"/>
                    </a:lnTo>
                    <a:lnTo>
                      <a:pt x="113088" y="0"/>
                    </a:lnTo>
                    <a:lnTo>
                      <a:pt x="145399" y="16155"/>
                    </a:lnTo>
                    <a:close/>
                  </a:path>
                </a:pathLst>
              </a:custGeom>
              <a:grpFill/>
              <a:ln w="40071"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4" name="Freeform: Shape 253">
                <a:extLst>
                  <a:ext uri="{FF2B5EF4-FFF2-40B4-BE49-F238E27FC236}">
                    <a16:creationId xmlns:a16="http://schemas.microsoft.com/office/drawing/2014/main" id="{1573E9BB-53A4-4A29-A3DB-31BAD1CCF15E}"/>
                  </a:ext>
                </a:extLst>
              </p:cNvPr>
              <p:cNvSpPr/>
              <p:nvPr/>
            </p:nvSpPr>
            <p:spPr>
              <a:xfrm>
                <a:off x="403885" y="1551621"/>
                <a:ext cx="161554" cy="161554"/>
              </a:xfrm>
              <a:custGeom>
                <a:avLst/>
                <a:gdLst>
                  <a:gd name="connsiteX0" fmla="*/ 141360 w 161554"/>
                  <a:gd name="connsiteY0" fmla="*/ 16155 h 161554"/>
                  <a:gd name="connsiteX1" fmla="*/ 96932 w 161554"/>
                  <a:gd name="connsiteY1" fmla="*/ 76738 h 161554"/>
                  <a:gd name="connsiteX2" fmla="*/ 96932 w 161554"/>
                  <a:gd name="connsiteY2" fmla="*/ 76738 h 161554"/>
                  <a:gd name="connsiteX3" fmla="*/ 169632 w 161554"/>
                  <a:gd name="connsiteY3" fmla="*/ 68660 h 161554"/>
                  <a:gd name="connsiteX4" fmla="*/ 169632 w 161554"/>
                  <a:gd name="connsiteY4" fmla="*/ 100971 h 161554"/>
                  <a:gd name="connsiteX5" fmla="*/ 96932 w 161554"/>
                  <a:gd name="connsiteY5" fmla="*/ 92894 h 161554"/>
                  <a:gd name="connsiteX6" fmla="*/ 96932 w 161554"/>
                  <a:gd name="connsiteY6" fmla="*/ 92894 h 161554"/>
                  <a:gd name="connsiteX7" fmla="*/ 145399 w 161554"/>
                  <a:gd name="connsiteY7" fmla="*/ 149437 h 161554"/>
                  <a:gd name="connsiteX8" fmla="*/ 113088 w 161554"/>
                  <a:gd name="connsiteY8" fmla="*/ 165593 h 161554"/>
                  <a:gd name="connsiteX9" fmla="*/ 84816 w 161554"/>
                  <a:gd name="connsiteY9" fmla="*/ 96932 h 161554"/>
                  <a:gd name="connsiteX10" fmla="*/ 84816 w 161554"/>
                  <a:gd name="connsiteY10" fmla="*/ 96932 h 161554"/>
                  <a:gd name="connsiteX11" fmla="*/ 52505 w 161554"/>
                  <a:gd name="connsiteY11" fmla="*/ 165593 h 161554"/>
                  <a:gd name="connsiteX12" fmla="*/ 24233 w 161554"/>
                  <a:gd name="connsiteY12" fmla="*/ 149437 h 161554"/>
                  <a:gd name="connsiteX13" fmla="*/ 68660 w 161554"/>
                  <a:gd name="connsiteY13" fmla="*/ 88855 h 161554"/>
                  <a:gd name="connsiteX14" fmla="*/ 68660 w 161554"/>
                  <a:gd name="connsiteY14" fmla="*/ 88855 h 161554"/>
                  <a:gd name="connsiteX15" fmla="*/ 0 w 161554"/>
                  <a:gd name="connsiteY15" fmla="*/ 100971 h 161554"/>
                  <a:gd name="connsiteX16" fmla="*/ 0 w 161554"/>
                  <a:gd name="connsiteY16" fmla="*/ 68660 h 161554"/>
                  <a:gd name="connsiteX17" fmla="*/ 72699 w 161554"/>
                  <a:gd name="connsiteY17" fmla="*/ 76738 h 161554"/>
                  <a:gd name="connsiteX18" fmla="*/ 72699 w 161554"/>
                  <a:gd name="connsiteY18" fmla="*/ 76738 h 161554"/>
                  <a:gd name="connsiteX19" fmla="*/ 28272 w 161554"/>
                  <a:gd name="connsiteY19" fmla="*/ 16155 h 161554"/>
                  <a:gd name="connsiteX20" fmla="*/ 52505 w 161554"/>
                  <a:gd name="connsiteY20" fmla="*/ 0 h 161554"/>
                  <a:gd name="connsiteX21" fmla="*/ 80777 w 161554"/>
                  <a:gd name="connsiteY21" fmla="*/ 68660 h 161554"/>
                  <a:gd name="connsiteX22" fmla="*/ 80777 w 161554"/>
                  <a:gd name="connsiteY22" fmla="*/ 68660 h 161554"/>
                  <a:gd name="connsiteX23" fmla="*/ 113088 w 161554"/>
                  <a:gd name="connsiteY23" fmla="*/ 0 h 161554"/>
                  <a:gd name="connsiteX24" fmla="*/ 141360 w 161554"/>
                  <a:gd name="connsiteY24" fmla="*/ 16155 h 16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1554" h="161554">
                    <a:moveTo>
                      <a:pt x="141360" y="16155"/>
                    </a:moveTo>
                    <a:lnTo>
                      <a:pt x="96932" y="76738"/>
                    </a:lnTo>
                    <a:lnTo>
                      <a:pt x="96932" y="76738"/>
                    </a:lnTo>
                    <a:lnTo>
                      <a:pt x="169632" y="68660"/>
                    </a:lnTo>
                    <a:lnTo>
                      <a:pt x="169632" y="100971"/>
                    </a:lnTo>
                    <a:lnTo>
                      <a:pt x="96932" y="92894"/>
                    </a:lnTo>
                    <a:lnTo>
                      <a:pt x="96932" y="92894"/>
                    </a:lnTo>
                    <a:lnTo>
                      <a:pt x="145399" y="149437"/>
                    </a:lnTo>
                    <a:lnTo>
                      <a:pt x="113088" y="165593"/>
                    </a:lnTo>
                    <a:lnTo>
                      <a:pt x="84816" y="96932"/>
                    </a:lnTo>
                    <a:lnTo>
                      <a:pt x="84816" y="96932"/>
                    </a:lnTo>
                    <a:lnTo>
                      <a:pt x="52505" y="165593"/>
                    </a:lnTo>
                    <a:lnTo>
                      <a:pt x="24233" y="149437"/>
                    </a:lnTo>
                    <a:lnTo>
                      <a:pt x="68660" y="88855"/>
                    </a:lnTo>
                    <a:lnTo>
                      <a:pt x="68660" y="88855"/>
                    </a:lnTo>
                    <a:lnTo>
                      <a:pt x="0" y="100971"/>
                    </a:lnTo>
                    <a:lnTo>
                      <a:pt x="0" y="68660"/>
                    </a:lnTo>
                    <a:lnTo>
                      <a:pt x="72699" y="76738"/>
                    </a:lnTo>
                    <a:lnTo>
                      <a:pt x="72699" y="76738"/>
                    </a:lnTo>
                    <a:lnTo>
                      <a:pt x="28272" y="16155"/>
                    </a:lnTo>
                    <a:lnTo>
                      <a:pt x="52505" y="0"/>
                    </a:lnTo>
                    <a:lnTo>
                      <a:pt x="80777" y="68660"/>
                    </a:lnTo>
                    <a:lnTo>
                      <a:pt x="80777" y="68660"/>
                    </a:lnTo>
                    <a:lnTo>
                      <a:pt x="113088" y="0"/>
                    </a:lnTo>
                    <a:lnTo>
                      <a:pt x="141360" y="16155"/>
                    </a:lnTo>
                    <a:close/>
                  </a:path>
                </a:pathLst>
              </a:custGeom>
              <a:grpFill/>
              <a:ln w="40071"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5" name="Freeform: Shape 254">
                <a:extLst>
                  <a:ext uri="{FF2B5EF4-FFF2-40B4-BE49-F238E27FC236}">
                    <a16:creationId xmlns:a16="http://schemas.microsoft.com/office/drawing/2014/main" id="{DFD0C394-E033-4555-ACB9-4F906722A1FD}"/>
                  </a:ext>
                </a:extLst>
              </p:cNvPr>
              <p:cNvSpPr/>
              <p:nvPr/>
            </p:nvSpPr>
            <p:spPr>
              <a:xfrm>
                <a:off x="601789" y="1551621"/>
                <a:ext cx="161554" cy="161554"/>
              </a:xfrm>
              <a:custGeom>
                <a:avLst/>
                <a:gdLst>
                  <a:gd name="connsiteX0" fmla="*/ 145399 w 161554"/>
                  <a:gd name="connsiteY0" fmla="*/ 16155 h 161554"/>
                  <a:gd name="connsiteX1" fmla="*/ 100971 w 161554"/>
                  <a:gd name="connsiteY1" fmla="*/ 76738 h 161554"/>
                  <a:gd name="connsiteX2" fmla="*/ 100971 w 161554"/>
                  <a:gd name="connsiteY2" fmla="*/ 76738 h 161554"/>
                  <a:gd name="connsiteX3" fmla="*/ 173671 w 161554"/>
                  <a:gd name="connsiteY3" fmla="*/ 68660 h 161554"/>
                  <a:gd name="connsiteX4" fmla="*/ 173671 w 161554"/>
                  <a:gd name="connsiteY4" fmla="*/ 100971 h 161554"/>
                  <a:gd name="connsiteX5" fmla="*/ 100971 w 161554"/>
                  <a:gd name="connsiteY5" fmla="*/ 92894 h 161554"/>
                  <a:gd name="connsiteX6" fmla="*/ 100971 w 161554"/>
                  <a:gd name="connsiteY6" fmla="*/ 92894 h 161554"/>
                  <a:gd name="connsiteX7" fmla="*/ 149438 w 161554"/>
                  <a:gd name="connsiteY7" fmla="*/ 149437 h 161554"/>
                  <a:gd name="connsiteX8" fmla="*/ 117127 w 161554"/>
                  <a:gd name="connsiteY8" fmla="*/ 165593 h 161554"/>
                  <a:gd name="connsiteX9" fmla="*/ 88855 w 161554"/>
                  <a:gd name="connsiteY9" fmla="*/ 96932 h 161554"/>
                  <a:gd name="connsiteX10" fmla="*/ 88855 w 161554"/>
                  <a:gd name="connsiteY10" fmla="*/ 96932 h 161554"/>
                  <a:gd name="connsiteX11" fmla="*/ 56544 w 161554"/>
                  <a:gd name="connsiteY11" fmla="*/ 165593 h 161554"/>
                  <a:gd name="connsiteX12" fmla="*/ 28272 w 161554"/>
                  <a:gd name="connsiteY12" fmla="*/ 149437 h 161554"/>
                  <a:gd name="connsiteX13" fmla="*/ 72699 w 161554"/>
                  <a:gd name="connsiteY13" fmla="*/ 88855 h 161554"/>
                  <a:gd name="connsiteX14" fmla="*/ 72699 w 161554"/>
                  <a:gd name="connsiteY14" fmla="*/ 88855 h 161554"/>
                  <a:gd name="connsiteX15" fmla="*/ 0 w 161554"/>
                  <a:gd name="connsiteY15" fmla="*/ 96932 h 161554"/>
                  <a:gd name="connsiteX16" fmla="*/ 0 w 161554"/>
                  <a:gd name="connsiteY16" fmla="*/ 68660 h 161554"/>
                  <a:gd name="connsiteX17" fmla="*/ 72699 w 161554"/>
                  <a:gd name="connsiteY17" fmla="*/ 76738 h 161554"/>
                  <a:gd name="connsiteX18" fmla="*/ 72699 w 161554"/>
                  <a:gd name="connsiteY18" fmla="*/ 76738 h 161554"/>
                  <a:gd name="connsiteX19" fmla="*/ 28272 w 161554"/>
                  <a:gd name="connsiteY19" fmla="*/ 16155 h 161554"/>
                  <a:gd name="connsiteX20" fmla="*/ 56544 w 161554"/>
                  <a:gd name="connsiteY20" fmla="*/ 0 h 161554"/>
                  <a:gd name="connsiteX21" fmla="*/ 84816 w 161554"/>
                  <a:gd name="connsiteY21" fmla="*/ 68660 h 161554"/>
                  <a:gd name="connsiteX22" fmla="*/ 84816 w 161554"/>
                  <a:gd name="connsiteY22" fmla="*/ 68660 h 161554"/>
                  <a:gd name="connsiteX23" fmla="*/ 117127 w 161554"/>
                  <a:gd name="connsiteY23" fmla="*/ 0 h 161554"/>
                  <a:gd name="connsiteX24" fmla="*/ 145399 w 161554"/>
                  <a:gd name="connsiteY24" fmla="*/ 16155 h 16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1554" h="161554">
                    <a:moveTo>
                      <a:pt x="145399" y="16155"/>
                    </a:moveTo>
                    <a:lnTo>
                      <a:pt x="100971" y="76738"/>
                    </a:lnTo>
                    <a:lnTo>
                      <a:pt x="100971" y="76738"/>
                    </a:lnTo>
                    <a:lnTo>
                      <a:pt x="173671" y="68660"/>
                    </a:lnTo>
                    <a:lnTo>
                      <a:pt x="173671" y="100971"/>
                    </a:lnTo>
                    <a:lnTo>
                      <a:pt x="100971" y="92894"/>
                    </a:lnTo>
                    <a:lnTo>
                      <a:pt x="100971" y="92894"/>
                    </a:lnTo>
                    <a:lnTo>
                      <a:pt x="149438" y="149437"/>
                    </a:lnTo>
                    <a:lnTo>
                      <a:pt x="117127" y="165593"/>
                    </a:lnTo>
                    <a:lnTo>
                      <a:pt x="88855" y="96932"/>
                    </a:lnTo>
                    <a:lnTo>
                      <a:pt x="88855" y="96932"/>
                    </a:lnTo>
                    <a:lnTo>
                      <a:pt x="56544" y="165593"/>
                    </a:lnTo>
                    <a:lnTo>
                      <a:pt x="28272" y="149437"/>
                    </a:lnTo>
                    <a:lnTo>
                      <a:pt x="72699" y="88855"/>
                    </a:lnTo>
                    <a:lnTo>
                      <a:pt x="72699" y="88855"/>
                    </a:lnTo>
                    <a:lnTo>
                      <a:pt x="0" y="96932"/>
                    </a:lnTo>
                    <a:lnTo>
                      <a:pt x="0" y="68660"/>
                    </a:lnTo>
                    <a:lnTo>
                      <a:pt x="72699" y="76738"/>
                    </a:lnTo>
                    <a:lnTo>
                      <a:pt x="72699" y="76738"/>
                    </a:lnTo>
                    <a:lnTo>
                      <a:pt x="28272" y="16155"/>
                    </a:lnTo>
                    <a:lnTo>
                      <a:pt x="56544" y="0"/>
                    </a:lnTo>
                    <a:lnTo>
                      <a:pt x="84816" y="68660"/>
                    </a:lnTo>
                    <a:lnTo>
                      <a:pt x="84816" y="68660"/>
                    </a:lnTo>
                    <a:lnTo>
                      <a:pt x="117127" y="0"/>
                    </a:lnTo>
                    <a:lnTo>
                      <a:pt x="145399" y="16155"/>
                    </a:lnTo>
                    <a:close/>
                  </a:path>
                </a:pathLst>
              </a:custGeom>
              <a:grpFill/>
              <a:ln w="40071"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7" name="Graphic 161">
              <a:extLst>
                <a:ext uri="{FF2B5EF4-FFF2-40B4-BE49-F238E27FC236}">
                  <a16:creationId xmlns:a16="http://schemas.microsoft.com/office/drawing/2014/main" id="{D5BB0961-0E66-4A97-8ED8-5EB6186F91DC}"/>
                </a:ext>
              </a:extLst>
            </p:cNvPr>
            <p:cNvGrpSpPr/>
            <p:nvPr/>
          </p:nvGrpSpPr>
          <p:grpSpPr>
            <a:xfrm>
              <a:off x="10523951" y="5317908"/>
              <a:ext cx="155429" cy="155266"/>
              <a:chOff x="10338890" y="5271034"/>
              <a:chExt cx="181355" cy="181165"/>
            </a:xfrm>
          </p:grpSpPr>
          <p:sp>
            <p:nvSpPr>
              <p:cNvPr id="248" name="Freeform: Shape 247">
                <a:extLst>
                  <a:ext uri="{FF2B5EF4-FFF2-40B4-BE49-F238E27FC236}">
                    <a16:creationId xmlns:a16="http://schemas.microsoft.com/office/drawing/2014/main" id="{56B24254-EDCF-40A0-AEF1-0CF31ECFBFDC}"/>
                  </a:ext>
                </a:extLst>
              </p:cNvPr>
              <p:cNvSpPr/>
              <p:nvPr/>
            </p:nvSpPr>
            <p:spPr>
              <a:xfrm>
                <a:off x="10338890" y="5271034"/>
                <a:ext cx="181355" cy="181165"/>
              </a:xfrm>
              <a:custGeom>
                <a:avLst/>
                <a:gdLst>
                  <a:gd name="connsiteX0" fmla="*/ 0 w 181355"/>
                  <a:gd name="connsiteY0" fmla="*/ 90583 h 181165"/>
                  <a:gd name="connsiteX1" fmla="*/ 90678 w 181355"/>
                  <a:gd name="connsiteY1" fmla="*/ 0 h 181165"/>
                  <a:gd name="connsiteX2" fmla="*/ 181356 w 181355"/>
                  <a:gd name="connsiteY2" fmla="*/ 90583 h 181165"/>
                  <a:gd name="connsiteX3" fmla="*/ 90678 w 181355"/>
                  <a:gd name="connsiteY3" fmla="*/ 181166 h 181165"/>
                  <a:gd name="connsiteX4" fmla="*/ 0 w 181355"/>
                  <a:gd name="connsiteY4" fmla="*/ 90583 h 181165"/>
                  <a:gd name="connsiteX5" fmla="*/ 0 w 181355"/>
                  <a:gd name="connsiteY5" fmla="*/ 90583 h 181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55" h="181165">
                    <a:moveTo>
                      <a:pt x="0" y="90583"/>
                    </a:moveTo>
                    <a:cubicBezTo>
                      <a:pt x="0" y="40577"/>
                      <a:pt x="40577" y="0"/>
                      <a:pt x="90678" y="0"/>
                    </a:cubicBezTo>
                    <a:cubicBezTo>
                      <a:pt x="140780" y="0"/>
                      <a:pt x="181356" y="40577"/>
                      <a:pt x="181356" y="90583"/>
                    </a:cubicBezTo>
                    <a:cubicBezTo>
                      <a:pt x="181356" y="140589"/>
                      <a:pt x="140780" y="181166"/>
                      <a:pt x="90678" y="181166"/>
                    </a:cubicBezTo>
                    <a:cubicBezTo>
                      <a:pt x="40577" y="181166"/>
                      <a:pt x="0" y="140589"/>
                      <a:pt x="0" y="90583"/>
                    </a:cubicBezTo>
                    <a:lnTo>
                      <a:pt x="0" y="90583"/>
                    </a:lnTo>
                    <a:close/>
                  </a:path>
                </a:pathLst>
              </a:custGeom>
              <a:noFill/>
              <a:ln w="9525" cap="flat">
                <a:solidFill>
                  <a:schemeClr val="accent1"/>
                </a:solidFill>
                <a:prstDash val="solid"/>
                <a:round/>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grpSp>
            <p:nvGrpSpPr>
              <p:cNvPr id="249" name="Graphic 161">
                <a:extLst>
                  <a:ext uri="{FF2B5EF4-FFF2-40B4-BE49-F238E27FC236}">
                    <a16:creationId xmlns:a16="http://schemas.microsoft.com/office/drawing/2014/main" id="{54FEBAD3-17A3-493E-B5D0-F92470180406}"/>
                  </a:ext>
                </a:extLst>
              </p:cNvPr>
              <p:cNvGrpSpPr/>
              <p:nvPr/>
            </p:nvGrpSpPr>
            <p:grpSpPr>
              <a:xfrm>
                <a:off x="10371275" y="5292465"/>
                <a:ext cx="115824" cy="159543"/>
                <a:chOff x="10371275" y="5292465"/>
                <a:chExt cx="115824" cy="159543"/>
              </a:xfrm>
              <a:solidFill>
                <a:srgbClr val="2F75BB"/>
              </a:solidFill>
            </p:grpSpPr>
            <p:sp>
              <p:nvSpPr>
                <p:cNvPr id="250" name="Freeform: Shape 249">
                  <a:extLst>
                    <a:ext uri="{FF2B5EF4-FFF2-40B4-BE49-F238E27FC236}">
                      <a16:creationId xmlns:a16="http://schemas.microsoft.com/office/drawing/2014/main" id="{2E179F3F-C836-4BF4-9A1C-6508357B2A75}"/>
                    </a:ext>
                  </a:extLst>
                </p:cNvPr>
                <p:cNvSpPr/>
                <p:nvPr/>
              </p:nvSpPr>
              <p:spPr>
                <a:xfrm>
                  <a:off x="10393849" y="5292465"/>
                  <a:ext cx="72104" cy="75628"/>
                </a:xfrm>
                <a:custGeom>
                  <a:avLst/>
                  <a:gdLst>
                    <a:gd name="connsiteX0" fmla="*/ 35814 w 72104"/>
                    <a:gd name="connsiteY0" fmla="*/ 75629 h 75628"/>
                    <a:gd name="connsiteX1" fmla="*/ 72104 w 72104"/>
                    <a:gd name="connsiteY1" fmla="*/ 37814 h 75628"/>
                    <a:gd name="connsiteX2" fmla="*/ 35814 w 72104"/>
                    <a:gd name="connsiteY2" fmla="*/ 0 h 75628"/>
                    <a:gd name="connsiteX3" fmla="*/ 0 w 72104"/>
                    <a:gd name="connsiteY3" fmla="*/ 37814 h 75628"/>
                    <a:gd name="connsiteX4" fmla="*/ 35814 w 72104"/>
                    <a:gd name="connsiteY4" fmla="*/ 75629 h 75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04" h="75628">
                      <a:moveTo>
                        <a:pt x="35814" y="75629"/>
                      </a:moveTo>
                      <a:cubicBezTo>
                        <a:pt x="55626" y="75629"/>
                        <a:pt x="72104" y="58674"/>
                        <a:pt x="72104" y="37814"/>
                      </a:cubicBezTo>
                      <a:cubicBezTo>
                        <a:pt x="72104" y="16955"/>
                        <a:pt x="55626" y="0"/>
                        <a:pt x="35814" y="0"/>
                      </a:cubicBezTo>
                      <a:cubicBezTo>
                        <a:pt x="16002" y="0"/>
                        <a:pt x="0" y="16955"/>
                        <a:pt x="0" y="37814"/>
                      </a:cubicBezTo>
                      <a:cubicBezTo>
                        <a:pt x="0" y="58674"/>
                        <a:pt x="16002" y="75629"/>
                        <a:pt x="35814" y="75629"/>
                      </a:cubicBezTo>
                      <a:close/>
                    </a:path>
                  </a:pathLst>
                </a:custGeom>
                <a:solidFill>
                  <a:schemeClr val="accent1"/>
                </a:solidFill>
                <a:ln w="5355" cap="flat">
                  <a:noFill/>
                  <a:prstDash val="solid"/>
                  <a:round/>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D81FF3DE-E18E-4B51-8B81-3834191BEE02}"/>
                    </a:ext>
                  </a:extLst>
                </p:cNvPr>
                <p:cNvSpPr/>
                <p:nvPr/>
              </p:nvSpPr>
              <p:spPr>
                <a:xfrm>
                  <a:off x="10371275" y="5368093"/>
                  <a:ext cx="115824" cy="83915"/>
                </a:xfrm>
                <a:custGeom>
                  <a:avLst/>
                  <a:gdLst>
                    <a:gd name="connsiteX0" fmla="*/ 57912 w 115824"/>
                    <a:gd name="connsiteY0" fmla="*/ 0 h 83915"/>
                    <a:gd name="connsiteX1" fmla="*/ 0 w 115824"/>
                    <a:gd name="connsiteY1" fmla="*/ 61150 h 83915"/>
                    <a:gd name="connsiteX2" fmla="*/ 25908 w 115824"/>
                    <a:gd name="connsiteY2" fmla="*/ 78010 h 83915"/>
                    <a:gd name="connsiteX3" fmla="*/ 54959 w 115824"/>
                    <a:gd name="connsiteY3" fmla="*/ 83915 h 83915"/>
                    <a:gd name="connsiteX4" fmla="*/ 78391 w 115824"/>
                    <a:gd name="connsiteY4" fmla="*/ 81058 h 83915"/>
                    <a:gd name="connsiteX5" fmla="*/ 85249 w 115824"/>
                    <a:gd name="connsiteY5" fmla="*/ 80010 h 83915"/>
                    <a:gd name="connsiteX6" fmla="*/ 112871 w 115824"/>
                    <a:gd name="connsiteY6" fmla="*/ 65723 h 83915"/>
                    <a:gd name="connsiteX7" fmla="*/ 115824 w 115824"/>
                    <a:gd name="connsiteY7" fmla="*/ 61150 h 83915"/>
                    <a:gd name="connsiteX8" fmla="*/ 57912 w 115824"/>
                    <a:gd name="connsiteY8" fmla="*/ 0 h 8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824" h="83915">
                      <a:moveTo>
                        <a:pt x="57912" y="0"/>
                      </a:moveTo>
                      <a:cubicBezTo>
                        <a:pt x="25908" y="0"/>
                        <a:pt x="0" y="27337"/>
                        <a:pt x="0" y="61150"/>
                      </a:cubicBezTo>
                      <a:cubicBezTo>
                        <a:pt x="0" y="61150"/>
                        <a:pt x="12287" y="70866"/>
                        <a:pt x="25908" y="78010"/>
                      </a:cubicBezTo>
                      <a:cubicBezTo>
                        <a:pt x="34957" y="81534"/>
                        <a:pt x="44768" y="83534"/>
                        <a:pt x="54959" y="83915"/>
                      </a:cubicBezTo>
                      <a:cubicBezTo>
                        <a:pt x="60579" y="83248"/>
                        <a:pt x="67818" y="82201"/>
                        <a:pt x="78391" y="81058"/>
                      </a:cubicBezTo>
                      <a:cubicBezTo>
                        <a:pt x="80867" y="80772"/>
                        <a:pt x="83058" y="80391"/>
                        <a:pt x="85249" y="80010"/>
                      </a:cubicBezTo>
                      <a:cubicBezTo>
                        <a:pt x="95345" y="76867"/>
                        <a:pt x="104680" y="71914"/>
                        <a:pt x="112871" y="65723"/>
                      </a:cubicBezTo>
                      <a:cubicBezTo>
                        <a:pt x="115062" y="63056"/>
                        <a:pt x="115824" y="61150"/>
                        <a:pt x="115824" y="61150"/>
                      </a:cubicBezTo>
                      <a:cubicBezTo>
                        <a:pt x="115919" y="27337"/>
                        <a:pt x="89916" y="0"/>
                        <a:pt x="57912" y="0"/>
                      </a:cubicBezTo>
                      <a:close/>
                    </a:path>
                  </a:pathLst>
                </a:custGeom>
                <a:solidFill>
                  <a:schemeClr val="accent1"/>
                </a:solidFill>
                <a:ln w="5355" cap="flat">
                  <a:noFill/>
                  <a:prstDash val="solid"/>
                  <a:round/>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grpSp>
        </p:grpSp>
      </p:grpSp>
      <p:grpSp>
        <p:nvGrpSpPr>
          <p:cNvPr id="256" name="!! Customer google">
            <a:extLst>
              <a:ext uri="{FF2B5EF4-FFF2-40B4-BE49-F238E27FC236}">
                <a16:creationId xmlns:a16="http://schemas.microsoft.com/office/drawing/2014/main" id="{F47D2157-E33C-4220-84DA-6193E26A640E}"/>
              </a:ext>
              <a:ext uri="{C183D7F6-B498-43B3-948B-1728B52AA6E4}">
                <adec:decorative xmlns:adec="http://schemas.microsoft.com/office/drawing/2017/decorative" val="1"/>
              </a:ext>
            </a:extLst>
          </p:cNvPr>
          <p:cNvGrpSpPr/>
          <p:nvPr/>
        </p:nvGrpSpPr>
        <p:grpSpPr>
          <a:xfrm>
            <a:off x="1270760" y="4732363"/>
            <a:ext cx="576072" cy="576072"/>
            <a:chOff x="10885586" y="5702449"/>
            <a:chExt cx="580030" cy="580028"/>
          </a:xfrm>
        </p:grpSpPr>
        <p:sp>
          <p:nvSpPr>
            <p:cNvPr id="257" name="Oval 256">
              <a:extLst>
                <a:ext uri="{FF2B5EF4-FFF2-40B4-BE49-F238E27FC236}">
                  <a16:creationId xmlns:a16="http://schemas.microsoft.com/office/drawing/2014/main" id="{CEA52FB5-EB1C-4923-BDF5-EC103B30BE5E}"/>
                </a:ext>
              </a:extLst>
            </p:cNvPr>
            <p:cNvSpPr/>
            <p:nvPr/>
          </p:nvSpPr>
          <p:spPr bwMode="auto">
            <a:xfrm>
              <a:off x="10885586" y="5702449"/>
              <a:ext cx="580030" cy="580028"/>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58" name="Picture 257">
              <a:extLst>
                <a:ext uri="{FF2B5EF4-FFF2-40B4-BE49-F238E27FC236}">
                  <a16:creationId xmlns:a16="http://schemas.microsoft.com/office/drawing/2014/main" id="{1EFE82CF-B06C-4D93-AD29-FCFE435CBA80}"/>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0968616" y="5785478"/>
              <a:ext cx="413970" cy="413970"/>
            </a:xfrm>
            <a:prstGeom prst="rect">
              <a:avLst/>
            </a:prstGeom>
          </p:spPr>
        </p:pic>
      </p:grpSp>
      <p:grpSp>
        <p:nvGrpSpPr>
          <p:cNvPr id="259" name="!! Customer email">
            <a:extLst>
              <a:ext uri="{FF2B5EF4-FFF2-40B4-BE49-F238E27FC236}">
                <a16:creationId xmlns:a16="http://schemas.microsoft.com/office/drawing/2014/main" id="{5EDC6861-C39A-498C-9F82-B6934C3C82EC}"/>
              </a:ext>
              <a:ext uri="{C183D7F6-B498-43B3-948B-1728B52AA6E4}">
                <adec:decorative xmlns:adec="http://schemas.microsoft.com/office/drawing/2017/decorative" val="1"/>
              </a:ext>
            </a:extLst>
          </p:cNvPr>
          <p:cNvGrpSpPr/>
          <p:nvPr/>
        </p:nvGrpSpPr>
        <p:grpSpPr>
          <a:xfrm>
            <a:off x="1883202" y="4732363"/>
            <a:ext cx="580030" cy="580028"/>
            <a:chOff x="9482716" y="5223353"/>
            <a:chExt cx="580030" cy="580028"/>
          </a:xfrm>
        </p:grpSpPr>
        <p:sp>
          <p:nvSpPr>
            <p:cNvPr id="260" name="Oval 259">
              <a:extLst>
                <a:ext uri="{FF2B5EF4-FFF2-40B4-BE49-F238E27FC236}">
                  <a16:creationId xmlns:a16="http://schemas.microsoft.com/office/drawing/2014/main" id="{AE61BBBA-5FE0-4461-85E5-CF644F634FFB}"/>
                </a:ext>
              </a:extLst>
            </p:cNvPr>
            <p:cNvSpPr/>
            <p:nvPr/>
          </p:nvSpPr>
          <p:spPr bwMode="auto">
            <a:xfrm>
              <a:off x="9482716" y="5223353"/>
              <a:ext cx="580030" cy="580028"/>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61" name="Group 265">
              <a:extLst>
                <a:ext uri="{FF2B5EF4-FFF2-40B4-BE49-F238E27FC236}">
                  <a16:creationId xmlns:a16="http://schemas.microsoft.com/office/drawing/2014/main" id="{6F80D2F2-77E7-4038-9434-F5E93029AEB6}"/>
                </a:ext>
              </a:extLst>
            </p:cNvPr>
            <p:cNvGrpSpPr>
              <a:grpSpLocks noChangeAspect="1"/>
            </p:cNvGrpSpPr>
            <p:nvPr/>
          </p:nvGrpSpPr>
          <p:grpSpPr bwMode="auto">
            <a:xfrm>
              <a:off x="9609482" y="5411721"/>
              <a:ext cx="326499" cy="203292"/>
              <a:chOff x="5013" y="3413"/>
              <a:chExt cx="265" cy="165"/>
            </a:xfrm>
            <a:solidFill>
              <a:schemeClr val="accent1"/>
            </a:solidFill>
          </p:grpSpPr>
          <p:sp>
            <p:nvSpPr>
              <p:cNvPr id="262" name="Freeform 266">
                <a:extLst>
                  <a:ext uri="{FF2B5EF4-FFF2-40B4-BE49-F238E27FC236}">
                    <a16:creationId xmlns:a16="http://schemas.microsoft.com/office/drawing/2014/main" id="{E7EA0721-DF4F-4341-A9C2-738CCAA1C6DE}"/>
                  </a:ext>
                </a:extLst>
              </p:cNvPr>
              <p:cNvSpPr>
                <a:spLocks noEditPoints="1"/>
              </p:cNvSpPr>
              <p:nvPr/>
            </p:nvSpPr>
            <p:spPr bwMode="auto">
              <a:xfrm>
                <a:off x="5013" y="3431"/>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263" name="Rectangle 267">
                <a:extLst>
                  <a:ext uri="{FF2B5EF4-FFF2-40B4-BE49-F238E27FC236}">
                    <a16:creationId xmlns:a16="http://schemas.microsoft.com/office/drawing/2014/main" id="{1FFD6736-9FCE-4FC3-95FB-1ECAAAE984EE}"/>
                  </a:ext>
                </a:extLst>
              </p:cNvPr>
              <p:cNvSpPr>
                <a:spLocks noChangeArrowheads="1"/>
              </p:cNvSpPr>
              <p:nvPr/>
            </p:nvSpPr>
            <p:spPr bwMode="auto">
              <a:xfrm>
                <a:off x="5277" y="3431"/>
                <a:ext cx="1" cy="1"/>
              </a:xfrm>
              <a:prstGeom prst="rect">
                <a:avLst/>
              </a:prstGeom>
              <a:grpFill/>
              <a:ln w="0">
                <a:noFill/>
                <a:prstDash val="solid"/>
                <a:miter lim="800000"/>
                <a:headEnd/>
                <a:tailEnd/>
              </a:ln>
            </p:spPr>
            <p:txBody>
              <a:bodyPr vert="horz" wrap="square" lIns="109728" tIns="54864" rIns="109728" bIns="54864"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264" name="Rectangle 268">
                <a:extLst>
                  <a:ext uri="{FF2B5EF4-FFF2-40B4-BE49-F238E27FC236}">
                    <a16:creationId xmlns:a16="http://schemas.microsoft.com/office/drawing/2014/main" id="{11C35E0B-99EB-460B-9BB6-DFDCE95F55C8}"/>
                  </a:ext>
                </a:extLst>
              </p:cNvPr>
              <p:cNvSpPr>
                <a:spLocks noChangeArrowheads="1"/>
              </p:cNvSpPr>
              <p:nvPr/>
            </p:nvSpPr>
            <p:spPr bwMode="auto">
              <a:xfrm>
                <a:off x="5013" y="3431"/>
                <a:ext cx="1" cy="1"/>
              </a:xfrm>
              <a:prstGeom prst="rect">
                <a:avLst/>
              </a:prstGeom>
              <a:grpFill/>
              <a:ln w="0">
                <a:noFill/>
                <a:prstDash val="solid"/>
                <a:miter lim="800000"/>
                <a:headEnd/>
                <a:tailEnd/>
              </a:ln>
            </p:spPr>
            <p:txBody>
              <a:bodyPr vert="horz" wrap="square" lIns="109728" tIns="54864" rIns="109728" bIns="54864"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265" name="Freeform 269">
                <a:extLst>
                  <a:ext uri="{FF2B5EF4-FFF2-40B4-BE49-F238E27FC236}">
                    <a16:creationId xmlns:a16="http://schemas.microsoft.com/office/drawing/2014/main" id="{10F794DE-E829-4299-ADB1-BD4B3FD9BF59}"/>
                  </a:ext>
                </a:extLst>
              </p:cNvPr>
              <p:cNvSpPr>
                <a:spLocks/>
              </p:cNvSpPr>
              <p:nvPr/>
            </p:nvSpPr>
            <p:spPr bwMode="auto">
              <a:xfrm>
                <a:off x="5013" y="3413"/>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chemeClr val="accent1">
                  <a:lumMod val="50000"/>
                </a:scheme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266" name="Freeform 270">
                <a:extLst>
                  <a:ext uri="{FF2B5EF4-FFF2-40B4-BE49-F238E27FC236}">
                    <a16:creationId xmlns:a16="http://schemas.microsoft.com/office/drawing/2014/main" id="{5E905B88-CA91-4D18-9D08-456551AAD684}"/>
                  </a:ext>
                </a:extLst>
              </p:cNvPr>
              <p:cNvSpPr>
                <a:spLocks/>
              </p:cNvSpPr>
              <p:nvPr/>
            </p:nvSpPr>
            <p:spPr bwMode="auto">
              <a:xfrm>
                <a:off x="5046" y="3512"/>
                <a:ext cx="32" cy="3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chemeClr val="accent1">
                  <a:lumMod val="50000"/>
                </a:scheme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267" name="TextBox 266">
            <a:extLst>
              <a:ext uri="{FF2B5EF4-FFF2-40B4-BE49-F238E27FC236}">
                <a16:creationId xmlns:a16="http://schemas.microsoft.com/office/drawing/2014/main" id="{17E7A848-EE8B-4401-A7A8-397C1EAA8D9A}"/>
              </a:ext>
            </a:extLst>
          </p:cNvPr>
          <p:cNvSpPr txBox="1"/>
          <p:nvPr/>
        </p:nvSpPr>
        <p:spPr>
          <a:xfrm>
            <a:off x="1046148" y="5499242"/>
            <a:ext cx="1414271"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External users</a:t>
            </a:r>
          </a:p>
        </p:txBody>
      </p:sp>
      <p:pic>
        <p:nvPicPr>
          <p:cNvPr id="268" name="Picture 267" descr="Akamai">
            <a:extLst>
              <a:ext uri="{FF2B5EF4-FFF2-40B4-BE49-F238E27FC236}">
                <a16:creationId xmlns:a16="http://schemas.microsoft.com/office/drawing/2014/main" id="{1A148E55-84E8-45F0-B52C-CD397A5E2EB0}"/>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9507089" y="4439752"/>
            <a:ext cx="455156" cy="191095"/>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68" descr="Citrix">
            <a:extLst>
              <a:ext uri="{FF2B5EF4-FFF2-40B4-BE49-F238E27FC236}">
                <a16:creationId xmlns:a16="http://schemas.microsoft.com/office/drawing/2014/main" id="{783AA85E-DE2F-400F-B400-98892D28889D}"/>
              </a:ext>
            </a:extLst>
          </p:cNvPr>
          <p:cNvPicPr>
            <a:picLocks noChangeAspect="1"/>
          </p:cNvPicPr>
          <p:nvPr/>
        </p:nvPicPr>
        <p:blipFill>
          <a:blip r:embed="rId23" cstate="print">
            <a:extLst>
              <a:ext uri="{BEBA8EAE-BF5A-486C-A8C5-ECC9F3942E4B}">
                <a14:imgProps xmlns:a14="http://schemas.microsoft.com/office/drawing/2010/main">
                  <a14:imgLayer r:embed="rId24">
                    <a14:imgEffect>
                      <a14:brightnessContrast bright="-100000"/>
                    </a14:imgEffect>
                  </a14:imgLayer>
                </a14:imgProps>
              </a:ext>
              <a:ext uri="{28A0092B-C50C-407E-A947-70E740481C1C}">
                <a14:useLocalDpi xmlns:a14="http://schemas.microsoft.com/office/drawing/2010/main"/>
              </a:ext>
            </a:extLst>
          </a:blip>
          <a:srcRect/>
          <a:stretch/>
        </p:blipFill>
        <p:spPr>
          <a:xfrm>
            <a:off x="10042981" y="4503406"/>
            <a:ext cx="316151" cy="119189"/>
          </a:xfrm>
          <a:prstGeom prst="rect">
            <a:avLst/>
          </a:prstGeom>
        </p:spPr>
      </p:pic>
      <p:pic>
        <p:nvPicPr>
          <p:cNvPr id="270" name="Picture 269" descr="Zscaler">
            <a:extLst>
              <a:ext uri="{FF2B5EF4-FFF2-40B4-BE49-F238E27FC236}">
                <a16:creationId xmlns:a16="http://schemas.microsoft.com/office/drawing/2014/main" id="{B28A2B3A-5291-481E-BBDD-314445AA50D7}"/>
              </a:ext>
              <a:ext uri="{C183D7F6-B498-43B3-948B-1728B52AA6E4}">
                <adec:decorative xmlns:adec="http://schemas.microsoft.com/office/drawing/2017/decorative" val="0"/>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10713244" y="4511110"/>
            <a:ext cx="527314" cy="115735"/>
          </a:xfrm>
          <a:prstGeom prst="rect">
            <a:avLst/>
          </a:prstGeom>
        </p:spPr>
      </p:pic>
      <p:pic>
        <p:nvPicPr>
          <p:cNvPr id="271" name="Graphic 270" descr="F5">
            <a:extLst>
              <a:ext uri="{FF2B5EF4-FFF2-40B4-BE49-F238E27FC236}">
                <a16:creationId xmlns:a16="http://schemas.microsoft.com/office/drawing/2014/main" id="{3F0E288D-F389-4098-866D-EF175C2AE2CE}"/>
              </a:ext>
            </a:extLst>
          </p:cNvPr>
          <p:cNvPicPr>
            <a:picLocks noChangeAspect="1"/>
          </p:cNvPicPr>
          <p:nvPr/>
        </p:nvPicPr>
        <p:blipFill>
          <a:blip r:embed="rId26" cstate="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447660" y="4467344"/>
            <a:ext cx="177056" cy="177056"/>
          </a:xfrm>
          <a:prstGeom prst="rect">
            <a:avLst/>
          </a:prstGeom>
        </p:spPr>
      </p:pic>
    </p:spTree>
    <p:extLst>
      <p:ext uri="{BB962C8B-B14F-4D97-AF65-F5344CB8AC3E}">
        <p14:creationId xmlns:p14="http://schemas.microsoft.com/office/powerpoint/2010/main" val="286897708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336CF4-3FD4-4416-A994-F95BB95D7F17}"/>
              </a:ext>
            </a:extLst>
          </p:cNvPr>
          <p:cNvSpPr>
            <a:spLocks noGrp="1"/>
          </p:cNvSpPr>
          <p:nvPr>
            <p:ph type="title"/>
          </p:nvPr>
        </p:nvSpPr>
        <p:spPr>
          <a:xfrm>
            <a:off x="588263" y="497541"/>
            <a:ext cx="9847327" cy="874059"/>
          </a:xfrm>
        </p:spPr>
        <p:txBody>
          <a:bodyPr/>
          <a:lstStyle/>
          <a:p>
            <a:r>
              <a:rPr lang="en-US" dirty="0"/>
              <a:t>Discover cloud applications</a:t>
            </a:r>
          </a:p>
        </p:txBody>
      </p:sp>
      <p:sp>
        <p:nvSpPr>
          <p:cNvPr id="5" name="TextBox 4">
            <a:extLst>
              <a:ext uri="{FF2B5EF4-FFF2-40B4-BE49-F238E27FC236}">
                <a16:creationId xmlns:a16="http://schemas.microsoft.com/office/drawing/2014/main" id="{D1404852-DCAA-4FCD-B9EA-C7BD960A323E}"/>
              </a:ext>
            </a:extLst>
          </p:cNvPr>
          <p:cNvSpPr txBox="1"/>
          <p:nvPr/>
        </p:nvSpPr>
        <p:spPr>
          <a:xfrm>
            <a:off x="588263" y="1971419"/>
            <a:ext cx="4391510" cy="3385248"/>
          </a:xfrm>
          <a:prstGeom prst="rect">
            <a:avLst/>
          </a:prstGeom>
        </p:spPr>
        <p:txBody>
          <a:bodyPr vert="horz" wrap="square" lIns="0" tIns="164592" rIns="0" bIns="0" rtlCol="0" anchor="t">
            <a:noAutofit/>
          </a:bodyPr>
          <a:lstStyle>
            <a:defPPr>
              <a:defRPr lang="en-US"/>
            </a:defPPr>
            <a:lvl1pPr defTabSz="933271">
              <a:lnSpc>
                <a:spcPct val="90000"/>
              </a:lnSpc>
              <a:spcBef>
                <a:spcPct val="0"/>
              </a:spcBef>
              <a:buNone/>
              <a:tabLst>
                <a:tab pos="1109078" algn="l"/>
              </a:tabLst>
              <a:defRPr b="0" cap="none" spc="0" baseline="0">
                <a:ln w="3175">
                  <a:noFill/>
                </a:ln>
                <a:solidFill>
                  <a:srgbClr val="000000"/>
                </a:solidFill>
                <a:effectLst/>
                <a:latin typeface="+mj-lt"/>
                <a:cs typeface="Segoe UI" pitchFamily="34" charset="0"/>
              </a:defRPr>
            </a:lvl1pPr>
            <a:lvl2pPr marL="224097" marR="0" indent="0" defTabSz="914367" fontAlgn="auto">
              <a:lnSpc>
                <a:spcPct val="90000"/>
              </a:lnSpc>
              <a:spcBef>
                <a:spcPts val="0"/>
              </a:spcBef>
              <a:spcAft>
                <a:spcPts val="0"/>
              </a:spcAft>
              <a:buClrTx/>
              <a:buSzPct val="90000"/>
              <a:buFont typeface="Wingdings" panose="05000000000000000000" pitchFamily="2" charset="2"/>
              <a:buNone/>
              <a:tabLst/>
              <a:defRPr sz="1961" spc="0" baseline="0">
                <a:solidFill>
                  <a:srgbClr val="000000"/>
                </a:solidFill>
              </a:defRPr>
            </a:lvl2pPr>
            <a:lvl3pPr marL="448193" marR="0" indent="0" defTabSz="914367" fontAlgn="auto">
              <a:lnSpc>
                <a:spcPct val="90000"/>
              </a:lnSpc>
              <a:spcBef>
                <a:spcPts val="0"/>
              </a:spcBef>
              <a:spcAft>
                <a:spcPts val="0"/>
              </a:spcAft>
              <a:buClrTx/>
              <a:buSzPct val="90000"/>
              <a:buFont typeface="Wingdings" panose="05000000000000000000" pitchFamily="2" charset="2"/>
              <a:buNone/>
              <a:tabLst/>
              <a:defRPr sz="1568" spc="0" baseline="0">
                <a:solidFill>
                  <a:srgbClr val="000000"/>
                </a:solidFill>
              </a:defRPr>
            </a:lvl3pPr>
            <a:lvl4pPr marL="672290" marR="0" indent="0" defTabSz="914367" fontAlgn="auto">
              <a:lnSpc>
                <a:spcPct val="90000"/>
              </a:lnSpc>
              <a:spcBef>
                <a:spcPts val="0"/>
              </a:spcBef>
              <a:spcAft>
                <a:spcPts val="0"/>
              </a:spcAft>
              <a:buClrTx/>
              <a:buSzPct val="90000"/>
              <a:buFont typeface="Wingdings" panose="05000000000000000000" pitchFamily="2" charset="2"/>
              <a:buNone/>
              <a:tabLst/>
              <a:defRPr sz="1568" spc="0" baseline="0">
                <a:solidFill>
                  <a:srgbClr val="000000"/>
                </a:solidFill>
              </a:defRPr>
            </a:lvl4pPr>
            <a:lvl5pPr marL="896386" marR="0" indent="0" defTabSz="914367" fontAlgn="auto">
              <a:lnSpc>
                <a:spcPct val="90000"/>
              </a:lnSpc>
              <a:spcBef>
                <a:spcPts val="0"/>
              </a:spcBef>
              <a:spcAft>
                <a:spcPts val="0"/>
              </a:spcAft>
              <a:buClrTx/>
              <a:buSzPct val="90000"/>
              <a:buFont typeface="Wingdings" panose="05000000000000000000" pitchFamily="2" charset="2"/>
              <a:buNone/>
              <a:tabLst/>
              <a:defRPr sz="1568" spc="0" baseline="0">
                <a:solidFill>
                  <a:srgbClr val="000000"/>
                </a:soli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342900" marR="0" lvl="0" indent="-342900" algn="l" defTabSz="933271" rtl="0" eaLnBrk="1" fontAlgn="base" latinLnBrk="0" hangingPunct="1">
              <a:lnSpc>
                <a:spcPct val="90000"/>
              </a:lnSpc>
              <a:spcBef>
                <a:spcPts val="2400"/>
              </a:spcBef>
              <a:spcAft>
                <a:spcPct val="0"/>
              </a:spcAft>
              <a:buClr>
                <a:srgbClr val="000000"/>
              </a:buClr>
              <a:buSzPct val="80000"/>
              <a:buFont typeface="Wingdings" panose="05000000000000000000" pitchFamily="2" charset="2"/>
              <a:buChar char="§"/>
              <a:tabLst>
                <a:tab pos="1109078" algn="l"/>
              </a:tabLst>
              <a:defRPr/>
            </a:pPr>
            <a:r>
              <a:rPr kumimoji="0" lang="en-US" sz="18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Discover all cloud apps and services used in your organization.</a:t>
            </a:r>
          </a:p>
          <a:p>
            <a:pPr marL="342900" marR="0" lvl="0" indent="-342900" algn="l" defTabSz="933271" rtl="0" eaLnBrk="1" fontAlgn="base" latinLnBrk="0" hangingPunct="1">
              <a:lnSpc>
                <a:spcPct val="90000"/>
              </a:lnSpc>
              <a:spcBef>
                <a:spcPts val="2400"/>
              </a:spcBef>
              <a:spcAft>
                <a:spcPct val="0"/>
              </a:spcAft>
              <a:buClr>
                <a:srgbClr val="000000"/>
              </a:buClr>
              <a:buSzPct val="80000"/>
              <a:buFont typeface="Wingdings" panose="05000000000000000000" pitchFamily="2" charset="2"/>
              <a:buChar char="§"/>
              <a:tabLst>
                <a:tab pos="1109078" algn="l"/>
              </a:tabLst>
              <a:defRPr/>
            </a:pPr>
            <a:r>
              <a:rPr kumimoji="0" lang="en-US" sz="18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Assess the risk and compliance of </a:t>
            </a:r>
            <a:br>
              <a:rPr kumimoji="0" lang="en-US" sz="18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br>
            <a:r>
              <a:rPr kumimoji="0" lang="en-US" sz="18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all cloud apps.</a:t>
            </a:r>
          </a:p>
          <a:p>
            <a:pPr marL="342900" marR="0" lvl="0" indent="-342900" algn="l" defTabSz="933271" rtl="0" eaLnBrk="1" fontAlgn="base" latinLnBrk="0" hangingPunct="1">
              <a:lnSpc>
                <a:spcPct val="90000"/>
              </a:lnSpc>
              <a:spcBef>
                <a:spcPts val="2400"/>
              </a:spcBef>
              <a:spcAft>
                <a:spcPct val="0"/>
              </a:spcAft>
              <a:buClr>
                <a:srgbClr val="000000"/>
              </a:buClr>
              <a:buSzPct val="80000"/>
              <a:buFont typeface="Wingdings" panose="05000000000000000000" pitchFamily="2" charset="2"/>
              <a:buChar char="§"/>
              <a:tabLst>
                <a:tab pos="1109078" algn="l"/>
              </a:tabLst>
              <a:defRPr/>
            </a:pPr>
            <a:r>
              <a:rPr kumimoji="0" lang="en-US" sz="18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Govern discovered cloud apps and explore enterprise-ready alternatives.</a:t>
            </a:r>
          </a:p>
        </p:txBody>
      </p:sp>
      <p:grpSp>
        <p:nvGrpSpPr>
          <p:cNvPr id="7" name="Group 6">
            <a:extLst>
              <a:ext uri="{FF2B5EF4-FFF2-40B4-BE49-F238E27FC236}">
                <a16:creationId xmlns:a16="http://schemas.microsoft.com/office/drawing/2014/main" id="{00BB0970-BEDB-445C-AA37-BF82AC6671AE}"/>
              </a:ext>
            </a:extLst>
          </p:cNvPr>
          <p:cNvGrpSpPr/>
          <p:nvPr/>
        </p:nvGrpSpPr>
        <p:grpSpPr>
          <a:xfrm>
            <a:off x="4735824" y="1157300"/>
            <a:ext cx="8226494" cy="5389274"/>
            <a:chOff x="4195320" y="892547"/>
            <a:chExt cx="8801294" cy="5346316"/>
          </a:xfrm>
        </p:grpSpPr>
        <p:pic>
          <p:nvPicPr>
            <p:cNvPr id="8" name="Picture 7" descr="A flat screen tv&#10;&#10;Description automatically generated">
              <a:extLst>
                <a:ext uri="{FF2B5EF4-FFF2-40B4-BE49-F238E27FC236}">
                  <a16:creationId xmlns:a16="http://schemas.microsoft.com/office/drawing/2014/main" id="{28FBEBB7-0C19-4B99-91BE-BB0D34C3D155}"/>
                </a:ext>
              </a:extLst>
            </p:cNvPr>
            <p:cNvPicPr>
              <a:picLocks noChangeAspect="1"/>
            </p:cNvPicPr>
            <p:nvPr/>
          </p:nvPicPr>
          <p:blipFill rotWithShape="1">
            <a:blip r:embed="rId3">
              <a:extLst>
                <a:ext uri="{28A0092B-C50C-407E-A947-70E740481C1C}">
                  <a14:useLocalDpi xmlns:a14="http://schemas.microsoft.com/office/drawing/2010/main" val="0"/>
                </a:ext>
              </a:extLst>
            </a:blip>
            <a:srcRect l="9456" t="11812" r="26263" b="6376"/>
            <a:stretch/>
          </p:blipFill>
          <p:spPr>
            <a:xfrm>
              <a:off x="4195320" y="892547"/>
              <a:ext cx="8801294" cy="5346316"/>
            </a:xfrm>
            <a:prstGeom prst="rect">
              <a:avLst/>
            </a:prstGeom>
          </p:spPr>
        </p:pic>
        <p:pic>
          <p:nvPicPr>
            <p:cNvPr id="9" name="Picture 8">
              <a:extLst>
                <a:ext uri="{FF2B5EF4-FFF2-40B4-BE49-F238E27FC236}">
                  <a16:creationId xmlns:a16="http://schemas.microsoft.com/office/drawing/2014/main" id="{0CF5A071-2E3B-4F7F-BDC8-25259277C7C6}"/>
                </a:ext>
              </a:extLst>
            </p:cNvPr>
            <p:cNvPicPr>
              <a:picLocks noChangeAspect="1"/>
            </p:cNvPicPr>
            <p:nvPr/>
          </p:nvPicPr>
          <p:blipFill rotWithShape="1">
            <a:blip r:embed="rId4"/>
            <a:srcRect b="5528"/>
            <a:stretch/>
          </p:blipFill>
          <p:spPr>
            <a:xfrm>
              <a:off x="5272739" y="1297346"/>
              <a:ext cx="6675421" cy="3790232"/>
            </a:xfrm>
            <a:prstGeom prst="rect">
              <a:avLst/>
            </a:prstGeom>
          </p:spPr>
        </p:pic>
      </p:grpSp>
      <p:sp>
        <p:nvSpPr>
          <p:cNvPr id="10" name="house" title="Icon of a house">
            <a:hlinkClick r:id="rId5" action="ppaction://hlinksldjump"/>
            <a:extLst>
              <a:ext uri="{FF2B5EF4-FFF2-40B4-BE49-F238E27FC236}">
                <a16:creationId xmlns:a16="http://schemas.microsoft.com/office/drawing/2014/main" id="{DB5D611C-4B95-43A2-8E28-6BF2F9235E1E}"/>
              </a:ext>
            </a:extLst>
          </p:cNvPr>
          <p:cNvSpPr>
            <a:spLocks noChangeAspect="1" noEditPoints="1"/>
          </p:cNvSpPr>
          <p:nvPr/>
        </p:nvSpPr>
        <p:spPr bwMode="auto">
          <a:xfrm>
            <a:off x="11822929" y="6526924"/>
            <a:ext cx="201418" cy="178677"/>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35092629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86CB01B-84D6-458A-8B8E-36D23A0664FC}"/>
              </a:ext>
            </a:extLst>
          </p:cNvPr>
          <p:cNvSpPr txBox="1">
            <a:spLocks/>
          </p:cNvSpPr>
          <p:nvPr/>
        </p:nvSpPr>
        <p:spPr>
          <a:xfrm>
            <a:off x="522104" y="3298653"/>
            <a:ext cx="3978178" cy="498598"/>
          </a:xfrm>
          <a:prstGeom prst="rect">
            <a:avLst/>
          </a:prstGeom>
          <a:noFill/>
        </p:spPr>
        <p:txBody>
          <a:bodyPr vert="horz" wrap="square" lIns="0" tIns="0" rIns="0" bIns="0" rtlCol="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50" normalizeH="0" baseline="0" noProof="0" dirty="0">
                <a:ln w="3175">
                  <a:noFill/>
                </a:ln>
                <a:effectLst/>
                <a:uLnTx/>
                <a:uFillTx/>
                <a:latin typeface="Segoe UI Semibold"/>
                <a:ea typeface="+mn-ea"/>
                <a:cs typeface="Segoe UI" pitchFamily="34" charset="0"/>
              </a:rPr>
              <a:t>Winning strategy 1</a:t>
            </a:r>
            <a:br>
              <a:rPr kumimoji="0" lang="en-US" sz="2400" b="1" i="0" u="none" strike="noStrike" kern="1200" cap="none" spc="-50" normalizeH="0" baseline="0" noProof="0" dirty="0">
                <a:ln w="3175">
                  <a:noFill/>
                </a:ln>
                <a:effectLst/>
                <a:uLnTx/>
                <a:uFillTx/>
                <a:latin typeface="Segoe UI Semibold"/>
                <a:ea typeface="+mn-ea"/>
                <a:cs typeface="Segoe UI" pitchFamily="34" charset="0"/>
              </a:rPr>
            </a:br>
            <a:br>
              <a:rPr kumimoji="0" lang="en-US" sz="2400" b="1" i="0" u="none" strike="noStrike" kern="1200" cap="none" spc="-50" normalizeH="0" baseline="0" noProof="0" dirty="0">
                <a:ln w="3175">
                  <a:noFill/>
                </a:ln>
                <a:effectLst/>
                <a:uLnTx/>
                <a:uFillTx/>
                <a:latin typeface="Segoe UI Semibold"/>
                <a:ea typeface="+mn-ea"/>
                <a:cs typeface="Segoe UI" pitchFamily="34" charset="0"/>
              </a:rPr>
            </a:br>
            <a:r>
              <a:rPr kumimoji="0" lang="en-US" sz="2400" b="1" i="0" u="none" strike="noStrike" kern="1200" cap="none" spc="-50" normalizeH="0" baseline="0" noProof="0" dirty="0">
                <a:ln w="3175">
                  <a:noFill/>
                </a:ln>
                <a:effectLst/>
                <a:uLnTx/>
                <a:uFillTx/>
                <a:latin typeface="Segoe UI Semibold"/>
                <a:ea typeface="+mn-ea"/>
                <a:cs typeface="Segoe UI" pitchFamily="34" charset="0"/>
              </a:rPr>
              <a:t>Strengthen your credentials</a:t>
            </a:r>
          </a:p>
        </p:txBody>
      </p:sp>
    </p:spTree>
    <p:extLst>
      <p:ext uri="{BB962C8B-B14F-4D97-AF65-F5344CB8AC3E}">
        <p14:creationId xmlns:p14="http://schemas.microsoft.com/office/powerpoint/2010/main" val="7533072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solidFill>
                  <a:srgbClr val="0078D4"/>
                </a:solidFill>
              </a:rPr>
              <a:t>230% </a:t>
            </a:r>
            <a:r>
              <a:rPr lang="en-US" dirty="0"/>
              <a:t>Increase in password spray attacks this year</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a:xfrm>
            <a:off x="584200" y="1199621"/>
            <a:ext cx="11018520" cy="553998"/>
          </a:xfrm>
        </p:spPr>
        <p:txBody>
          <a:bodyPr/>
          <a:lstStyle/>
          <a:p>
            <a:r>
              <a:rPr lang="en-US" dirty="0">
                <a:solidFill>
                  <a:srgbClr val="0078D4"/>
                </a:solidFill>
              </a:rPr>
              <a:t>Nearly 1 in 3 of all attacks on enterprises involve phishing</a:t>
            </a:r>
            <a:endParaRPr lang="en-US" dirty="0">
              <a:solidFill>
                <a:schemeClr val="accent1"/>
              </a:solidFill>
            </a:endParaRPr>
          </a:p>
        </p:txBody>
      </p:sp>
      <p:pic>
        <p:nvPicPr>
          <p:cNvPr id="12" name="Picture 11">
            <a:extLst>
              <a:ext uri="{FF2B5EF4-FFF2-40B4-BE49-F238E27FC236}">
                <a16:creationId xmlns:a16="http://schemas.microsoft.com/office/drawing/2014/main" id="{4D2D2393-6090-FD44-81F3-53F76399CE90}"/>
              </a:ext>
            </a:extLst>
          </p:cNvPr>
          <p:cNvPicPr>
            <a:picLocks noChangeAspect="1"/>
          </p:cNvPicPr>
          <p:nvPr/>
        </p:nvPicPr>
        <p:blipFill rotWithShape="1">
          <a:blip r:embed="rId3">
            <a:biLevel thresh="75000"/>
            <a:extLst>
              <a:ext uri="{28A0092B-C50C-407E-A947-70E740481C1C}">
                <a14:useLocalDpi xmlns:a14="http://schemas.microsoft.com/office/drawing/2010/main" val="0"/>
              </a:ext>
            </a:extLst>
          </a:blip>
          <a:srcRect l="29700" t="4079" r="29700" b="16444"/>
          <a:stretch/>
        </p:blipFill>
        <p:spPr>
          <a:xfrm>
            <a:off x="9848677" y="1212600"/>
            <a:ext cx="548389" cy="990184"/>
          </a:xfrm>
          <a:prstGeom prst="rect">
            <a:avLst/>
          </a:prstGeom>
        </p:spPr>
      </p:pic>
      <p:pic>
        <p:nvPicPr>
          <p:cNvPr id="54" name="Picture 53">
            <a:extLst>
              <a:ext uri="{FF2B5EF4-FFF2-40B4-BE49-F238E27FC236}">
                <a16:creationId xmlns:a16="http://schemas.microsoft.com/office/drawing/2014/main" id="{05335AAA-59C6-5649-82B9-76B241B30BEB}"/>
              </a:ext>
            </a:extLst>
          </p:cNvPr>
          <p:cNvPicPr>
            <a:picLocks noChangeAspect="1"/>
          </p:cNvPicPr>
          <p:nvPr/>
        </p:nvPicPr>
        <p:blipFill>
          <a:blip r:embed="rId4"/>
          <a:stretch>
            <a:fillRect/>
          </a:stretch>
        </p:blipFill>
        <p:spPr>
          <a:xfrm>
            <a:off x="5964653" y="2575225"/>
            <a:ext cx="5808002" cy="2870622"/>
          </a:xfrm>
          <a:prstGeom prst="rect">
            <a:avLst/>
          </a:prstGeom>
        </p:spPr>
      </p:pic>
      <p:grpSp>
        <p:nvGrpSpPr>
          <p:cNvPr id="55" name="Group 54">
            <a:extLst>
              <a:ext uri="{FF2B5EF4-FFF2-40B4-BE49-F238E27FC236}">
                <a16:creationId xmlns:a16="http://schemas.microsoft.com/office/drawing/2014/main" id="{F88A268E-31B4-B945-9EEF-747475AC6FD6}"/>
              </a:ext>
            </a:extLst>
          </p:cNvPr>
          <p:cNvGrpSpPr/>
          <p:nvPr/>
        </p:nvGrpSpPr>
        <p:grpSpPr>
          <a:xfrm>
            <a:off x="-27229" y="4965656"/>
            <a:ext cx="4936973" cy="609398"/>
            <a:chOff x="1734802" y="5618805"/>
            <a:chExt cx="4936973" cy="609398"/>
          </a:xfrm>
        </p:grpSpPr>
        <p:sp>
          <p:nvSpPr>
            <p:cNvPr id="56" name="Text Placeholder 4">
              <a:extLst>
                <a:ext uri="{FF2B5EF4-FFF2-40B4-BE49-F238E27FC236}">
                  <a16:creationId xmlns:a16="http://schemas.microsoft.com/office/drawing/2014/main" id="{28148924-D27B-384A-9045-788A4AC08782}"/>
                </a:ext>
              </a:extLst>
            </p:cNvPr>
            <p:cNvSpPr txBox="1">
              <a:spLocks/>
            </p:cNvSpPr>
            <p:nvPr/>
          </p:nvSpPr>
          <p:spPr>
            <a:xfrm>
              <a:off x="3806498" y="5629572"/>
              <a:ext cx="2865277" cy="553998"/>
            </a:xfrm>
            <a:prstGeom prst="rect">
              <a:avLst/>
            </a:prstGeom>
          </p:spPr>
          <p:txBody>
            <a:bodyPr wrap="square" lIns="0" tIns="0" rIns="0" bIns="0" anchor="ctr">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u="none" strike="noStrike" kern="1200" cap="none" spc="-69" normalizeH="0" baseline="0" noProof="0">
                  <a:ln>
                    <a:noFill/>
                  </a:ln>
                  <a:solidFill>
                    <a:srgbClr val="000000"/>
                  </a:solidFill>
                  <a:effectLst/>
                  <a:uLnTx/>
                  <a:uFillTx/>
                  <a:latin typeface="Segoe UI" panose="020B0502040204020203" pitchFamily="34" charset="0"/>
                  <a:cs typeface="Segoe UI" panose="020B0502040204020203" pitchFamily="34" charset="0"/>
                </a:rPr>
                <a:t>attacker-driven sign-ins detected in </a:t>
              </a:r>
              <a:r>
                <a:rPr kumimoji="0" lang="en-US" sz="2000" u="none" strike="noStrike" kern="1200" cap="none" spc="-69" normalizeH="0" baseline="0" noProof="0">
                  <a:ln>
                    <a:noFill/>
                  </a:ln>
                  <a:solidFill>
                    <a:srgbClr val="0078D4"/>
                  </a:solidFill>
                  <a:effectLst/>
                  <a:uLnTx/>
                  <a:uFillTx/>
                  <a:latin typeface="Segoe UI" panose="020B0502040204020203" pitchFamily="34" charset="0"/>
                  <a:cs typeface="Segoe UI" panose="020B0502040204020203" pitchFamily="34" charset="0"/>
                </a:rPr>
                <a:t>August 2020</a:t>
              </a:r>
              <a:endParaRPr kumimoji="0" lang="en-US" sz="2400" u="none" strike="noStrike" kern="1200" cap="none" spc="-69" normalizeH="0" baseline="0" noProof="0">
                <a:ln>
                  <a:noFill/>
                </a:ln>
                <a:solidFill>
                  <a:srgbClr val="0078D4"/>
                </a:solidFill>
                <a:effectLst/>
                <a:uLnTx/>
                <a:uFillTx/>
                <a:latin typeface="Segoe UI" panose="020B0502040204020203" pitchFamily="34" charset="0"/>
                <a:cs typeface="Segoe UI" panose="020B0502040204020203" pitchFamily="34" charset="0"/>
              </a:endParaRPr>
            </a:p>
          </p:txBody>
        </p:sp>
        <p:sp>
          <p:nvSpPr>
            <p:cNvPr id="57" name="Text Placeholder 4">
              <a:extLst>
                <a:ext uri="{FF2B5EF4-FFF2-40B4-BE49-F238E27FC236}">
                  <a16:creationId xmlns:a16="http://schemas.microsoft.com/office/drawing/2014/main" id="{64AB710D-6627-C24E-9BB0-BF39270C7EF3}"/>
                </a:ext>
              </a:extLst>
            </p:cNvPr>
            <p:cNvSpPr txBox="1">
              <a:spLocks/>
            </p:cNvSpPr>
            <p:nvPr/>
          </p:nvSpPr>
          <p:spPr>
            <a:xfrm>
              <a:off x="1734802" y="5618805"/>
              <a:ext cx="1792848" cy="609398"/>
            </a:xfrm>
            <a:prstGeom prst="rect">
              <a:avLst/>
            </a:prstGeom>
          </p:spPr>
          <p:txBody>
            <a:bodyPr wrap="square" lIns="0" tIns="0" rIns="0" bIns="0" anchor="ctr">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4400" u="none" strike="noStrike" kern="1200" cap="none" spc="-69" normalizeH="0" baseline="0" noProof="0">
                  <a:ln>
                    <a:noFill/>
                  </a:ln>
                  <a:solidFill>
                    <a:srgbClr val="0078D4"/>
                  </a:solidFill>
                  <a:effectLst/>
                  <a:uLnTx/>
                  <a:uFillTx/>
                  <a:latin typeface="Segoe UI" panose="020B0502040204020203" pitchFamily="34" charset="0"/>
                  <a:cs typeface="Segoe UI" panose="020B0502040204020203" pitchFamily="34" charset="0"/>
                </a:rPr>
                <a:t>5.8B</a:t>
              </a:r>
            </a:p>
          </p:txBody>
        </p:sp>
      </p:grpSp>
      <p:grpSp>
        <p:nvGrpSpPr>
          <p:cNvPr id="58" name="Group 57">
            <a:extLst>
              <a:ext uri="{FF2B5EF4-FFF2-40B4-BE49-F238E27FC236}">
                <a16:creationId xmlns:a16="http://schemas.microsoft.com/office/drawing/2014/main" id="{CF478690-67BF-5043-B09C-68BE2F091AC7}"/>
              </a:ext>
            </a:extLst>
          </p:cNvPr>
          <p:cNvGrpSpPr/>
          <p:nvPr/>
        </p:nvGrpSpPr>
        <p:grpSpPr>
          <a:xfrm>
            <a:off x="-27229" y="2627024"/>
            <a:ext cx="5607424" cy="609398"/>
            <a:chOff x="1734800" y="4161111"/>
            <a:chExt cx="5607424" cy="609398"/>
          </a:xfrm>
        </p:grpSpPr>
        <p:sp>
          <p:nvSpPr>
            <p:cNvPr id="59" name="Text Placeholder 4">
              <a:extLst>
                <a:ext uri="{FF2B5EF4-FFF2-40B4-BE49-F238E27FC236}">
                  <a16:creationId xmlns:a16="http://schemas.microsoft.com/office/drawing/2014/main" id="{ADCF1582-8735-AE4E-A067-BB32078C6082}"/>
                </a:ext>
              </a:extLst>
            </p:cNvPr>
            <p:cNvSpPr txBox="1">
              <a:spLocks/>
            </p:cNvSpPr>
            <p:nvPr/>
          </p:nvSpPr>
          <p:spPr>
            <a:xfrm>
              <a:off x="3806498" y="4171878"/>
              <a:ext cx="3535726" cy="553998"/>
            </a:xfrm>
            <a:prstGeom prst="rect">
              <a:avLst/>
            </a:prstGeom>
          </p:spPr>
          <p:txBody>
            <a:bodyPr wrap="square" lIns="0" tIns="0" rIns="0" bIns="0" anchor="ctr">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u="none" strike="noStrike" kern="1200" cap="none" spc="-69" normalizeH="0" baseline="0" noProof="0">
                  <a:ln>
                    <a:noFill/>
                  </a:ln>
                  <a:solidFill>
                    <a:srgbClr val="000000"/>
                  </a:solidFill>
                  <a:effectLst/>
                  <a:uLnTx/>
                  <a:uFillTx/>
                  <a:latin typeface="Segoe UI" panose="020B0502040204020203" pitchFamily="34" charset="0"/>
                  <a:cs typeface="Segoe UI" panose="020B0502040204020203" pitchFamily="34" charset="0"/>
                </a:rPr>
                <a:t>high-risk enterprise sign-in attempts flagged in </a:t>
              </a:r>
              <a:r>
                <a:rPr kumimoji="0" lang="en-US" sz="2000" u="none" strike="noStrike" kern="1200" cap="none" spc="-69" normalizeH="0" baseline="0" noProof="0">
                  <a:ln>
                    <a:noFill/>
                  </a:ln>
                  <a:solidFill>
                    <a:srgbClr val="0078D4"/>
                  </a:solidFill>
                  <a:effectLst/>
                  <a:uLnTx/>
                  <a:uFillTx/>
                  <a:latin typeface="Segoe UI" panose="020B0502040204020203" pitchFamily="34" charset="0"/>
                  <a:cs typeface="Segoe UI" panose="020B0502040204020203" pitchFamily="34" charset="0"/>
                </a:rPr>
                <a:t>August 2020</a:t>
              </a:r>
            </a:p>
          </p:txBody>
        </p:sp>
        <p:sp>
          <p:nvSpPr>
            <p:cNvPr id="60" name="Text Placeholder 4">
              <a:extLst>
                <a:ext uri="{FF2B5EF4-FFF2-40B4-BE49-F238E27FC236}">
                  <a16:creationId xmlns:a16="http://schemas.microsoft.com/office/drawing/2014/main" id="{C40B100C-6892-0347-A3AF-EC7AB04D0D89}"/>
                </a:ext>
              </a:extLst>
            </p:cNvPr>
            <p:cNvSpPr txBox="1">
              <a:spLocks/>
            </p:cNvSpPr>
            <p:nvPr/>
          </p:nvSpPr>
          <p:spPr>
            <a:xfrm>
              <a:off x="1734800" y="4161111"/>
              <a:ext cx="1792850" cy="609398"/>
            </a:xfrm>
            <a:prstGeom prst="rect">
              <a:avLst/>
            </a:prstGeom>
          </p:spPr>
          <p:txBody>
            <a:bodyPr wrap="square" lIns="0" tIns="0" rIns="0" bIns="0" anchor="ctr">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4400" i="0" u="none" strike="noStrike" kern="1200" cap="none" spc="-69" normalizeH="0" baseline="0" noProof="0">
                  <a:ln>
                    <a:noFill/>
                  </a:ln>
                  <a:solidFill>
                    <a:srgbClr val="0078D4"/>
                  </a:solidFill>
                  <a:effectLst/>
                  <a:uLnTx/>
                  <a:uFillTx/>
                  <a:latin typeface="Segoe UI"/>
                  <a:ea typeface="+mn-ea"/>
                  <a:cs typeface="+mn-cs"/>
                </a:rPr>
                <a:t>9</a:t>
              </a:r>
              <a:r>
                <a:rPr kumimoji="0" lang="en-US" sz="4400" b="0" i="0" u="none" strike="noStrike" kern="1200" cap="none" spc="-69" normalizeH="0" baseline="0" noProof="0">
                  <a:ln>
                    <a:noFill/>
                  </a:ln>
                  <a:solidFill>
                    <a:srgbClr val="0078D4"/>
                  </a:solidFill>
                  <a:effectLst/>
                  <a:uLnTx/>
                  <a:uFillTx/>
                  <a:latin typeface="Segoe UI"/>
                  <a:ea typeface="+mn-ea"/>
                  <a:cs typeface="+mn-cs"/>
                </a:rPr>
                <a:t>M</a:t>
              </a:r>
              <a:endParaRPr kumimoji="0" lang="en-US" sz="4400" b="0" i="0" u="none" strike="noStrike" kern="1200" cap="none" spc="-69" normalizeH="0" baseline="0" noProof="0">
                <a:ln>
                  <a:noFill/>
                </a:ln>
                <a:solidFill>
                  <a:srgbClr val="0078D4"/>
                </a:solidFill>
                <a:effectLst/>
                <a:uLnTx/>
                <a:uFillTx/>
                <a:latin typeface="Segoe UI Semibold"/>
                <a:ea typeface="+mn-ea"/>
                <a:cs typeface="+mn-cs"/>
              </a:endParaRPr>
            </a:p>
          </p:txBody>
        </p:sp>
      </p:grpSp>
      <p:grpSp>
        <p:nvGrpSpPr>
          <p:cNvPr id="61" name="Group 60">
            <a:extLst>
              <a:ext uri="{FF2B5EF4-FFF2-40B4-BE49-F238E27FC236}">
                <a16:creationId xmlns:a16="http://schemas.microsoft.com/office/drawing/2014/main" id="{C0EBB1FC-CF55-5148-B0A7-0EFC97B70A11}"/>
              </a:ext>
            </a:extLst>
          </p:cNvPr>
          <p:cNvGrpSpPr/>
          <p:nvPr/>
        </p:nvGrpSpPr>
        <p:grpSpPr>
          <a:xfrm>
            <a:off x="-27229" y="3836789"/>
            <a:ext cx="4703670" cy="615564"/>
            <a:chOff x="1734801" y="4991421"/>
            <a:chExt cx="4703670" cy="615564"/>
          </a:xfrm>
        </p:grpSpPr>
        <p:sp>
          <p:nvSpPr>
            <p:cNvPr id="62" name="Text Placeholder 4">
              <a:extLst>
                <a:ext uri="{FF2B5EF4-FFF2-40B4-BE49-F238E27FC236}">
                  <a16:creationId xmlns:a16="http://schemas.microsoft.com/office/drawing/2014/main" id="{66ACEDA0-E01E-6E49-AAAD-C8DA8980638A}"/>
                </a:ext>
              </a:extLst>
            </p:cNvPr>
            <p:cNvSpPr txBox="1">
              <a:spLocks/>
            </p:cNvSpPr>
            <p:nvPr/>
          </p:nvSpPr>
          <p:spPr>
            <a:xfrm>
              <a:off x="3806498" y="4991421"/>
              <a:ext cx="2631973" cy="553998"/>
            </a:xfrm>
            <a:prstGeom prst="rect">
              <a:avLst/>
            </a:prstGeom>
          </p:spPr>
          <p:txBody>
            <a:bodyPr wrap="square" lIns="0" tIns="0" rIns="0" bIns="0" anchor="ctr">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u="none" strike="noStrike" kern="1200" cap="none" spc="-69" normalizeH="0" baseline="0" noProof="0">
                  <a:ln>
                    <a:noFill/>
                  </a:ln>
                  <a:solidFill>
                    <a:srgbClr val="000000"/>
                  </a:solidFill>
                  <a:effectLst/>
                  <a:uLnTx/>
                  <a:uFillTx/>
                  <a:latin typeface="Segoe UI" panose="020B0502040204020203" pitchFamily="34" charset="0"/>
                  <a:cs typeface="Segoe UI" panose="020B0502040204020203" pitchFamily="34" charset="0"/>
                </a:rPr>
                <a:t>compromised accounts detected in </a:t>
              </a:r>
              <a:r>
                <a:rPr kumimoji="0" lang="en-US" sz="2000" u="none" strike="noStrike" kern="1200" cap="none" spc="-69" normalizeH="0" baseline="0" noProof="0">
                  <a:ln>
                    <a:noFill/>
                  </a:ln>
                  <a:solidFill>
                    <a:srgbClr val="0078D4"/>
                  </a:solidFill>
                  <a:effectLst/>
                  <a:uLnTx/>
                  <a:uFillTx/>
                  <a:latin typeface="Segoe UI" panose="020B0502040204020203" pitchFamily="34" charset="0"/>
                  <a:cs typeface="Segoe UI" panose="020B0502040204020203" pitchFamily="34" charset="0"/>
                </a:rPr>
                <a:t>August 2020</a:t>
              </a:r>
              <a:endParaRPr kumimoji="0" lang="en-US" sz="2400" u="none" strike="noStrike" kern="1200" cap="none" spc="-69" normalizeH="0" baseline="0" noProof="0">
                <a:ln>
                  <a:noFill/>
                </a:ln>
                <a:solidFill>
                  <a:srgbClr val="0078D4"/>
                </a:solidFill>
                <a:effectLst/>
                <a:uLnTx/>
                <a:uFillTx/>
                <a:latin typeface="Segoe UI" panose="020B0502040204020203" pitchFamily="34" charset="0"/>
                <a:cs typeface="Segoe UI" panose="020B0502040204020203" pitchFamily="34" charset="0"/>
              </a:endParaRPr>
            </a:p>
          </p:txBody>
        </p:sp>
        <p:sp>
          <p:nvSpPr>
            <p:cNvPr id="63" name="Text Placeholder 4">
              <a:extLst>
                <a:ext uri="{FF2B5EF4-FFF2-40B4-BE49-F238E27FC236}">
                  <a16:creationId xmlns:a16="http://schemas.microsoft.com/office/drawing/2014/main" id="{439EC47E-7A4D-5B4C-A92B-C1E22FBD1AD4}"/>
                </a:ext>
              </a:extLst>
            </p:cNvPr>
            <p:cNvSpPr txBox="1">
              <a:spLocks/>
            </p:cNvSpPr>
            <p:nvPr/>
          </p:nvSpPr>
          <p:spPr>
            <a:xfrm>
              <a:off x="1734801" y="4997587"/>
              <a:ext cx="1792849" cy="609398"/>
            </a:xfrm>
            <a:prstGeom prst="rect">
              <a:avLst/>
            </a:prstGeom>
          </p:spPr>
          <p:txBody>
            <a:bodyPr wrap="square" lIns="0" tIns="0" rIns="0" bIns="0" anchor="ctr">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90000"/>
                </a:lnSpc>
                <a:spcBef>
                  <a:spcPts val="1176"/>
                </a:spcBef>
                <a:spcAft>
                  <a:spcPts val="0"/>
                </a:spcAft>
                <a:buClrTx/>
                <a:buSzPct val="90000"/>
                <a:buFont typeface="Wingdings" panose="05000000000000000000" pitchFamily="2" charset="2"/>
                <a:buNone/>
                <a:tabLst/>
                <a:defRPr/>
              </a:pPr>
              <a:r>
                <a:rPr kumimoji="0" lang="en-US" sz="4400" i="0" u="none" strike="noStrike" kern="1200" cap="none" spc="-69" normalizeH="0" baseline="0" noProof="0">
                  <a:ln>
                    <a:noFill/>
                  </a:ln>
                  <a:solidFill>
                    <a:srgbClr val="0078D4"/>
                  </a:solidFill>
                  <a:effectLst/>
                  <a:uLnTx/>
                  <a:uFillTx/>
                  <a:latin typeface="Segoe UI"/>
                  <a:ea typeface="+mn-ea"/>
                  <a:cs typeface="+mn-cs"/>
                </a:rPr>
                <a:t>2</a:t>
              </a:r>
              <a:r>
                <a:rPr kumimoji="0" lang="en-US" sz="4400" b="0" i="0" u="none" strike="noStrike" kern="1200" cap="none" spc="-69" normalizeH="0" baseline="0" noProof="0">
                  <a:ln>
                    <a:noFill/>
                  </a:ln>
                  <a:solidFill>
                    <a:srgbClr val="0078D4"/>
                  </a:solidFill>
                  <a:effectLst/>
                  <a:uLnTx/>
                  <a:uFillTx/>
                  <a:latin typeface="Segoe UI"/>
                  <a:ea typeface="+mn-ea"/>
                  <a:cs typeface="+mn-cs"/>
                </a:rPr>
                <a:t>M</a:t>
              </a:r>
            </a:p>
          </p:txBody>
        </p:sp>
      </p:grpSp>
      <p:sp>
        <p:nvSpPr>
          <p:cNvPr id="64" name="TextBox 63">
            <a:extLst>
              <a:ext uri="{FF2B5EF4-FFF2-40B4-BE49-F238E27FC236}">
                <a16:creationId xmlns:a16="http://schemas.microsoft.com/office/drawing/2014/main" id="{31F1C899-ABAE-0B44-873D-9F79878534FA}"/>
              </a:ext>
            </a:extLst>
          </p:cNvPr>
          <p:cNvSpPr txBox="1"/>
          <p:nvPr/>
        </p:nvSpPr>
        <p:spPr>
          <a:xfrm>
            <a:off x="6141424" y="5575054"/>
            <a:ext cx="5391997" cy="28007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10" b="0" i="1" u="none" strike="noStrike" kern="0" cap="none" spc="0" normalizeH="0" baseline="0" noProof="0">
                <a:ln>
                  <a:noFill/>
                </a:ln>
                <a:solidFill>
                  <a:srgbClr val="000000">
                    <a:lumMod val="65000"/>
                    <a:lumOff val="35000"/>
                  </a:srgbClr>
                </a:solidFill>
                <a:effectLst/>
                <a:uLnTx/>
                <a:uFillTx/>
              </a:rPr>
              <a:t>* Chart shows impact of </a:t>
            </a:r>
            <a:r>
              <a:rPr kumimoji="0" lang="en-US" sz="910" b="0" i="1" u="none" strike="noStrike" kern="0" cap="none" spc="0" normalizeH="0" baseline="0" noProof="0">
                <a:ln>
                  <a:noFill/>
                </a:ln>
                <a:solidFill>
                  <a:srgbClr val="000000">
                    <a:lumMod val="65000"/>
                    <a:lumOff val="35000"/>
                  </a:srgbClr>
                </a:solidFill>
                <a:effectLst/>
                <a:uLnTx/>
                <a:uFillTx/>
                <a:hlinkClick r:id="rId5"/>
              </a:rPr>
              <a:t>COVID-19 themed attacks across the world </a:t>
            </a:r>
            <a:r>
              <a:rPr kumimoji="0" lang="en-US" sz="910" b="0" i="1" u="none" strike="noStrike" kern="0" cap="none" spc="0" normalizeH="0" baseline="0" noProof="0">
                <a:ln>
                  <a:noFill/>
                </a:ln>
                <a:solidFill>
                  <a:srgbClr val="000000">
                    <a:lumMod val="65000"/>
                    <a:lumOff val="35000"/>
                  </a:srgbClr>
                </a:solidFill>
                <a:effectLst/>
                <a:uLnTx/>
                <a:uFillTx/>
              </a:rPr>
              <a:t>by file count (as of April 7, 2020) / Source Microsoft Threat Intelligence </a:t>
            </a:r>
          </a:p>
        </p:txBody>
      </p:sp>
    </p:spTree>
    <p:extLst>
      <p:ext uri="{BB962C8B-B14F-4D97-AF65-F5344CB8AC3E}">
        <p14:creationId xmlns:p14="http://schemas.microsoft.com/office/powerpoint/2010/main" val="6635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15F6D3D-6276-4052-9783-07F8F37024F6}"/>
              </a:ext>
            </a:extLst>
          </p:cNvPr>
          <p:cNvSpPr/>
          <p:nvPr/>
        </p:nvSpPr>
        <p:spPr bwMode="auto">
          <a:xfrm>
            <a:off x="3728350" y="1791999"/>
            <a:ext cx="4735301" cy="4410770"/>
          </a:xfrm>
          <a:prstGeom prst="rect">
            <a:avLst/>
          </a:prstGeom>
          <a:solidFill>
            <a:schemeClr val="bg1"/>
          </a:solidFill>
          <a:ln w="19050">
            <a:noFill/>
            <a:headEnd type="none" w="med" len="med"/>
            <a:tailEnd type="none" w="med" len="med"/>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268927" bIns="268927" numCol="1" spcCol="0" rtlCol="0" fromWordArt="0" anchor="ctr" anchorCtr="0" forceAA="0" compatLnSpc="1">
            <a:prstTxWarp prst="textNoShape">
              <a:avLst/>
            </a:prstTxWarp>
            <a:noAutofit/>
          </a:bodyPr>
          <a:lstStyle/>
          <a:p>
            <a:pPr defTabSz="914192" fontAlgn="base">
              <a:spcBef>
                <a:spcPct val="0"/>
              </a:spcBef>
              <a:spcAft>
                <a:spcPct val="0"/>
              </a:spcAft>
              <a:defRPr/>
            </a:pPr>
            <a:endParaRPr lang="en-US" sz="2353">
              <a:ln w="3175">
                <a:noFill/>
              </a:ln>
              <a:gradFill>
                <a:gsLst>
                  <a:gs pos="0">
                    <a:srgbClr val="282828"/>
                  </a:gs>
                  <a:gs pos="100000">
                    <a:srgbClr val="282828"/>
                  </a:gs>
                </a:gsLst>
                <a:lin ang="5400000" scaled="0"/>
              </a:gradFill>
              <a:latin typeface="Segoe UI Semibold"/>
              <a:cs typeface="Segoe UI Semilight" panose="020B0402040204020203" pitchFamily="34" charset="0"/>
            </a:endParaRPr>
          </a:p>
        </p:txBody>
      </p:sp>
      <p:sp>
        <p:nvSpPr>
          <p:cNvPr id="46" name="TextBox 45">
            <a:extLst>
              <a:ext uri="{FF2B5EF4-FFF2-40B4-BE49-F238E27FC236}">
                <a16:creationId xmlns:a16="http://schemas.microsoft.com/office/drawing/2014/main" id="{78AB6A9D-E9A6-4B26-8BB2-5DCD766F4338}"/>
              </a:ext>
            </a:extLst>
          </p:cNvPr>
          <p:cNvSpPr txBox="1"/>
          <p:nvPr/>
        </p:nvSpPr>
        <p:spPr>
          <a:xfrm>
            <a:off x="7173210" y="5160172"/>
            <a:ext cx="964398" cy="331501"/>
          </a:xfrm>
          <a:prstGeom prst="rect">
            <a:avLst/>
          </a:prstGeom>
          <a:noFill/>
        </p:spPr>
        <p:txBody>
          <a:bodyPr wrap="square" lIns="0" tIns="0" rIns="0" bIns="0" rtlCol="0">
            <a:spAutoFit/>
          </a:bodyPr>
          <a:lstStyle/>
          <a:p>
            <a:pPr algn="ctr" defTabSz="914192">
              <a:defRPr/>
            </a:pPr>
            <a:r>
              <a:rPr lang="en-US" sz="1077">
                <a:gradFill>
                  <a:gsLst>
                    <a:gs pos="0">
                      <a:srgbClr val="282828"/>
                    </a:gs>
                    <a:gs pos="100000">
                      <a:srgbClr val="282828"/>
                    </a:gs>
                  </a:gsLst>
                  <a:lin ang="5400000" scaled="1"/>
                </a:gradFill>
                <a:latin typeface="Segoe UI Semibold"/>
              </a:rPr>
              <a:t>SMS, </a:t>
            </a:r>
            <a:br>
              <a:rPr lang="en-US" sz="1077">
                <a:gradFill>
                  <a:gsLst>
                    <a:gs pos="0">
                      <a:srgbClr val="282828"/>
                    </a:gs>
                    <a:gs pos="100000">
                      <a:srgbClr val="282828"/>
                    </a:gs>
                  </a:gsLst>
                  <a:lin ang="5400000" scaled="1"/>
                </a:gradFill>
                <a:latin typeface="Segoe UI Semibold"/>
              </a:rPr>
            </a:br>
            <a:r>
              <a:rPr lang="en-US" sz="1077">
                <a:gradFill>
                  <a:gsLst>
                    <a:gs pos="0">
                      <a:srgbClr val="282828"/>
                    </a:gs>
                    <a:gs pos="100000">
                      <a:srgbClr val="282828"/>
                    </a:gs>
                  </a:gsLst>
                  <a:lin ang="5400000" scaled="1"/>
                </a:gradFill>
                <a:latin typeface="Segoe UI Semibold"/>
              </a:rPr>
              <a:t>voice</a:t>
            </a:r>
          </a:p>
        </p:txBody>
      </p:sp>
      <p:sp>
        <p:nvSpPr>
          <p:cNvPr id="61" name="speech_2" title="Icon of a chat bubble">
            <a:extLst>
              <a:ext uri="{FF2B5EF4-FFF2-40B4-BE49-F238E27FC236}">
                <a16:creationId xmlns:a16="http://schemas.microsoft.com/office/drawing/2014/main" id="{67AED521-1AEA-4355-8BBC-683429AF4901}"/>
              </a:ext>
            </a:extLst>
          </p:cNvPr>
          <p:cNvSpPr>
            <a:spLocks noChangeAspect="1" noEditPoints="1"/>
          </p:cNvSpPr>
          <p:nvPr/>
        </p:nvSpPr>
        <p:spPr bwMode="auto">
          <a:xfrm>
            <a:off x="7461689" y="4590554"/>
            <a:ext cx="373552" cy="331853"/>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chemeClr val="accent1"/>
          </a:solidFill>
          <a:ln w="19050" cap="sq">
            <a:no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a:solidFill>
                <a:srgbClr val="002050"/>
              </a:solidFill>
              <a:latin typeface="Segoe UI"/>
            </a:endParaRPr>
          </a:p>
        </p:txBody>
      </p:sp>
      <p:sp>
        <p:nvSpPr>
          <p:cNvPr id="47" name="TextBox 46">
            <a:extLst>
              <a:ext uri="{FF2B5EF4-FFF2-40B4-BE49-F238E27FC236}">
                <a16:creationId xmlns:a16="http://schemas.microsoft.com/office/drawing/2014/main" id="{F2596973-1232-426C-AC1B-C31B967F2C82}"/>
              </a:ext>
            </a:extLst>
          </p:cNvPr>
          <p:cNvSpPr txBox="1"/>
          <p:nvPr/>
        </p:nvSpPr>
        <p:spPr>
          <a:xfrm>
            <a:off x="6177530" y="5160172"/>
            <a:ext cx="1082096" cy="331501"/>
          </a:xfrm>
          <a:prstGeom prst="rect">
            <a:avLst/>
          </a:prstGeom>
          <a:noFill/>
        </p:spPr>
        <p:txBody>
          <a:bodyPr wrap="square" lIns="0" tIns="0" rIns="0" bIns="0" rtlCol="0">
            <a:spAutoFit/>
          </a:bodyPr>
          <a:lstStyle/>
          <a:p>
            <a:pPr algn="ctr" defTabSz="914192">
              <a:defRPr/>
            </a:pPr>
            <a:r>
              <a:rPr lang="en-US" sz="1077">
                <a:gradFill>
                  <a:gsLst>
                    <a:gs pos="0">
                      <a:srgbClr val="282828"/>
                    </a:gs>
                    <a:gs pos="100000">
                      <a:srgbClr val="282828"/>
                    </a:gs>
                  </a:gsLst>
                  <a:lin ang="5400000" scaled="1"/>
                </a:gradFill>
                <a:latin typeface="Segoe UI Semibold"/>
              </a:rPr>
              <a:t>Hard </a:t>
            </a:r>
            <a:br>
              <a:rPr lang="en-US" sz="1077">
                <a:gradFill>
                  <a:gsLst>
                    <a:gs pos="0">
                      <a:srgbClr val="282828"/>
                    </a:gs>
                    <a:gs pos="100000">
                      <a:srgbClr val="282828"/>
                    </a:gs>
                  </a:gsLst>
                  <a:lin ang="5400000" scaled="1"/>
                </a:gradFill>
                <a:latin typeface="Segoe UI Semibold"/>
              </a:rPr>
            </a:br>
            <a:r>
              <a:rPr lang="en-US" sz="1077">
                <a:gradFill>
                  <a:gsLst>
                    <a:gs pos="0">
                      <a:srgbClr val="282828"/>
                    </a:gs>
                    <a:gs pos="100000">
                      <a:srgbClr val="282828"/>
                    </a:gs>
                  </a:gsLst>
                  <a:lin ang="5400000" scaled="1"/>
                </a:gradFill>
                <a:latin typeface="Segoe UI Semibold"/>
              </a:rPr>
              <a:t>Tokens OTP</a:t>
            </a:r>
          </a:p>
        </p:txBody>
      </p:sp>
      <p:sp>
        <p:nvSpPr>
          <p:cNvPr id="45" name="TextBox 44">
            <a:extLst>
              <a:ext uri="{FF2B5EF4-FFF2-40B4-BE49-F238E27FC236}">
                <a16:creationId xmlns:a16="http://schemas.microsoft.com/office/drawing/2014/main" id="{7D3728CC-431D-4163-ABC1-107932CC594E}"/>
              </a:ext>
            </a:extLst>
          </p:cNvPr>
          <p:cNvSpPr txBox="1"/>
          <p:nvPr/>
        </p:nvSpPr>
        <p:spPr>
          <a:xfrm>
            <a:off x="5176272" y="3306752"/>
            <a:ext cx="858130" cy="331648"/>
          </a:xfrm>
          <a:prstGeom prst="rect">
            <a:avLst/>
          </a:prstGeom>
          <a:noFill/>
        </p:spPr>
        <p:txBody>
          <a:bodyPr wrap="square" lIns="0" tIns="0" rIns="0" bIns="0" rtlCol="0">
            <a:spAutoFit/>
          </a:bodyPr>
          <a:lstStyle/>
          <a:p>
            <a:pPr algn="ctr" defTabSz="914192">
              <a:defRPr/>
            </a:pPr>
            <a:r>
              <a:rPr lang="en-US" sz="1077">
                <a:gradFill>
                  <a:gsLst>
                    <a:gs pos="0">
                      <a:srgbClr val="282828"/>
                    </a:gs>
                    <a:gs pos="100000">
                      <a:srgbClr val="282828"/>
                    </a:gs>
                  </a:gsLst>
                  <a:lin ang="5400000" scaled="1"/>
                </a:gradFill>
                <a:latin typeface="Segoe UI Semibold"/>
              </a:rPr>
              <a:t>Windows Hello</a:t>
            </a:r>
          </a:p>
        </p:txBody>
      </p:sp>
      <p:sp>
        <p:nvSpPr>
          <p:cNvPr id="64" name="TextBox 63">
            <a:extLst>
              <a:ext uri="{FF2B5EF4-FFF2-40B4-BE49-F238E27FC236}">
                <a16:creationId xmlns:a16="http://schemas.microsoft.com/office/drawing/2014/main" id="{6CE0CE41-1E37-4328-ADAA-C0EADE6D8DF4}"/>
              </a:ext>
            </a:extLst>
          </p:cNvPr>
          <p:cNvSpPr txBox="1"/>
          <p:nvPr/>
        </p:nvSpPr>
        <p:spPr>
          <a:xfrm>
            <a:off x="6257034" y="3306752"/>
            <a:ext cx="858129" cy="331648"/>
          </a:xfrm>
          <a:prstGeom prst="rect">
            <a:avLst/>
          </a:prstGeom>
          <a:noFill/>
        </p:spPr>
        <p:txBody>
          <a:bodyPr wrap="square" lIns="0" tIns="0" rIns="0" bIns="0" rtlCol="0">
            <a:spAutoFit/>
          </a:bodyPr>
          <a:lstStyle/>
          <a:p>
            <a:pPr algn="ctr" defTabSz="914192">
              <a:defRPr/>
            </a:pPr>
            <a:r>
              <a:rPr lang="en-US" sz="1077">
                <a:gradFill>
                  <a:gsLst>
                    <a:gs pos="0">
                      <a:srgbClr val="282828"/>
                    </a:gs>
                    <a:gs pos="100000">
                      <a:srgbClr val="282828"/>
                    </a:gs>
                  </a:gsLst>
                  <a:lin ang="5400000" scaled="1"/>
                </a:gradFill>
                <a:latin typeface="Segoe UI Semibold"/>
              </a:rPr>
              <a:t>FIDO2 security key </a:t>
            </a:r>
          </a:p>
        </p:txBody>
      </p:sp>
      <p:sp>
        <p:nvSpPr>
          <p:cNvPr id="54" name="TextBox 53">
            <a:extLst>
              <a:ext uri="{FF2B5EF4-FFF2-40B4-BE49-F238E27FC236}">
                <a16:creationId xmlns:a16="http://schemas.microsoft.com/office/drawing/2014/main" id="{222176C2-76E2-4593-97E8-B791F32455B5}"/>
              </a:ext>
            </a:extLst>
          </p:cNvPr>
          <p:cNvSpPr txBox="1"/>
          <p:nvPr/>
        </p:nvSpPr>
        <p:spPr>
          <a:xfrm>
            <a:off x="4125257" y="5160172"/>
            <a:ext cx="922037" cy="331501"/>
          </a:xfrm>
          <a:prstGeom prst="rect">
            <a:avLst/>
          </a:prstGeom>
          <a:noFill/>
        </p:spPr>
        <p:txBody>
          <a:bodyPr wrap="square" lIns="0" tIns="0" rIns="0" bIns="0" rtlCol="0">
            <a:spAutoFit/>
          </a:bodyPr>
          <a:lstStyle/>
          <a:p>
            <a:pPr algn="ctr" defTabSz="914192">
              <a:defRPr/>
            </a:pPr>
            <a:r>
              <a:rPr lang="en-US" sz="1077">
                <a:gradFill>
                  <a:gsLst>
                    <a:gs pos="0">
                      <a:srgbClr val="282828"/>
                    </a:gs>
                    <a:gs pos="100000">
                      <a:srgbClr val="282828"/>
                    </a:gs>
                  </a:gsLst>
                  <a:lin ang="5400000" scaled="1"/>
                </a:gradFill>
                <a:latin typeface="Segoe UI Semibold"/>
              </a:rPr>
              <a:t>Push notification</a:t>
            </a:r>
          </a:p>
        </p:txBody>
      </p:sp>
      <p:sp>
        <p:nvSpPr>
          <p:cNvPr id="48" name="TextBox 47">
            <a:extLst>
              <a:ext uri="{FF2B5EF4-FFF2-40B4-BE49-F238E27FC236}">
                <a16:creationId xmlns:a16="http://schemas.microsoft.com/office/drawing/2014/main" id="{FD0E1FB9-73CA-4CFD-AB3D-E5AE4AF054A5}"/>
              </a:ext>
            </a:extLst>
          </p:cNvPr>
          <p:cNvSpPr txBox="1"/>
          <p:nvPr/>
        </p:nvSpPr>
        <p:spPr>
          <a:xfrm>
            <a:off x="5123137" y="5160172"/>
            <a:ext cx="964398" cy="331501"/>
          </a:xfrm>
          <a:prstGeom prst="rect">
            <a:avLst/>
          </a:prstGeom>
          <a:noFill/>
        </p:spPr>
        <p:txBody>
          <a:bodyPr wrap="square" lIns="0" tIns="0" rIns="0" bIns="0" rtlCol="0">
            <a:spAutoFit/>
          </a:bodyPr>
          <a:lstStyle/>
          <a:p>
            <a:pPr algn="ctr" defTabSz="914192">
              <a:defRPr/>
            </a:pPr>
            <a:r>
              <a:rPr lang="en-US" sz="1077">
                <a:gradFill>
                  <a:gsLst>
                    <a:gs pos="0">
                      <a:srgbClr val="282828"/>
                    </a:gs>
                    <a:gs pos="100000">
                      <a:srgbClr val="282828"/>
                    </a:gs>
                  </a:gsLst>
                  <a:lin ang="5400000" scaled="1"/>
                </a:gradFill>
                <a:latin typeface="Segoe UI Semibold"/>
              </a:rPr>
              <a:t>Soft </a:t>
            </a:r>
            <a:br>
              <a:rPr lang="en-US" sz="1077">
                <a:gradFill>
                  <a:gsLst>
                    <a:gs pos="0">
                      <a:srgbClr val="282828"/>
                    </a:gs>
                    <a:gs pos="100000">
                      <a:srgbClr val="282828"/>
                    </a:gs>
                  </a:gsLst>
                  <a:lin ang="5400000" scaled="1"/>
                </a:gradFill>
                <a:latin typeface="Segoe UI Semibold"/>
              </a:rPr>
            </a:br>
            <a:r>
              <a:rPr lang="en-US" sz="1077">
                <a:gradFill>
                  <a:gsLst>
                    <a:gs pos="0">
                      <a:srgbClr val="282828"/>
                    </a:gs>
                    <a:gs pos="100000">
                      <a:srgbClr val="282828"/>
                    </a:gs>
                  </a:gsLst>
                  <a:lin ang="5400000" scaled="1"/>
                </a:gradFill>
                <a:latin typeface="Segoe UI Semibold"/>
              </a:rPr>
              <a:t>Tokens OTP</a:t>
            </a:r>
          </a:p>
        </p:txBody>
      </p:sp>
      <p:grpSp>
        <p:nvGrpSpPr>
          <p:cNvPr id="42" name="Group 41">
            <a:extLst>
              <a:ext uri="{FF2B5EF4-FFF2-40B4-BE49-F238E27FC236}">
                <a16:creationId xmlns:a16="http://schemas.microsoft.com/office/drawing/2014/main" id="{9E6370D7-6440-4A49-B314-3D8EBFD5A345}"/>
              </a:ext>
            </a:extLst>
          </p:cNvPr>
          <p:cNvGrpSpPr/>
          <p:nvPr/>
        </p:nvGrpSpPr>
        <p:grpSpPr>
          <a:xfrm>
            <a:off x="4399499" y="4452710"/>
            <a:ext cx="373552" cy="607541"/>
            <a:chOff x="7809337" y="3326942"/>
            <a:chExt cx="208163" cy="338555"/>
          </a:xfrm>
        </p:grpSpPr>
        <p:sp>
          <p:nvSpPr>
            <p:cNvPr id="77" name="Freeform 9">
              <a:extLst>
                <a:ext uri="{FF2B5EF4-FFF2-40B4-BE49-F238E27FC236}">
                  <a16:creationId xmlns:a16="http://schemas.microsoft.com/office/drawing/2014/main" id="{4B52419A-BE26-438B-B4CD-6184A3BBE375}"/>
                </a:ext>
              </a:extLst>
            </p:cNvPr>
            <p:cNvSpPr>
              <a:spLocks noEditPoints="1"/>
            </p:cNvSpPr>
            <p:nvPr/>
          </p:nvSpPr>
          <p:spPr bwMode="auto">
            <a:xfrm>
              <a:off x="7809337" y="3326942"/>
              <a:ext cx="208163" cy="338555"/>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C1C1C1"/>
            </a:solidFill>
            <a:ln w="0">
              <a:noFill/>
              <a:prstDash val="solid"/>
              <a:round/>
              <a:headEnd/>
              <a:tailEnd/>
            </a:ln>
          </p:spPr>
          <p:txBody>
            <a:bodyPr vert="horz" wrap="square" lIns="107555" tIns="53778" rIns="107555" bIns="53778" numCol="1" anchor="t" anchorCtr="0" compatLnSpc="1">
              <a:prstTxWarp prst="textNoShape">
                <a:avLst/>
              </a:prstTxWarp>
            </a:bodyPr>
            <a:lstStyle/>
            <a:p>
              <a:pPr defTabSz="914192">
                <a:defRPr/>
              </a:pPr>
              <a:endParaRPr lang="en-US">
                <a:solidFill>
                  <a:srgbClr val="3C3C41"/>
                </a:solidFill>
                <a:latin typeface="Segoe UI"/>
              </a:endParaRPr>
            </a:p>
          </p:txBody>
        </p:sp>
        <p:sp>
          <p:nvSpPr>
            <p:cNvPr id="41" name="Rectangle: Rounded Corners 40">
              <a:extLst>
                <a:ext uri="{FF2B5EF4-FFF2-40B4-BE49-F238E27FC236}">
                  <a16:creationId xmlns:a16="http://schemas.microsoft.com/office/drawing/2014/main" id="{740C881F-ACFA-44A7-8581-C684647C6E74}"/>
                </a:ext>
              </a:extLst>
            </p:cNvPr>
            <p:cNvSpPr/>
            <p:nvPr/>
          </p:nvSpPr>
          <p:spPr bwMode="auto">
            <a:xfrm>
              <a:off x="7833839" y="3433609"/>
              <a:ext cx="159158" cy="581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76" name="Group 7175">
            <a:extLst>
              <a:ext uri="{FF2B5EF4-FFF2-40B4-BE49-F238E27FC236}">
                <a16:creationId xmlns:a16="http://schemas.microsoft.com/office/drawing/2014/main" id="{C4119E06-C73C-471B-A0B9-F03E25D1F547}"/>
              </a:ext>
            </a:extLst>
          </p:cNvPr>
          <p:cNvGrpSpPr/>
          <p:nvPr/>
        </p:nvGrpSpPr>
        <p:grpSpPr>
          <a:xfrm>
            <a:off x="5372601" y="4587356"/>
            <a:ext cx="469556" cy="338250"/>
            <a:chOff x="5213316" y="4796729"/>
            <a:chExt cx="438150" cy="314326"/>
          </a:xfrm>
        </p:grpSpPr>
        <p:sp>
          <p:nvSpPr>
            <p:cNvPr id="97" name="Freeform 13">
              <a:extLst>
                <a:ext uri="{FF2B5EF4-FFF2-40B4-BE49-F238E27FC236}">
                  <a16:creationId xmlns:a16="http://schemas.microsoft.com/office/drawing/2014/main" id="{84397534-8B6D-4A29-990D-7372B5C0A350}"/>
                </a:ext>
              </a:extLst>
            </p:cNvPr>
            <p:cNvSpPr>
              <a:spLocks noEditPoints="1"/>
            </p:cNvSpPr>
            <p:nvPr/>
          </p:nvSpPr>
          <p:spPr bwMode="auto">
            <a:xfrm>
              <a:off x="5213316" y="4796729"/>
              <a:ext cx="438150" cy="314326"/>
            </a:xfrm>
            <a:custGeom>
              <a:avLst/>
              <a:gdLst>
                <a:gd name="T0" fmla="*/ 158 w 370"/>
                <a:gd name="T1" fmla="*/ 214 h 267"/>
                <a:gd name="T2" fmla="*/ 158 w 370"/>
                <a:gd name="T3" fmla="*/ 214 h 267"/>
                <a:gd name="T4" fmla="*/ 211 w 370"/>
                <a:gd name="T5" fmla="*/ 214 h 267"/>
                <a:gd name="T6" fmla="*/ 211 w 370"/>
                <a:gd name="T7" fmla="*/ 241 h 267"/>
                <a:gd name="T8" fmla="*/ 158 w 370"/>
                <a:gd name="T9" fmla="*/ 241 h 267"/>
                <a:gd name="T10" fmla="*/ 158 w 370"/>
                <a:gd name="T11" fmla="*/ 214 h 267"/>
                <a:gd name="T12" fmla="*/ 0 w 370"/>
                <a:gd name="T13" fmla="*/ 12 h 267"/>
                <a:gd name="T14" fmla="*/ 0 w 370"/>
                <a:gd name="T15" fmla="*/ 12 h 267"/>
                <a:gd name="T16" fmla="*/ 0 w 370"/>
                <a:gd name="T17" fmla="*/ 254 h 267"/>
                <a:gd name="T18" fmla="*/ 12 w 370"/>
                <a:gd name="T19" fmla="*/ 267 h 267"/>
                <a:gd name="T20" fmla="*/ 357 w 370"/>
                <a:gd name="T21" fmla="*/ 267 h 267"/>
                <a:gd name="T22" fmla="*/ 370 w 370"/>
                <a:gd name="T23" fmla="*/ 254 h 267"/>
                <a:gd name="T24" fmla="*/ 370 w 370"/>
                <a:gd name="T25" fmla="*/ 12 h 267"/>
                <a:gd name="T26" fmla="*/ 357 w 370"/>
                <a:gd name="T27" fmla="*/ 0 h 267"/>
                <a:gd name="T28" fmla="*/ 12 w 370"/>
                <a:gd name="T29" fmla="*/ 0 h 267"/>
                <a:gd name="T30" fmla="*/ 0 w 370"/>
                <a:gd name="T3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0" h="267">
                  <a:moveTo>
                    <a:pt x="158" y="214"/>
                  </a:moveTo>
                  <a:lnTo>
                    <a:pt x="158" y="214"/>
                  </a:lnTo>
                  <a:lnTo>
                    <a:pt x="211" y="214"/>
                  </a:lnTo>
                  <a:lnTo>
                    <a:pt x="211" y="241"/>
                  </a:lnTo>
                  <a:lnTo>
                    <a:pt x="158" y="241"/>
                  </a:lnTo>
                  <a:lnTo>
                    <a:pt x="158" y="214"/>
                  </a:lnTo>
                  <a:close/>
                  <a:moveTo>
                    <a:pt x="0" y="12"/>
                  </a:moveTo>
                  <a:lnTo>
                    <a:pt x="0" y="12"/>
                  </a:lnTo>
                  <a:lnTo>
                    <a:pt x="0" y="254"/>
                  </a:lnTo>
                  <a:cubicBezTo>
                    <a:pt x="0" y="261"/>
                    <a:pt x="6" y="267"/>
                    <a:pt x="12" y="267"/>
                  </a:cubicBezTo>
                  <a:lnTo>
                    <a:pt x="357" y="267"/>
                  </a:lnTo>
                  <a:cubicBezTo>
                    <a:pt x="364" y="267"/>
                    <a:pt x="370" y="261"/>
                    <a:pt x="370" y="254"/>
                  </a:cubicBezTo>
                  <a:lnTo>
                    <a:pt x="370" y="12"/>
                  </a:lnTo>
                  <a:cubicBezTo>
                    <a:pt x="370" y="5"/>
                    <a:pt x="364" y="0"/>
                    <a:pt x="357" y="0"/>
                  </a:cubicBezTo>
                  <a:lnTo>
                    <a:pt x="12" y="0"/>
                  </a:lnTo>
                  <a:cubicBezTo>
                    <a:pt x="6" y="0"/>
                    <a:pt x="0" y="5"/>
                    <a:pt x="0" y="12"/>
                  </a:cubicBezTo>
                  <a:close/>
                </a:path>
              </a:pathLst>
            </a:custGeom>
            <a:solidFill>
              <a:srgbClr val="C1C1C1"/>
            </a:solidFill>
            <a:ln w="0">
              <a:noFill/>
              <a:prstDash val="solid"/>
              <a:round/>
              <a:headEnd/>
              <a:tailEnd/>
            </a:ln>
          </p:spPr>
          <p:txBody>
            <a:bodyPr vert="horz" wrap="square" lIns="107555" tIns="53778" rIns="107555" bIns="53778" numCol="1" anchor="t" anchorCtr="0" compatLnSpc="1">
              <a:prstTxWarp prst="textNoShape">
                <a:avLst/>
              </a:prstTxWarp>
            </a:bodyPr>
            <a:lstStyle/>
            <a:p>
              <a:pPr defTabSz="914192">
                <a:defRPr/>
              </a:pPr>
              <a:endParaRPr lang="en-US">
                <a:solidFill>
                  <a:srgbClr val="3C3C41"/>
                </a:solidFill>
                <a:latin typeface="Segoe UI"/>
              </a:endParaRPr>
            </a:p>
          </p:txBody>
        </p:sp>
        <p:sp>
          <p:nvSpPr>
            <p:cNvPr id="7175" name="Rectangle 7174">
              <a:extLst>
                <a:ext uri="{FF2B5EF4-FFF2-40B4-BE49-F238E27FC236}">
                  <a16:creationId xmlns:a16="http://schemas.microsoft.com/office/drawing/2014/main" id="{51E58D06-C171-4336-8B39-BC362351765B}"/>
                </a:ext>
              </a:extLst>
            </p:cNvPr>
            <p:cNvSpPr/>
            <p:nvPr/>
          </p:nvSpPr>
          <p:spPr bwMode="auto">
            <a:xfrm>
              <a:off x="5262374" y="4893552"/>
              <a:ext cx="18288"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5FEF1A35-6800-4E01-9ADF-5550D0F53F6F}"/>
                </a:ext>
              </a:extLst>
            </p:cNvPr>
            <p:cNvSpPr/>
            <p:nvPr/>
          </p:nvSpPr>
          <p:spPr bwMode="auto">
            <a:xfrm>
              <a:off x="5329252" y="4893552"/>
              <a:ext cx="18288"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3F292548-EA41-4443-BB08-DD81972FC671}"/>
                </a:ext>
              </a:extLst>
            </p:cNvPr>
            <p:cNvSpPr/>
            <p:nvPr/>
          </p:nvSpPr>
          <p:spPr bwMode="auto">
            <a:xfrm>
              <a:off x="5396130" y="4893552"/>
              <a:ext cx="18288"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a:extLst>
                <a:ext uri="{FF2B5EF4-FFF2-40B4-BE49-F238E27FC236}">
                  <a16:creationId xmlns:a16="http://schemas.microsoft.com/office/drawing/2014/main" id="{7F1A45A7-A11C-47DA-B640-7364F91B5A0D}"/>
                </a:ext>
              </a:extLst>
            </p:cNvPr>
            <p:cNvSpPr/>
            <p:nvPr/>
          </p:nvSpPr>
          <p:spPr bwMode="auto">
            <a:xfrm>
              <a:off x="5463008" y="4893552"/>
              <a:ext cx="18288"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A3B1D53E-3CDC-40EA-9502-5B7635291EFD}"/>
                </a:ext>
              </a:extLst>
            </p:cNvPr>
            <p:cNvSpPr/>
            <p:nvPr/>
          </p:nvSpPr>
          <p:spPr bwMode="auto">
            <a:xfrm>
              <a:off x="5529886" y="4893552"/>
              <a:ext cx="18288"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128CEF5A-C6A2-4D6E-B41C-0E86E67BDCC4}"/>
                </a:ext>
              </a:extLst>
            </p:cNvPr>
            <p:cNvSpPr/>
            <p:nvPr/>
          </p:nvSpPr>
          <p:spPr bwMode="auto">
            <a:xfrm>
              <a:off x="5596764" y="4893552"/>
              <a:ext cx="18288"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178" name="Rectangle 7177">
            <a:extLst>
              <a:ext uri="{FF2B5EF4-FFF2-40B4-BE49-F238E27FC236}">
                <a16:creationId xmlns:a16="http://schemas.microsoft.com/office/drawing/2014/main" id="{FD126419-1587-4A54-8203-51EAC53CBE04}"/>
              </a:ext>
            </a:extLst>
          </p:cNvPr>
          <p:cNvSpPr/>
          <p:nvPr/>
        </p:nvSpPr>
        <p:spPr bwMode="auto">
          <a:xfrm>
            <a:off x="6511882" y="4680889"/>
            <a:ext cx="420042" cy="1523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biometrics" title="Icon of the Windows Hello logo">
            <a:extLst>
              <a:ext uri="{FF2B5EF4-FFF2-40B4-BE49-F238E27FC236}">
                <a16:creationId xmlns:a16="http://schemas.microsoft.com/office/drawing/2014/main" id="{A151145D-9AE8-4024-ADF7-F4C5761DA492}"/>
              </a:ext>
            </a:extLst>
          </p:cNvPr>
          <p:cNvSpPr>
            <a:spLocks noChangeAspect="1" noEditPoints="1"/>
          </p:cNvSpPr>
          <p:nvPr/>
        </p:nvSpPr>
        <p:spPr bwMode="auto">
          <a:xfrm>
            <a:off x="5355674" y="2815458"/>
            <a:ext cx="499324" cy="362072"/>
          </a:xfrm>
          <a:custGeom>
            <a:avLst/>
            <a:gdLst>
              <a:gd name="T0" fmla="*/ 99 w 334"/>
              <a:gd name="T1" fmla="*/ 175 h 242"/>
              <a:gd name="T2" fmla="*/ 167 w 334"/>
              <a:gd name="T3" fmla="*/ 107 h 242"/>
              <a:gd name="T4" fmla="*/ 235 w 334"/>
              <a:gd name="T5" fmla="*/ 175 h 242"/>
              <a:gd name="T6" fmla="*/ 167 w 334"/>
              <a:gd name="T7" fmla="*/ 242 h 242"/>
              <a:gd name="T8" fmla="*/ 99 w 334"/>
              <a:gd name="T9" fmla="*/ 175 h 242"/>
              <a:gd name="T10" fmla="*/ 334 w 334"/>
              <a:gd name="T11" fmla="*/ 125 h 242"/>
              <a:gd name="T12" fmla="*/ 167 w 334"/>
              <a:gd name="T13" fmla="*/ 0 h 242"/>
              <a:gd name="T14" fmla="*/ 0 w 334"/>
              <a:gd name="T15" fmla="*/ 125 h 242"/>
              <a:gd name="T16" fmla="*/ 35 w 334"/>
              <a:gd name="T17" fmla="*/ 135 h 242"/>
              <a:gd name="T18" fmla="*/ 167 w 334"/>
              <a:gd name="T19" fmla="*/ 37 h 242"/>
              <a:gd name="T20" fmla="*/ 298 w 334"/>
              <a:gd name="T21" fmla="*/ 134 h 242"/>
              <a:gd name="T22" fmla="*/ 334 w 334"/>
              <a:gd name="T23"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242">
                <a:moveTo>
                  <a:pt x="99" y="175"/>
                </a:moveTo>
                <a:cubicBezTo>
                  <a:pt x="99" y="137"/>
                  <a:pt x="130" y="107"/>
                  <a:pt x="167" y="107"/>
                </a:cubicBezTo>
                <a:cubicBezTo>
                  <a:pt x="204" y="107"/>
                  <a:pt x="235" y="137"/>
                  <a:pt x="235" y="175"/>
                </a:cubicBezTo>
                <a:cubicBezTo>
                  <a:pt x="235" y="212"/>
                  <a:pt x="204" y="242"/>
                  <a:pt x="167" y="242"/>
                </a:cubicBezTo>
                <a:cubicBezTo>
                  <a:pt x="130" y="242"/>
                  <a:pt x="99" y="212"/>
                  <a:pt x="99" y="175"/>
                </a:cubicBezTo>
                <a:close/>
                <a:moveTo>
                  <a:pt x="334" y="125"/>
                </a:moveTo>
                <a:cubicBezTo>
                  <a:pt x="313" y="53"/>
                  <a:pt x="246" y="0"/>
                  <a:pt x="167" y="0"/>
                </a:cubicBezTo>
                <a:cubicBezTo>
                  <a:pt x="88" y="0"/>
                  <a:pt x="21" y="53"/>
                  <a:pt x="0" y="125"/>
                </a:cubicBezTo>
                <a:cubicBezTo>
                  <a:pt x="35" y="135"/>
                  <a:pt x="35" y="135"/>
                  <a:pt x="35" y="135"/>
                </a:cubicBezTo>
                <a:cubicBezTo>
                  <a:pt x="52" y="78"/>
                  <a:pt x="105" y="37"/>
                  <a:pt x="167" y="37"/>
                </a:cubicBezTo>
                <a:cubicBezTo>
                  <a:pt x="229" y="37"/>
                  <a:pt x="281" y="78"/>
                  <a:pt x="298" y="134"/>
                </a:cubicBezTo>
                <a:lnTo>
                  <a:pt x="334" y="125"/>
                </a:lnTo>
                <a:close/>
              </a:path>
            </a:pathLst>
          </a:custGeom>
          <a:solidFill>
            <a:schemeClr val="accent1"/>
          </a:solidFill>
          <a:ln w="15875" cap="sq">
            <a:no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a:gradFill>
                <a:gsLst>
                  <a:gs pos="0">
                    <a:srgbClr val="505050"/>
                  </a:gs>
                  <a:gs pos="100000">
                    <a:srgbClr val="505050"/>
                  </a:gs>
                </a:gsLst>
              </a:gradFill>
              <a:latin typeface="Segoe UI"/>
            </a:endParaRPr>
          </a:p>
        </p:txBody>
      </p:sp>
      <p:sp>
        <p:nvSpPr>
          <p:cNvPr id="58" name="TextBox 57">
            <a:extLst>
              <a:ext uri="{FF2B5EF4-FFF2-40B4-BE49-F238E27FC236}">
                <a16:creationId xmlns:a16="http://schemas.microsoft.com/office/drawing/2014/main" id="{F470C368-2E88-4552-9E56-3B0DDD20159F}"/>
              </a:ext>
            </a:extLst>
          </p:cNvPr>
          <p:cNvSpPr txBox="1"/>
          <p:nvPr/>
        </p:nvSpPr>
        <p:spPr>
          <a:xfrm>
            <a:off x="4157211" y="3306534"/>
            <a:ext cx="858129" cy="331648"/>
          </a:xfrm>
          <a:prstGeom prst="rect">
            <a:avLst/>
          </a:prstGeom>
          <a:noFill/>
        </p:spPr>
        <p:txBody>
          <a:bodyPr wrap="square" lIns="0" tIns="0" rIns="0" bIns="0" rtlCol="0">
            <a:spAutoFit/>
          </a:bodyPr>
          <a:lstStyle/>
          <a:p>
            <a:pPr algn="ctr" defTabSz="914192">
              <a:defRPr/>
            </a:pPr>
            <a:r>
              <a:rPr lang="en-US" sz="1077">
                <a:gradFill>
                  <a:gsLst>
                    <a:gs pos="0">
                      <a:srgbClr val="282828"/>
                    </a:gs>
                    <a:gs pos="100000">
                      <a:srgbClr val="282828"/>
                    </a:gs>
                  </a:gsLst>
                  <a:lin ang="5400000" scaled="1"/>
                </a:gradFill>
                <a:latin typeface="Segoe UI Semibold"/>
              </a:rPr>
              <a:t>Microsoft</a:t>
            </a:r>
          </a:p>
          <a:p>
            <a:pPr algn="ctr" defTabSz="914192">
              <a:defRPr/>
            </a:pPr>
            <a:r>
              <a:rPr lang="en-US" sz="1077">
                <a:gradFill>
                  <a:gsLst>
                    <a:gs pos="0">
                      <a:srgbClr val="282828"/>
                    </a:gs>
                    <a:gs pos="100000">
                      <a:srgbClr val="282828"/>
                    </a:gs>
                  </a:gsLst>
                  <a:lin ang="5400000" scaled="1"/>
                </a:gradFill>
                <a:latin typeface="Segoe UI Semibold"/>
              </a:rPr>
              <a:t>Authenticator</a:t>
            </a:r>
          </a:p>
        </p:txBody>
      </p:sp>
      <p:sp>
        <p:nvSpPr>
          <p:cNvPr id="59" name="TextBox 58">
            <a:extLst>
              <a:ext uri="{FF2B5EF4-FFF2-40B4-BE49-F238E27FC236}">
                <a16:creationId xmlns:a16="http://schemas.microsoft.com/office/drawing/2014/main" id="{529F842A-FC87-471A-B100-79B120C8EC09}"/>
              </a:ext>
            </a:extLst>
          </p:cNvPr>
          <p:cNvSpPr txBox="1"/>
          <p:nvPr/>
        </p:nvSpPr>
        <p:spPr>
          <a:xfrm>
            <a:off x="7226344" y="3301074"/>
            <a:ext cx="858129" cy="165824"/>
          </a:xfrm>
          <a:prstGeom prst="rect">
            <a:avLst/>
          </a:prstGeom>
          <a:noFill/>
        </p:spPr>
        <p:txBody>
          <a:bodyPr wrap="square" lIns="0" tIns="0" rIns="0" bIns="0" rtlCol="0">
            <a:spAutoFit/>
          </a:bodyPr>
          <a:lstStyle/>
          <a:p>
            <a:pPr algn="ctr" defTabSz="914192">
              <a:defRPr/>
            </a:pPr>
            <a:r>
              <a:rPr lang="en-US" sz="1077">
                <a:gradFill>
                  <a:gsLst>
                    <a:gs pos="0">
                      <a:srgbClr val="282828"/>
                    </a:gs>
                    <a:gs pos="100000">
                      <a:srgbClr val="282828"/>
                    </a:gs>
                  </a:gsLst>
                  <a:lin ang="5400000" scaled="1"/>
                </a:gradFill>
                <a:latin typeface="Segoe UI Semibold"/>
              </a:rPr>
              <a:t>Biometrics</a:t>
            </a:r>
          </a:p>
        </p:txBody>
      </p:sp>
      <p:grpSp>
        <p:nvGrpSpPr>
          <p:cNvPr id="12" name="Group 11">
            <a:extLst>
              <a:ext uri="{FF2B5EF4-FFF2-40B4-BE49-F238E27FC236}">
                <a16:creationId xmlns:a16="http://schemas.microsoft.com/office/drawing/2014/main" id="{C4DBE696-2A6E-4370-9B26-F282F3D6B9EC}"/>
              </a:ext>
            </a:extLst>
          </p:cNvPr>
          <p:cNvGrpSpPr/>
          <p:nvPr/>
        </p:nvGrpSpPr>
        <p:grpSpPr>
          <a:xfrm>
            <a:off x="6453363" y="2853233"/>
            <a:ext cx="518922" cy="286523"/>
            <a:chOff x="5422996" y="2729752"/>
            <a:chExt cx="529327" cy="292268"/>
          </a:xfrm>
        </p:grpSpPr>
        <p:sp>
          <p:nvSpPr>
            <p:cNvPr id="7171" name="Freeform: Shape 7170">
              <a:extLst>
                <a:ext uri="{FF2B5EF4-FFF2-40B4-BE49-F238E27FC236}">
                  <a16:creationId xmlns:a16="http://schemas.microsoft.com/office/drawing/2014/main" id="{04A84E2E-C680-4CAA-8597-9878ADB7DDE8}"/>
                </a:ext>
              </a:extLst>
            </p:cNvPr>
            <p:cNvSpPr/>
            <p:nvPr/>
          </p:nvSpPr>
          <p:spPr>
            <a:xfrm>
              <a:off x="5422996" y="2729752"/>
              <a:ext cx="519585" cy="292268"/>
            </a:xfrm>
            <a:custGeom>
              <a:avLst/>
              <a:gdLst>
                <a:gd name="connsiteX0" fmla="*/ 0 w 319265"/>
                <a:gd name="connsiteY0" fmla="*/ 163624 h 179587"/>
                <a:gd name="connsiteX1" fmla="*/ 0 w 319265"/>
                <a:gd name="connsiteY1" fmla="*/ 13968 h 179587"/>
                <a:gd name="connsiteX2" fmla="*/ 15963 w 319265"/>
                <a:gd name="connsiteY2" fmla="*/ 0 h 179587"/>
                <a:gd name="connsiteX3" fmla="*/ 225481 w 319265"/>
                <a:gd name="connsiteY3" fmla="*/ 0 h 179587"/>
                <a:gd name="connsiteX4" fmla="*/ 239449 w 319265"/>
                <a:gd name="connsiteY4" fmla="*/ 15963 h 179587"/>
                <a:gd name="connsiteX5" fmla="*/ 239449 w 319265"/>
                <a:gd name="connsiteY5" fmla="*/ 165619 h 179587"/>
                <a:gd name="connsiteX6" fmla="*/ 225481 w 319265"/>
                <a:gd name="connsiteY6" fmla="*/ 179587 h 179587"/>
                <a:gd name="connsiteX7" fmla="*/ 15963 w 319265"/>
                <a:gd name="connsiteY7" fmla="*/ 179587 h 179587"/>
                <a:gd name="connsiteX8" fmla="*/ 0 w 319265"/>
                <a:gd name="connsiteY8" fmla="*/ 163624 h 179587"/>
                <a:gd name="connsiteX9" fmla="*/ 0 w 319265"/>
                <a:gd name="connsiteY9" fmla="*/ 163624 h 179587"/>
                <a:gd name="connsiteX10" fmla="*/ 239449 w 319265"/>
                <a:gd name="connsiteY10" fmla="*/ 155642 h 179587"/>
                <a:gd name="connsiteX11" fmla="*/ 325251 w 319265"/>
                <a:gd name="connsiteY11" fmla="*/ 155642 h 179587"/>
                <a:gd name="connsiteX12" fmla="*/ 325251 w 319265"/>
                <a:gd name="connsiteY12" fmla="*/ 21950 h 179587"/>
                <a:gd name="connsiteX13" fmla="*/ 239449 w 319265"/>
                <a:gd name="connsiteY13" fmla="*/ 21950 h 179587"/>
                <a:gd name="connsiteX14" fmla="*/ 285343 w 319265"/>
                <a:gd name="connsiteY14" fmla="*/ 69839 h 179587"/>
                <a:gd name="connsiteX15" fmla="*/ 285343 w 319265"/>
                <a:gd name="connsiteY15" fmla="*/ 63853 h 179587"/>
                <a:gd name="connsiteX16" fmla="*/ 279357 w 319265"/>
                <a:gd name="connsiteY16" fmla="*/ 63853 h 179587"/>
                <a:gd name="connsiteX17" fmla="*/ 279357 w 319265"/>
                <a:gd name="connsiteY17" fmla="*/ 69839 h 179587"/>
                <a:gd name="connsiteX18" fmla="*/ 285343 w 319265"/>
                <a:gd name="connsiteY18" fmla="*/ 69839 h 179587"/>
                <a:gd name="connsiteX19" fmla="*/ 285343 w 319265"/>
                <a:gd name="connsiteY19" fmla="*/ 69839 h 179587"/>
                <a:gd name="connsiteX20" fmla="*/ 285343 w 319265"/>
                <a:gd name="connsiteY20" fmla="*/ 69839 h 179587"/>
                <a:gd name="connsiteX21" fmla="*/ 285343 w 319265"/>
                <a:gd name="connsiteY21" fmla="*/ 113738 h 179587"/>
                <a:gd name="connsiteX22" fmla="*/ 285343 w 319265"/>
                <a:gd name="connsiteY22" fmla="*/ 107752 h 179587"/>
                <a:gd name="connsiteX23" fmla="*/ 279357 w 319265"/>
                <a:gd name="connsiteY23" fmla="*/ 107752 h 179587"/>
                <a:gd name="connsiteX24" fmla="*/ 279357 w 319265"/>
                <a:gd name="connsiteY24" fmla="*/ 113738 h 179587"/>
                <a:gd name="connsiteX25" fmla="*/ 285343 w 319265"/>
                <a:gd name="connsiteY25" fmla="*/ 113738 h 179587"/>
                <a:gd name="connsiteX26" fmla="*/ 285343 w 319265"/>
                <a:gd name="connsiteY26" fmla="*/ 113738 h 179587"/>
                <a:gd name="connsiteX27" fmla="*/ 285343 w 319265"/>
                <a:gd name="connsiteY27" fmla="*/ 113738 h 17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9265" h="179587">
                  <a:moveTo>
                    <a:pt x="0" y="163624"/>
                  </a:moveTo>
                  <a:cubicBezTo>
                    <a:pt x="0" y="13968"/>
                    <a:pt x="0" y="13968"/>
                    <a:pt x="0" y="13968"/>
                  </a:cubicBezTo>
                  <a:cubicBezTo>
                    <a:pt x="0" y="5986"/>
                    <a:pt x="7982" y="0"/>
                    <a:pt x="15963" y="0"/>
                  </a:cubicBezTo>
                  <a:cubicBezTo>
                    <a:pt x="225481" y="0"/>
                    <a:pt x="225481" y="0"/>
                    <a:pt x="225481" y="0"/>
                  </a:cubicBezTo>
                  <a:cubicBezTo>
                    <a:pt x="233463" y="0"/>
                    <a:pt x="239449" y="5986"/>
                    <a:pt x="239449" y="15963"/>
                  </a:cubicBezTo>
                  <a:cubicBezTo>
                    <a:pt x="239449" y="165619"/>
                    <a:pt x="239449" y="165619"/>
                    <a:pt x="239449" y="165619"/>
                  </a:cubicBezTo>
                  <a:cubicBezTo>
                    <a:pt x="239449" y="173601"/>
                    <a:pt x="233463" y="179587"/>
                    <a:pt x="225481" y="179587"/>
                  </a:cubicBezTo>
                  <a:cubicBezTo>
                    <a:pt x="15963" y="179587"/>
                    <a:pt x="15963" y="179587"/>
                    <a:pt x="15963" y="179587"/>
                  </a:cubicBezTo>
                  <a:cubicBezTo>
                    <a:pt x="7982" y="179587"/>
                    <a:pt x="0" y="173601"/>
                    <a:pt x="0" y="163624"/>
                  </a:cubicBezTo>
                  <a:lnTo>
                    <a:pt x="0" y="163624"/>
                  </a:lnTo>
                  <a:close/>
                  <a:moveTo>
                    <a:pt x="239449" y="155642"/>
                  </a:moveTo>
                  <a:cubicBezTo>
                    <a:pt x="325251" y="155642"/>
                    <a:pt x="325251" y="155642"/>
                    <a:pt x="325251" y="155642"/>
                  </a:cubicBezTo>
                  <a:cubicBezTo>
                    <a:pt x="325251" y="21950"/>
                    <a:pt x="325251" y="21950"/>
                    <a:pt x="325251" y="21950"/>
                  </a:cubicBezTo>
                  <a:cubicBezTo>
                    <a:pt x="239449" y="21950"/>
                    <a:pt x="239449" y="21950"/>
                    <a:pt x="239449" y="21950"/>
                  </a:cubicBezTo>
                  <a:moveTo>
                    <a:pt x="285343" y="69839"/>
                  </a:moveTo>
                  <a:cubicBezTo>
                    <a:pt x="285343" y="63853"/>
                    <a:pt x="285343" y="63853"/>
                    <a:pt x="285343" y="63853"/>
                  </a:cubicBezTo>
                  <a:cubicBezTo>
                    <a:pt x="279357" y="63853"/>
                    <a:pt x="279357" y="63853"/>
                    <a:pt x="279357" y="63853"/>
                  </a:cubicBezTo>
                  <a:cubicBezTo>
                    <a:pt x="279357" y="69839"/>
                    <a:pt x="279357" y="69839"/>
                    <a:pt x="279357" y="69839"/>
                  </a:cubicBezTo>
                  <a:lnTo>
                    <a:pt x="285343" y="69839"/>
                  </a:lnTo>
                  <a:lnTo>
                    <a:pt x="285343" y="69839"/>
                  </a:lnTo>
                  <a:lnTo>
                    <a:pt x="285343" y="69839"/>
                  </a:lnTo>
                  <a:close/>
                  <a:moveTo>
                    <a:pt x="285343" y="113738"/>
                  </a:moveTo>
                  <a:cubicBezTo>
                    <a:pt x="285343" y="107752"/>
                    <a:pt x="285343" y="107752"/>
                    <a:pt x="285343" y="107752"/>
                  </a:cubicBezTo>
                  <a:cubicBezTo>
                    <a:pt x="279357" y="107752"/>
                    <a:pt x="279357" y="107752"/>
                    <a:pt x="279357" y="107752"/>
                  </a:cubicBezTo>
                  <a:cubicBezTo>
                    <a:pt x="279357" y="113738"/>
                    <a:pt x="279357" y="113738"/>
                    <a:pt x="279357" y="113738"/>
                  </a:cubicBezTo>
                  <a:lnTo>
                    <a:pt x="285343" y="113738"/>
                  </a:lnTo>
                  <a:lnTo>
                    <a:pt x="285343" y="113738"/>
                  </a:lnTo>
                  <a:lnTo>
                    <a:pt x="285343" y="113738"/>
                  </a:lnTo>
                  <a:close/>
                </a:path>
              </a:pathLst>
            </a:custGeom>
            <a:solidFill>
              <a:srgbClr val="C1C1C1"/>
            </a:solidFill>
            <a:ln w="19645" cap="flat">
              <a:noFill/>
              <a:prstDash val="solid"/>
              <a:miter/>
            </a:ln>
          </p:spPr>
          <p:txBody>
            <a:bodyPr rtlCol="0" anchor="ctr"/>
            <a:lstStyle/>
            <a:p>
              <a:pPr defTabSz="914192">
                <a:defRPr/>
              </a:pPr>
              <a:endParaRPr lang="en-US">
                <a:solidFill>
                  <a:srgbClr val="282828"/>
                </a:solidFill>
                <a:latin typeface="Segoe UI"/>
              </a:endParaRPr>
            </a:p>
          </p:txBody>
        </p:sp>
        <p:sp>
          <p:nvSpPr>
            <p:cNvPr id="7172" name="Freeform: Shape 7171">
              <a:extLst>
                <a:ext uri="{FF2B5EF4-FFF2-40B4-BE49-F238E27FC236}">
                  <a16:creationId xmlns:a16="http://schemas.microsoft.com/office/drawing/2014/main" id="{FAEB6775-2835-43EE-9C8B-C22E6050474E}"/>
                </a:ext>
              </a:extLst>
            </p:cNvPr>
            <p:cNvSpPr/>
            <p:nvPr/>
          </p:nvSpPr>
          <p:spPr>
            <a:xfrm>
              <a:off x="5549645" y="2804442"/>
              <a:ext cx="129896" cy="129896"/>
            </a:xfrm>
            <a:custGeom>
              <a:avLst/>
              <a:gdLst>
                <a:gd name="connsiteX0" fmla="*/ 0 w 79816"/>
                <a:gd name="connsiteY0" fmla="*/ 43899 h 79816"/>
                <a:gd name="connsiteX1" fmla="*/ 45894 w 79816"/>
                <a:gd name="connsiteY1" fmla="*/ 0 h 79816"/>
                <a:gd name="connsiteX2" fmla="*/ 91789 w 79816"/>
                <a:gd name="connsiteY2" fmla="*/ 43899 h 79816"/>
                <a:gd name="connsiteX3" fmla="*/ 45894 w 79816"/>
                <a:gd name="connsiteY3" fmla="*/ 87798 h 79816"/>
                <a:gd name="connsiteX4" fmla="*/ 0 w 79816"/>
                <a:gd name="connsiteY4" fmla="*/ 43899 h 79816"/>
                <a:gd name="connsiteX5" fmla="*/ 0 w 79816"/>
                <a:gd name="connsiteY5" fmla="*/ 43899 h 7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816" h="79816">
                  <a:moveTo>
                    <a:pt x="0" y="43899"/>
                  </a:moveTo>
                  <a:cubicBezTo>
                    <a:pt x="0" y="19954"/>
                    <a:pt x="19954" y="0"/>
                    <a:pt x="45894" y="0"/>
                  </a:cubicBezTo>
                  <a:cubicBezTo>
                    <a:pt x="71835" y="0"/>
                    <a:pt x="91789" y="19954"/>
                    <a:pt x="91789" y="43899"/>
                  </a:cubicBezTo>
                  <a:cubicBezTo>
                    <a:pt x="91789" y="67844"/>
                    <a:pt x="71835" y="87798"/>
                    <a:pt x="45894" y="87798"/>
                  </a:cubicBezTo>
                  <a:cubicBezTo>
                    <a:pt x="19954" y="87798"/>
                    <a:pt x="0" y="67844"/>
                    <a:pt x="0" y="43899"/>
                  </a:cubicBezTo>
                  <a:lnTo>
                    <a:pt x="0" y="43899"/>
                  </a:lnTo>
                  <a:close/>
                </a:path>
              </a:pathLst>
            </a:custGeom>
            <a:solidFill>
              <a:schemeClr val="accent1"/>
            </a:solidFill>
            <a:ln w="19645" cap="flat">
              <a:noFill/>
              <a:prstDash val="solid"/>
              <a:miter/>
            </a:ln>
          </p:spPr>
          <p:txBody>
            <a:bodyPr rtlCol="0" anchor="ctr"/>
            <a:lstStyle/>
            <a:p>
              <a:pPr defTabSz="914192">
                <a:defRPr/>
              </a:pPr>
              <a:endParaRPr lang="en-US">
                <a:solidFill>
                  <a:srgbClr val="282828"/>
                </a:solidFill>
                <a:latin typeface="Segoe UI"/>
              </a:endParaRPr>
            </a:p>
          </p:txBody>
        </p:sp>
        <p:sp>
          <p:nvSpPr>
            <p:cNvPr id="73" name="Freeform: Shape 72">
              <a:extLst>
                <a:ext uri="{FF2B5EF4-FFF2-40B4-BE49-F238E27FC236}">
                  <a16:creationId xmlns:a16="http://schemas.microsoft.com/office/drawing/2014/main" id="{A1FFA4E4-B9D2-4B6F-ACCD-6E4EF033BEE9}"/>
                </a:ext>
              </a:extLst>
            </p:cNvPr>
            <p:cNvSpPr/>
            <p:nvPr/>
          </p:nvSpPr>
          <p:spPr>
            <a:xfrm>
              <a:off x="5806190" y="2736654"/>
              <a:ext cx="146133" cy="278873"/>
            </a:xfrm>
            <a:custGeom>
              <a:avLst/>
              <a:gdLst>
                <a:gd name="connsiteX0" fmla="*/ 71443 w 146133"/>
                <a:gd name="connsiteY0" fmla="*/ 168460 h 278873"/>
                <a:gd name="connsiteX1" fmla="*/ 71443 w 146133"/>
                <a:gd name="connsiteY1" fmla="*/ 178201 h 278873"/>
                <a:gd name="connsiteX2" fmla="*/ 81185 w 146133"/>
                <a:gd name="connsiteY2" fmla="*/ 178201 h 278873"/>
                <a:gd name="connsiteX3" fmla="*/ 81185 w 146133"/>
                <a:gd name="connsiteY3" fmla="*/ 168460 h 278873"/>
                <a:gd name="connsiteX4" fmla="*/ 71443 w 146133"/>
                <a:gd name="connsiteY4" fmla="*/ 168460 h 278873"/>
                <a:gd name="connsiteX5" fmla="*/ 71443 w 146133"/>
                <a:gd name="connsiteY5" fmla="*/ 97016 h 278873"/>
                <a:gd name="connsiteX6" fmla="*/ 71443 w 146133"/>
                <a:gd name="connsiteY6" fmla="*/ 106758 h 278873"/>
                <a:gd name="connsiteX7" fmla="*/ 81185 w 146133"/>
                <a:gd name="connsiteY7" fmla="*/ 106758 h 278873"/>
                <a:gd name="connsiteX8" fmla="*/ 81185 w 146133"/>
                <a:gd name="connsiteY8" fmla="*/ 97016 h 278873"/>
                <a:gd name="connsiteX9" fmla="*/ 71443 w 146133"/>
                <a:gd name="connsiteY9" fmla="*/ 97016 h 278873"/>
                <a:gd name="connsiteX10" fmla="*/ 0 w 146133"/>
                <a:gd name="connsiteY10" fmla="*/ 0 h 278873"/>
                <a:gd name="connsiteX11" fmla="*/ 1 w 146133"/>
                <a:gd name="connsiteY11" fmla="*/ 0 h 278873"/>
                <a:gd name="connsiteX12" fmla="*/ 6495 w 146133"/>
                <a:gd name="connsiteY12" fmla="*/ 19078 h 278873"/>
                <a:gd name="connsiteX13" fmla="*/ 6495 w 146133"/>
                <a:gd name="connsiteY13" fmla="*/ 28822 h 278873"/>
                <a:gd name="connsiteX14" fmla="*/ 146133 w 146133"/>
                <a:gd name="connsiteY14" fmla="*/ 28822 h 278873"/>
                <a:gd name="connsiteX15" fmla="*/ 146133 w 146133"/>
                <a:gd name="connsiteY15" fmla="*/ 246398 h 278873"/>
                <a:gd name="connsiteX16" fmla="*/ 6495 w 146133"/>
                <a:gd name="connsiteY16" fmla="*/ 246398 h 278873"/>
                <a:gd name="connsiteX17" fmla="*/ 6495 w 146133"/>
                <a:gd name="connsiteY17" fmla="*/ 249791 h 278873"/>
                <a:gd name="connsiteX18" fmla="*/ 6495 w 146133"/>
                <a:gd name="connsiteY18" fmla="*/ 262635 h 278873"/>
                <a:gd name="connsiteX19" fmla="*/ 1 w 146133"/>
                <a:gd name="connsiteY19" fmla="*/ 278872 h 278873"/>
                <a:gd name="connsiteX20" fmla="*/ 0 w 146133"/>
                <a:gd name="connsiteY20" fmla="*/ 278873 h 27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133" h="278873">
                  <a:moveTo>
                    <a:pt x="71443" y="168460"/>
                  </a:moveTo>
                  <a:cubicBezTo>
                    <a:pt x="71443" y="178201"/>
                    <a:pt x="71443" y="178201"/>
                    <a:pt x="71443" y="178201"/>
                  </a:cubicBezTo>
                  <a:lnTo>
                    <a:pt x="81185" y="178201"/>
                  </a:lnTo>
                  <a:cubicBezTo>
                    <a:pt x="81185" y="168460"/>
                    <a:pt x="81185" y="168460"/>
                    <a:pt x="81185" y="168460"/>
                  </a:cubicBezTo>
                  <a:cubicBezTo>
                    <a:pt x="71443" y="168460"/>
                    <a:pt x="71443" y="168460"/>
                    <a:pt x="71443" y="168460"/>
                  </a:cubicBezTo>
                  <a:close/>
                  <a:moveTo>
                    <a:pt x="71443" y="97016"/>
                  </a:moveTo>
                  <a:cubicBezTo>
                    <a:pt x="71443" y="106758"/>
                    <a:pt x="71443" y="106758"/>
                    <a:pt x="71443" y="106758"/>
                  </a:cubicBezTo>
                  <a:lnTo>
                    <a:pt x="81185" y="106758"/>
                  </a:lnTo>
                  <a:cubicBezTo>
                    <a:pt x="81185" y="97016"/>
                    <a:pt x="81185" y="97016"/>
                    <a:pt x="81185" y="97016"/>
                  </a:cubicBezTo>
                  <a:cubicBezTo>
                    <a:pt x="71443" y="97016"/>
                    <a:pt x="71443" y="97016"/>
                    <a:pt x="71443" y="97016"/>
                  </a:cubicBezTo>
                  <a:close/>
                  <a:moveTo>
                    <a:pt x="0" y="0"/>
                  </a:moveTo>
                  <a:lnTo>
                    <a:pt x="1" y="0"/>
                  </a:lnTo>
                  <a:cubicBezTo>
                    <a:pt x="4060" y="4465"/>
                    <a:pt x="6495" y="10960"/>
                    <a:pt x="6495" y="19078"/>
                  </a:cubicBezTo>
                  <a:lnTo>
                    <a:pt x="6495" y="28822"/>
                  </a:lnTo>
                  <a:cubicBezTo>
                    <a:pt x="6495" y="28822"/>
                    <a:pt x="6495" y="28822"/>
                    <a:pt x="146133" y="28822"/>
                  </a:cubicBezTo>
                  <a:cubicBezTo>
                    <a:pt x="146133" y="28822"/>
                    <a:pt x="146133" y="28822"/>
                    <a:pt x="146133" y="246398"/>
                  </a:cubicBezTo>
                  <a:cubicBezTo>
                    <a:pt x="146133" y="246398"/>
                    <a:pt x="146133" y="246398"/>
                    <a:pt x="6495" y="246398"/>
                  </a:cubicBezTo>
                  <a:lnTo>
                    <a:pt x="6495" y="249791"/>
                  </a:lnTo>
                  <a:cubicBezTo>
                    <a:pt x="6495" y="262635"/>
                    <a:pt x="6495" y="262635"/>
                    <a:pt x="6495" y="262635"/>
                  </a:cubicBezTo>
                  <a:cubicBezTo>
                    <a:pt x="6495" y="269130"/>
                    <a:pt x="4060" y="274813"/>
                    <a:pt x="1" y="278872"/>
                  </a:cubicBezTo>
                  <a:lnTo>
                    <a:pt x="0" y="278873"/>
                  </a:lnTo>
                  <a:close/>
                </a:path>
              </a:pathLst>
            </a:custGeom>
            <a:solidFill>
              <a:srgbClr val="DCDCDC"/>
            </a:solidFill>
            <a:ln w="19645" cap="flat">
              <a:noFill/>
              <a:prstDash val="solid"/>
              <a:miter/>
            </a:ln>
          </p:spPr>
          <p:txBody>
            <a:bodyPr wrap="square" rtlCol="0" anchor="ctr">
              <a:noAutofit/>
            </a:bodyPr>
            <a:lstStyle/>
            <a:p>
              <a:pPr defTabSz="914192">
                <a:defRPr/>
              </a:pPr>
              <a:endParaRPr lang="en-US">
                <a:solidFill>
                  <a:srgbClr val="282828"/>
                </a:solidFill>
                <a:latin typeface="Segoe UI"/>
              </a:endParaRPr>
            </a:p>
          </p:txBody>
        </p:sp>
        <p:sp>
          <p:nvSpPr>
            <p:cNvPr id="7173" name="Freeform: Shape 7172">
              <a:extLst>
                <a:ext uri="{FF2B5EF4-FFF2-40B4-BE49-F238E27FC236}">
                  <a16:creationId xmlns:a16="http://schemas.microsoft.com/office/drawing/2014/main" id="{B3595023-3BCD-44A2-8FD9-0F8A0AF01BBE}"/>
                </a:ext>
              </a:extLst>
            </p:cNvPr>
            <p:cNvSpPr/>
            <p:nvPr/>
          </p:nvSpPr>
          <p:spPr>
            <a:xfrm>
              <a:off x="5858148" y="2807690"/>
              <a:ext cx="32474" cy="32474"/>
            </a:xfrm>
            <a:custGeom>
              <a:avLst/>
              <a:gdLst>
                <a:gd name="connsiteX0" fmla="*/ 0 w 19954"/>
                <a:gd name="connsiteY0" fmla="*/ 0 h 19954"/>
                <a:gd name="connsiteX1" fmla="*/ 25940 w 19954"/>
                <a:gd name="connsiteY1" fmla="*/ 0 h 19954"/>
                <a:gd name="connsiteX2" fmla="*/ 25940 w 19954"/>
                <a:gd name="connsiteY2" fmla="*/ 25940 h 19954"/>
                <a:gd name="connsiteX3" fmla="*/ 0 w 19954"/>
                <a:gd name="connsiteY3" fmla="*/ 25940 h 19954"/>
              </a:gdLst>
              <a:ahLst/>
              <a:cxnLst>
                <a:cxn ang="0">
                  <a:pos x="connsiteX0" y="connsiteY0"/>
                </a:cxn>
                <a:cxn ang="0">
                  <a:pos x="connsiteX1" y="connsiteY1"/>
                </a:cxn>
                <a:cxn ang="0">
                  <a:pos x="connsiteX2" y="connsiteY2"/>
                </a:cxn>
                <a:cxn ang="0">
                  <a:pos x="connsiteX3" y="connsiteY3"/>
                </a:cxn>
              </a:cxnLst>
              <a:rect l="l" t="t" r="r" b="b"/>
              <a:pathLst>
                <a:path w="19954" h="19954">
                  <a:moveTo>
                    <a:pt x="0" y="0"/>
                  </a:moveTo>
                  <a:lnTo>
                    <a:pt x="25940" y="0"/>
                  </a:lnTo>
                  <a:lnTo>
                    <a:pt x="25940" y="25940"/>
                  </a:lnTo>
                  <a:lnTo>
                    <a:pt x="0" y="25940"/>
                  </a:lnTo>
                  <a:close/>
                </a:path>
              </a:pathLst>
            </a:custGeom>
            <a:solidFill>
              <a:schemeClr val="bg1"/>
            </a:solidFill>
            <a:ln w="19645" cap="flat">
              <a:noFill/>
              <a:prstDash val="solid"/>
              <a:miter/>
            </a:ln>
          </p:spPr>
          <p:txBody>
            <a:bodyPr rtlCol="0" anchor="ctr"/>
            <a:lstStyle/>
            <a:p>
              <a:pPr defTabSz="914192">
                <a:defRPr/>
              </a:pPr>
              <a:endParaRPr lang="en-US">
                <a:solidFill>
                  <a:srgbClr val="282828"/>
                </a:solidFill>
                <a:latin typeface="Segoe UI"/>
              </a:endParaRPr>
            </a:p>
          </p:txBody>
        </p:sp>
        <p:sp>
          <p:nvSpPr>
            <p:cNvPr id="7174" name="Freeform: Shape 7173">
              <a:extLst>
                <a:ext uri="{FF2B5EF4-FFF2-40B4-BE49-F238E27FC236}">
                  <a16:creationId xmlns:a16="http://schemas.microsoft.com/office/drawing/2014/main" id="{03E689B6-4823-471A-97B0-13F31A39F34A}"/>
                </a:ext>
              </a:extLst>
            </p:cNvPr>
            <p:cNvSpPr/>
            <p:nvPr/>
          </p:nvSpPr>
          <p:spPr>
            <a:xfrm>
              <a:off x="5858148" y="2895371"/>
              <a:ext cx="32474" cy="32474"/>
            </a:xfrm>
            <a:custGeom>
              <a:avLst/>
              <a:gdLst>
                <a:gd name="connsiteX0" fmla="*/ 0 w 19954"/>
                <a:gd name="connsiteY0" fmla="*/ 0 h 19954"/>
                <a:gd name="connsiteX1" fmla="*/ 25940 w 19954"/>
                <a:gd name="connsiteY1" fmla="*/ 0 h 19954"/>
                <a:gd name="connsiteX2" fmla="*/ 25940 w 19954"/>
                <a:gd name="connsiteY2" fmla="*/ 25940 h 19954"/>
                <a:gd name="connsiteX3" fmla="*/ 0 w 19954"/>
                <a:gd name="connsiteY3" fmla="*/ 25940 h 19954"/>
              </a:gdLst>
              <a:ahLst/>
              <a:cxnLst>
                <a:cxn ang="0">
                  <a:pos x="connsiteX0" y="connsiteY0"/>
                </a:cxn>
                <a:cxn ang="0">
                  <a:pos x="connsiteX1" y="connsiteY1"/>
                </a:cxn>
                <a:cxn ang="0">
                  <a:pos x="connsiteX2" y="connsiteY2"/>
                </a:cxn>
                <a:cxn ang="0">
                  <a:pos x="connsiteX3" y="connsiteY3"/>
                </a:cxn>
              </a:cxnLst>
              <a:rect l="l" t="t" r="r" b="b"/>
              <a:pathLst>
                <a:path w="19954" h="19954">
                  <a:moveTo>
                    <a:pt x="0" y="0"/>
                  </a:moveTo>
                  <a:lnTo>
                    <a:pt x="25940" y="0"/>
                  </a:lnTo>
                  <a:lnTo>
                    <a:pt x="25940" y="25940"/>
                  </a:lnTo>
                  <a:lnTo>
                    <a:pt x="0" y="25940"/>
                  </a:lnTo>
                  <a:close/>
                </a:path>
              </a:pathLst>
            </a:custGeom>
            <a:solidFill>
              <a:schemeClr val="bg1"/>
            </a:solidFill>
            <a:ln w="19645" cap="flat">
              <a:noFill/>
              <a:prstDash val="solid"/>
              <a:miter/>
            </a:ln>
          </p:spPr>
          <p:txBody>
            <a:bodyPr rtlCol="0" anchor="ctr"/>
            <a:lstStyle/>
            <a:p>
              <a:pPr defTabSz="914192">
                <a:defRPr/>
              </a:pPr>
              <a:endParaRPr lang="en-US">
                <a:solidFill>
                  <a:srgbClr val="282828"/>
                </a:solidFill>
                <a:latin typeface="Segoe UI"/>
              </a:endParaRPr>
            </a:p>
          </p:txBody>
        </p:sp>
      </p:grpSp>
      <p:sp>
        <p:nvSpPr>
          <p:cNvPr id="74" name="Freeform 11">
            <a:extLst>
              <a:ext uri="{FF2B5EF4-FFF2-40B4-BE49-F238E27FC236}">
                <a16:creationId xmlns:a16="http://schemas.microsoft.com/office/drawing/2014/main" id="{5961031B-A94F-49FA-9A0D-5F07B474CDB6}"/>
              </a:ext>
            </a:extLst>
          </p:cNvPr>
          <p:cNvSpPr>
            <a:spLocks noEditPoints="1"/>
          </p:cNvSpPr>
          <p:nvPr/>
        </p:nvSpPr>
        <p:spPr bwMode="auto">
          <a:xfrm>
            <a:off x="7453762" y="2765585"/>
            <a:ext cx="389407" cy="461818"/>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sz="1800">
              <a:solidFill>
                <a:srgbClr val="282828"/>
              </a:solidFill>
              <a:latin typeface="Segoe UI"/>
            </a:endParaRPr>
          </a:p>
        </p:txBody>
      </p:sp>
      <p:pic>
        <p:nvPicPr>
          <p:cNvPr id="1026" name="Picture 2" descr="Image result for microsoft authenticator&quot;">
            <a:extLst>
              <a:ext uri="{FF2B5EF4-FFF2-40B4-BE49-F238E27FC236}">
                <a16:creationId xmlns:a16="http://schemas.microsoft.com/office/drawing/2014/main" id="{70163D66-BC39-4342-A242-A25907A95748}"/>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10000" b="90000" l="10000" r="90000">
                        <a14:foregroundMark x1="48417" y1="51587" x2="48417" y2="51587"/>
                      </a14:backgroundRemoval>
                    </a14:imgEffect>
                  </a14:imgLayer>
                </a14:imgProps>
              </a:ext>
              <a:ext uri="{28A0092B-C50C-407E-A947-70E740481C1C}">
                <a14:useLocalDpi xmlns:a14="http://schemas.microsoft.com/office/drawing/2010/main"/>
              </a:ext>
            </a:extLst>
          </a:blip>
          <a:srcRect/>
          <a:stretch>
            <a:fillRect/>
          </a:stretch>
        </p:blipFill>
        <p:spPr bwMode="auto">
          <a:xfrm>
            <a:off x="3978599" y="2679279"/>
            <a:ext cx="1208437" cy="634430"/>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16B114EF-AA9C-43E4-97A4-CB4A256A0FD0}"/>
              </a:ext>
            </a:extLst>
          </p:cNvPr>
          <p:cNvGrpSpPr/>
          <p:nvPr/>
        </p:nvGrpSpPr>
        <p:grpSpPr>
          <a:xfrm>
            <a:off x="6315227" y="4614100"/>
            <a:ext cx="654950" cy="284760"/>
            <a:chOff x="6463764" y="4780274"/>
            <a:chExt cx="668083" cy="290470"/>
          </a:xfrm>
        </p:grpSpPr>
        <p:pic>
          <p:nvPicPr>
            <p:cNvPr id="90" name="Graphic 89">
              <a:extLst>
                <a:ext uri="{FF2B5EF4-FFF2-40B4-BE49-F238E27FC236}">
                  <a16:creationId xmlns:a16="http://schemas.microsoft.com/office/drawing/2014/main" id="{6C618101-D551-4EEE-AFBC-88F5317A2717}"/>
                </a:ext>
              </a:extLst>
            </p:cNvPr>
            <p:cNvPicPr>
              <a:picLocks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6463764" y="4780274"/>
              <a:ext cx="668083" cy="290470"/>
            </a:xfrm>
            <a:custGeom>
              <a:avLst/>
              <a:gdLst>
                <a:gd name="connsiteX0" fmla="*/ 250095 w 668083"/>
                <a:gd name="connsiteY0" fmla="*/ 79001 h 290470"/>
                <a:gd name="connsiteX1" fmla="*/ 250095 w 668083"/>
                <a:gd name="connsiteY1" fmla="*/ 201629 h 290470"/>
                <a:gd name="connsiteX2" fmla="*/ 629063 w 668083"/>
                <a:gd name="connsiteY2" fmla="*/ 201629 h 290470"/>
                <a:gd name="connsiteX3" fmla="*/ 629063 w 668083"/>
                <a:gd name="connsiteY3" fmla="*/ 79001 h 290470"/>
                <a:gd name="connsiteX4" fmla="*/ 0 w 668083"/>
                <a:gd name="connsiteY4" fmla="*/ 0 h 290470"/>
                <a:gd name="connsiteX5" fmla="*/ 668083 w 668083"/>
                <a:gd name="connsiteY5" fmla="*/ 0 h 290470"/>
                <a:gd name="connsiteX6" fmla="*/ 668083 w 668083"/>
                <a:gd name="connsiteY6" fmla="*/ 290470 h 290470"/>
                <a:gd name="connsiteX7" fmla="*/ 0 w 668083"/>
                <a:gd name="connsiteY7" fmla="*/ 290470 h 29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083" h="290470">
                  <a:moveTo>
                    <a:pt x="250095" y="79001"/>
                  </a:moveTo>
                  <a:lnTo>
                    <a:pt x="250095" y="201629"/>
                  </a:lnTo>
                  <a:lnTo>
                    <a:pt x="629063" y="201629"/>
                  </a:lnTo>
                  <a:lnTo>
                    <a:pt x="629063" y="79001"/>
                  </a:lnTo>
                  <a:close/>
                  <a:moveTo>
                    <a:pt x="0" y="0"/>
                  </a:moveTo>
                  <a:lnTo>
                    <a:pt x="668083" y="0"/>
                  </a:lnTo>
                  <a:lnTo>
                    <a:pt x="668083" y="290470"/>
                  </a:lnTo>
                  <a:lnTo>
                    <a:pt x="0" y="290470"/>
                  </a:lnTo>
                  <a:close/>
                </a:path>
              </a:pathLst>
            </a:custGeom>
          </p:spPr>
        </p:pic>
        <p:grpSp>
          <p:nvGrpSpPr>
            <p:cNvPr id="26" name="Group 25">
              <a:extLst>
                <a:ext uri="{FF2B5EF4-FFF2-40B4-BE49-F238E27FC236}">
                  <a16:creationId xmlns:a16="http://schemas.microsoft.com/office/drawing/2014/main" id="{F9DAB905-C58A-4CB2-9BB4-31A93BE3F022}"/>
                </a:ext>
              </a:extLst>
            </p:cNvPr>
            <p:cNvGrpSpPr/>
            <p:nvPr/>
          </p:nvGrpSpPr>
          <p:grpSpPr>
            <a:xfrm>
              <a:off x="6755322" y="4855068"/>
              <a:ext cx="290345" cy="73152"/>
              <a:chOff x="6764252" y="4868769"/>
              <a:chExt cx="290345" cy="73152"/>
            </a:xfrm>
          </p:grpSpPr>
          <p:sp>
            <p:nvSpPr>
              <p:cNvPr id="24" name="Rectangle 23">
                <a:extLst>
                  <a:ext uri="{FF2B5EF4-FFF2-40B4-BE49-F238E27FC236}">
                    <a16:creationId xmlns:a16="http://schemas.microsoft.com/office/drawing/2014/main" id="{FC11CB7A-D6F9-4D7B-9A87-CED53D72A30C}"/>
                  </a:ext>
                </a:extLst>
              </p:cNvPr>
              <p:cNvSpPr/>
              <p:nvPr/>
            </p:nvSpPr>
            <p:spPr bwMode="auto">
              <a:xfrm>
                <a:off x="6764252" y="4868769"/>
                <a:ext cx="18288" cy="7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8DBBEBB3-7DE0-4444-A1BB-945AF73E89BE}"/>
                  </a:ext>
                </a:extLst>
              </p:cNvPr>
              <p:cNvSpPr/>
              <p:nvPr/>
            </p:nvSpPr>
            <p:spPr bwMode="auto">
              <a:xfrm>
                <a:off x="6962893" y="4868769"/>
                <a:ext cx="18288" cy="7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374D3F52-D613-4F8A-8735-648C8EFF61BC}"/>
                  </a:ext>
                </a:extLst>
              </p:cNvPr>
              <p:cNvSpPr/>
              <p:nvPr/>
            </p:nvSpPr>
            <p:spPr bwMode="auto">
              <a:xfrm>
                <a:off x="6913965" y="4868769"/>
                <a:ext cx="18288" cy="7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AA7AC2A8-4B19-4100-B413-A9975FF71A4E}"/>
                  </a:ext>
                </a:extLst>
              </p:cNvPr>
              <p:cNvSpPr/>
              <p:nvPr/>
            </p:nvSpPr>
            <p:spPr bwMode="auto">
              <a:xfrm>
                <a:off x="6845284" y="4868769"/>
                <a:ext cx="18288" cy="7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7A3F73A4-4DFF-4153-BF0A-3FCF7B8A042E}"/>
                  </a:ext>
                </a:extLst>
              </p:cNvPr>
              <p:cNvSpPr/>
              <p:nvPr/>
            </p:nvSpPr>
            <p:spPr bwMode="auto">
              <a:xfrm>
                <a:off x="6811676" y="4868769"/>
                <a:ext cx="18288" cy="7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AEB2F448-F44C-4114-B1AC-3009C129A738}"/>
                  </a:ext>
                </a:extLst>
              </p:cNvPr>
              <p:cNvSpPr/>
              <p:nvPr/>
            </p:nvSpPr>
            <p:spPr bwMode="auto">
              <a:xfrm>
                <a:off x="7008878" y="4868769"/>
                <a:ext cx="45719" cy="7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3" name="Group 32">
            <a:extLst>
              <a:ext uri="{FF2B5EF4-FFF2-40B4-BE49-F238E27FC236}">
                <a16:creationId xmlns:a16="http://schemas.microsoft.com/office/drawing/2014/main" id="{9BCF7ABD-6DA6-4515-98E9-2EF13AC7BEA1}"/>
              </a:ext>
            </a:extLst>
          </p:cNvPr>
          <p:cNvGrpSpPr/>
          <p:nvPr/>
        </p:nvGrpSpPr>
        <p:grpSpPr>
          <a:xfrm>
            <a:off x="477404" y="1791822"/>
            <a:ext cx="3051396" cy="4410770"/>
            <a:chOff x="486976" y="1895092"/>
            <a:chExt cx="3112583" cy="4499215"/>
          </a:xfrm>
        </p:grpSpPr>
        <p:sp>
          <p:nvSpPr>
            <p:cNvPr id="109" name="Rectangle 108">
              <a:extLst>
                <a:ext uri="{FF2B5EF4-FFF2-40B4-BE49-F238E27FC236}">
                  <a16:creationId xmlns:a16="http://schemas.microsoft.com/office/drawing/2014/main" id="{32933505-D216-4A08-9EC9-CFF749DD9920}"/>
                </a:ext>
              </a:extLst>
            </p:cNvPr>
            <p:cNvSpPr/>
            <p:nvPr/>
          </p:nvSpPr>
          <p:spPr bwMode="auto">
            <a:xfrm>
              <a:off x="486976" y="1895092"/>
              <a:ext cx="3105155" cy="4499215"/>
            </a:xfrm>
            <a:prstGeom prst="rect">
              <a:avLst/>
            </a:prstGeom>
            <a:solidFill>
              <a:schemeClr val="bg1"/>
            </a:solidFill>
            <a:ln w="19050">
              <a:noFill/>
              <a:headEnd type="none" w="med" len="med"/>
              <a:tailEnd type="none" w="med" len="med"/>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268927" bIns="268927" numCol="1" spcCol="0" rtlCol="0" fromWordArt="0" anchor="ctr" anchorCtr="0" forceAA="0" compatLnSpc="1">
              <a:prstTxWarp prst="textNoShape">
                <a:avLst/>
              </a:prstTxWarp>
              <a:noAutofit/>
            </a:bodyPr>
            <a:lstStyle/>
            <a:p>
              <a:pPr defTabSz="914192" fontAlgn="base">
                <a:spcBef>
                  <a:spcPct val="0"/>
                </a:spcBef>
                <a:spcAft>
                  <a:spcPct val="0"/>
                </a:spcAft>
                <a:defRPr/>
              </a:pPr>
              <a:endParaRPr lang="en-US" sz="2353">
                <a:ln w="3175">
                  <a:noFill/>
                </a:ln>
                <a:gradFill>
                  <a:gsLst>
                    <a:gs pos="0">
                      <a:srgbClr val="282828"/>
                    </a:gs>
                    <a:gs pos="100000">
                      <a:srgbClr val="282828"/>
                    </a:gs>
                  </a:gsLst>
                  <a:lin ang="5400000" scaled="0"/>
                </a:gradFill>
                <a:latin typeface="Segoe UI Semibold"/>
                <a:cs typeface="Segoe UI Semilight" panose="020B0402040204020203" pitchFamily="34" charset="0"/>
              </a:endParaRPr>
            </a:p>
          </p:txBody>
        </p:sp>
        <p:pic>
          <p:nvPicPr>
            <p:cNvPr id="53" name="Picture 52" descr="A person sitting on a table&#10;&#10;Description automatically generated">
              <a:extLst>
                <a:ext uri="{FF2B5EF4-FFF2-40B4-BE49-F238E27FC236}">
                  <a16:creationId xmlns:a16="http://schemas.microsoft.com/office/drawing/2014/main" id="{0B4009E3-8C57-4070-AB91-E58D0552069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86976" y="1895092"/>
              <a:ext cx="3112583" cy="2851591"/>
            </a:xfrm>
            <a:prstGeom prst="rect">
              <a:avLst/>
            </a:prstGeom>
            <a:solidFill>
              <a:schemeClr val="bg2"/>
            </a:solidFill>
            <a:ln w="19050">
              <a:noFill/>
              <a:headEnd type="none" w="med" len="med"/>
              <a:tailEnd type="none" w="med" len="med"/>
            </a:ln>
            <a:effectLst/>
          </p:spPr>
        </p:pic>
        <p:sp>
          <p:nvSpPr>
            <p:cNvPr id="7" name="Rectangle 6">
              <a:extLst>
                <a:ext uri="{FF2B5EF4-FFF2-40B4-BE49-F238E27FC236}">
                  <a16:creationId xmlns:a16="http://schemas.microsoft.com/office/drawing/2014/main" id="{A6690F53-9E61-4C20-B9EA-97BEA7C24644}"/>
                </a:ext>
              </a:extLst>
            </p:cNvPr>
            <p:cNvSpPr/>
            <p:nvPr/>
          </p:nvSpPr>
          <p:spPr>
            <a:xfrm>
              <a:off x="601362" y="5091120"/>
              <a:ext cx="2850654" cy="927717"/>
            </a:xfrm>
            <a:prstGeom prst="rect">
              <a:avLst/>
            </a:prstGeom>
          </p:spPr>
          <p:txBody>
            <a:bodyPr wrap="square">
              <a:spAutoFit/>
            </a:bodyPr>
            <a:lstStyle/>
            <a:p>
              <a:pPr algn="ctr" defTabSz="914192" fontAlgn="base">
                <a:spcBef>
                  <a:spcPct val="0"/>
                </a:spcBef>
                <a:spcAft>
                  <a:spcPct val="0"/>
                </a:spcAft>
                <a:defRPr/>
              </a:pPr>
              <a:r>
                <a:rPr lang="en-US" sz="1770">
                  <a:ln w="3175">
                    <a:noFill/>
                  </a:ln>
                  <a:gradFill>
                    <a:gsLst>
                      <a:gs pos="0">
                        <a:srgbClr val="282828"/>
                      </a:gs>
                      <a:gs pos="100000">
                        <a:srgbClr val="282828"/>
                      </a:gs>
                    </a:gsLst>
                    <a:lin ang="5400000" scaled="0"/>
                  </a:gradFill>
                  <a:latin typeface="Segoe UI Semibold"/>
                  <a:cs typeface="Segoe UI Semilight" panose="020B0402040204020203" pitchFamily="34" charset="0"/>
                </a:rPr>
                <a:t>We support a broad </a:t>
              </a:r>
              <a:br>
                <a:rPr lang="en-US" sz="1770">
                  <a:ln w="3175">
                    <a:noFill/>
                  </a:ln>
                  <a:gradFill>
                    <a:gsLst>
                      <a:gs pos="0">
                        <a:srgbClr val="282828"/>
                      </a:gs>
                      <a:gs pos="100000">
                        <a:srgbClr val="282828"/>
                      </a:gs>
                    </a:gsLst>
                    <a:lin ang="5400000" scaled="0"/>
                  </a:gradFill>
                  <a:latin typeface="Segoe UI Semibold"/>
                  <a:cs typeface="Segoe UI Semilight" panose="020B0402040204020203" pitchFamily="34" charset="0"/>
                </a:rPr>
              </a:br>
              <a:r>
                <a:rPr lang="en-US" sz="1770">
                  <a:ln w="3175">
                    <a:noFill/>
                  </a:ln>
                  <a:gradFill>
                    <a:gsLst>
                      <a:gs pos="0">
                        <a:srgbClr val="282828"/>
                      </a:gs>
                      <a:gs pos="100000">
                        <a:srgbClr val="282828"/>
                      </a:gs>
                    </a:gsLst>
                    <a:lin ang="5400000" scaled="0"/>
                  </a:gradFill>
                  <a:latin typeface="Segoe UI Semibold"/>
                  <a:cs typeface="Segoe UI Semilight" panose="020B0402040204020203" pitchFamily="34" charset="0"/>
                </a:rPr>
                <a:t>range of strong authentication options </a:t>
              </a:r>
            </a:p>
          </p:txBody>
        </p:sp>
      </p:grpSp>
      <p:sp>
        <p:nvSpPr>
          <p:cNvPr id="10" name="Rectangle 9">
            <a:extLst>
              <a:ext uri="{FF2B5EF4-FFF2-40B4-BE49-F238E27FC236}">
                <a16:creationId xmlns:a16="http://schemas.microsoft.com/office/drawing/2014/main" id="{1387DE80-C97C-42EB-8F0D-DB4CAE275D7D}"/>
              </a:ext>
            </a:extLst>
          </p:cNvPr>
          <p:cNvSpPr/>
          <p:nvPr/>
        </p:nvSpPr>
        <p:spPr bwMode="auto">
          <a:xfrm>
            <a:off x="3983666" y="2294191"/>
            <a:ext cx="4224670" cy="1703016"/>
          </a:xfrm>
          <a:prstGeom prst="rect">
            <a:avLst/>
          </a:prstGeom>
          <a:ln w="19050"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32E53998-CDC9-4858-8553-1AF716EF344B}"/>
              </a:ext>
            </a:extLst>
          </p:cNvPr>
          <p:cNvSpPr/>
          <p:nvPr/>
        </p:nvSpPr>
        <p:spPr>
          <a:xfrm>
            <a:off x="4204878" y="2118975"/>
            <a:ext cx="3797639" cy="362072"/>
          </a:xfrm>
          <a:prstGeom prst="rect">
            <a:avLst/>
          </a:prstGeom>
          <a:solidFill>
            <a:schemeClr val="bg1"/>
          </a:solidFill>
          <a:ln w="28575" cap="rnd">
            <a:no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wrap="square">
            <a:spAutoFit/>
          </a:bodyPr>
          <a:lstStyle/>
          <a:p>
            <a:pPr algn="ctr" defTabSz="914192" fontAlgn="base">
              <a:spcBef>
                <a:spcPct val="0"/>
              </a:spcBef>
              <a:spcAft>
                <a:spcPct val="0"/>
              </a:spcAft>
              <a:defRPr/>
            </a:pPr>
            <a:r>
              <a:rPr lang="en-US">
                <a:ln w="3175">
                  <a:noFill/>
                </a:ln>
                <a:gradFill>
                  <a:gsLst>
                    <a:gs pos="0">
                      <a:srgbClr val="282828"/>
                    </a:gs>
                    <a:gs pos="100000">
                      <a:srgbClr val="282828"/>
                    </a:gs>
                  </a:gsLst>
                  <a:lin ang="5400000" scaled="0"/>
                </a:gradFill>
                <a:latin typeface="Segoe UI Semibold"/>
                <a:cs typeface="Segoe UI Semilight" panose="020B0402040204020203" pitchFamily="34" charset="0"/>
              </a:rPr>
              <a:t>Including </a:t>
            </a:r>
            <a:r>
              <a:rPr lang="en-US" err="1">
                <a:ln w="3175">
                  <a:noFill/>
                </a:ln>
                <a:gradFill>
                  <a:gsLst>
                    <a:gs pos="0">
                      <a:srgbClr val="282828"/>
                    </a:gs>
                    <a:gs pos="100000">
                      <a:srgbClr val="282828"/>
                    </a:gs>
                  </a:gsLst>
                  <a:lin ang="5400000" scaled="0"/>
                </a:gradFill>
                <a:latin typeface="Segoe UI Semibold"/>
                <a:cs typeface="Segoe UI Semilight" panose="020B0402040204020203" pitchFamily="34" charset="0"/>
              </a:rPr>
              <a:t>passwordless</a:t>
            </a:r>
            <a:r>
              <a:rPr lang="en-US">
                <a:ln w="3175">
                  <a:noFill/>
                </a:ln>
                <a:gradFill>
                  <a:gsLst>
                    <a:gs pos="0">
                      <a:srgbClr val="282828"/>
                    </a:gs>
                    <a:gs pos="100000">
                      <a:srgbClr val="282828"/>
                    </a:gs>
                  </a:gsLst>
                  <a:lin ang="5400000" scaled="0"/>
                </a:gradFill>
                <a:latin typeface="Segoe UI Semibold"/>
                <a:cs typeface="Segoe UI Semilight" panose="020B0402040204020203" pitchFamily="34" charset="0"/>
              </a:rPr>
              <a:t> technology</a:t>
            </a:r>
          </a:p>
        </p:txBody>
      </p:sp>
      <p:grpSp>
        <p:nvGrpSpPr>
          <p:cNvPr id="32" name="Group 31">
            <a:extLst>
              <a:ext uri="{FF2B5EF4-FFF2-40B4-BE49-F238E27FC236}">
                <a16:creationId xmlns:a16="http://schemas.microsoft.com/office/drawing/2014/main" id="{5D39A8FD-4692-44E6-9A2F-B6CB3E37B1C5}"/>
              </a:ext>
            </a:extLst>
          </p:cNvPr>
          <p:cNvGrpSpPr/>
          <p:nvPr/>
        </p:nvGrpSpPr>
        <p:grpSpPr>
          <a:xfrm>
            <a:off x="8677295" y="1791999"/>
            <a:ext cx="3096269" cy="4410770"/>
            <a:chOff x="8851292" y="1895273"/>
            <a:chExt cx="3158356" cy="4499215"/>
          </a:xfrm>
        </p:grpSpPr>
        <p:sp>
          <p:nvSpPr>
            <p:cNvPr id="52" name="Rectangle 51">
              <a:extLst>
                <a:ext uri="{FF2B5EF4-FFF2-40B4-BE49-F238E27FC236}">
                  <a16:creationId xmlns:a16="http://schemas.microsoft.com/office/drawing/2014/main" id="{B14E9250-ADCE-44DE-9517-714064FA3E80}"/>
                </a:ext>
              </a:extLst>
            </p:cNvPr>
            <p:cNvSpPr/>
            <p:nvPr/>
          </p:nvSpPr>
          <p:spPr bwMode="auto">
            <a:xfrm>
              <a:off x="8851292" y="1895273"/>
              <a:ext cx="3158356" cy="4499215"/>
            </a:xfrm>
            <a:prstGeom prst="rect">
              <a:avLst/>
            </a:prstGeom>
            <a:solidFill>
              <a:schemeClr val="accent1"/>
            </a:solidFill>
            <a:ln w="19050">
              <a:noFill/>
              <a:headEnd type="none" w="med" len="med"/>
              <a:tailEnd type="none" w="med" len="med"/>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268927" bIns="268927" numCol="1" spcCol="0" rtlCol="0" fromWordArt="0" anchor="ctr" anchorCtr="0" forceAA="0" compatLnSpc="1">
              <a:prstTxWarp prst="textNoShape">
                <a:avLst/>
              </a:prstTxWarp>
              <a:noAutofit/>
            </a:bodyPr>
            <a:lstStyle/>
            <a:p>
              <a:pPr defTabSz="914192" fontAlgn="base">
                <a:spcBef>
                  <a:spcPct val="0"/>
                </a:spcBef>
                <a:spcAft>
                  <a:spcPct val="0"/>
                </a:spcAft>
                <a:defRPr/>
              </a:pPr>
              <a:endParaRPr lang="en-US" sz="1961">
                <a:ln w="3175">
                  <a:noFill/>
                </a:ln>
                <a:gradFill>
                  <a:gsLst>
                    <a:gs pos="0">
                      <a:srgbClr val="282828"/>
                    </a:gs>
                    <a:gs pos="100000">
                      <a:srgbClr val="282828"/>
                    </a:gs>
                  </a:gsLst>
                  <a:lin ang="5400000" scaled="0"/>
                </a:gradFill>
                <a:latin typeface="Segoe UI Semibold"/>
                <a:cs typeface="Segoe UI Semilight" panose="020B0402040204020203" pitchFamily="34" charset="0"/>
              </a:endParaRPr>
            </a:p>
          </p:txBody>
        </p:sp>
        <p:sp>
          <p:nvSpPr>
            <p:cNvPr id="55" name="TextBox 54">
              <a:extLst>
                <a:ext uri="{FF2B5EF4-FFF2-40B4-BE49-F238E27FC236}">
                  <a16:creationId xmlns:a16="http://schemas.microsoft.com/office/drawing/2014/main" id="{0A9041D7-27C4-4737-9B8C-CC6A283579BF}"/>
                </a:ext>
              </a:extLst>
            </p:cNvPr>
            <p:cNvSpPr txBox="1"/>
            <p:nvPr/>
          </p:nvSpPr>
          <p:spPr>
            <a:xfrm>
              <a:off x="8991861" y="4117902"/>
              <a:ext cx="2877219" cy="833532"/>
            </a:xfrm>
            <a:prstGeom prst="rect">
              <a:avLst/>
            </a:prstGeom>
            <a:noFill/>
          </p:spPr>
          <p:txBody>
            <a:bodyPr wrap="square" lIns="0" tIns="0" rIns="0" bIns="0" rtlCol="0">
              <a:spAutoFit/>
            </a:bodyPr>
            <a:lstStyle/>
            <a:p>
              <a:pPr algn="ctr" defTabSz="914192" fontAlgn="base">
                <a:spcBef>
                  <a:spcPct val="0"/>
                </a:spcBef>
                <a:spcAft>
                  <a:spcPct val="0"/>
                </a:spcAft>
                <a:defRPr/>
              </a:pPr>
              <a:r>
                <a:rPr lang="en-US" sz="1770">
                  <a:ln w="3175">
                    <a:noFill/>
                  </a:ln>
                  <a:gradFill>
                    <a:gsLst>
                      <a:gs pos="0">
                        <a:srgbClr val="FFFFFF"/>
                      </a:gs>
                      <a:gs pos="100000">
                        <a:srgbClr val="FFFFFF"/>
                      </a:gs>
                    </a:gsLst>
                    <a:lin ang="5400000" scaled="0"/>
                  </a:gradFill>
                  <a:latin typeface="Segoe UI Semibold"/>
                  <a:cs typeface="Segoe UI Semilight" panose="020B0402040204020203" pitchFamily="34" charset="0"/>
                </a:rPr>
                <a:t>Strong authentication</a:t>
              </a:r>
              <a:br>
                <a:rPr lang="en-US" sz="1770">
                  <a:ln w="3175">
                    <a:noFill/>
                  </a:ln>
                  <a:gradFill>
                    <a:gsLst>
                      <a:gs pos="0">
                        <a:srgbClr val="FFFFFF"/>
                      </a:gs>
                      <a:gs pos="100000">
                        <a:srgbClr val="FFFFFF"/>
                      </a:gs>
                    </a:gsLst>
                    <a:lin ang="5400000" scaled="0"/>
                  </a:gradFill>
                  <a:latin typeface="Segoe UI Semibold"/>
                  <a:cs typeface="Segoe UI Semilight" panose="020B0402040204020203" pitchFamily="34" charset="0"/>
                </a:rPr>
              </a:br>
              <a:r>
                <a:rPr lang="en-US" sz="1770">
                  <a:ln w="3175">
                    <a:noFill/>
                  </a:ln>
                  <a:gradFill>
                    <a:gsLst>
                      <a:gs pos="0">
                        <a:srgbClr val="FFFFFF"/>
                      </a:gs>
                      <a:gs pos="100000">
                        <a:srgbClr val="FFFFFF"/>
                      </a:gs>
                    </a:gsLst>
                    <a:lin ang="5400000" scaled="0"/>
                  </a:gradFill>
                  <a:latin typeface="Segoe UI Semibold"/>
                  <a:cs typeface="Segoe UI Semilight" panose="020B0402040204020203" pitchFamily="34" charset="0"/>
                </a:rPr>
                <a:t>prevents 99.9% </a:t>
              </a:r>
              <a:br>
                <a:rPr lang="en-US" sz="1770">
                  <a:ln w="3175">
                    <a:noFill/>
                  </a:ln>
                  <a:gradFill>
                    <a:gsLst>
                      <a:gs pos="0">
                        <a:srgbClr val="FFFFFF"/>
                      </a:gs>
                      <a:gs pos="100000">
                        <a:srgbClr val="FFFFFF"/>
                      </a:gs>
                    </a:gsLst>
                    <a:lin ang="5400000" scaled="0"/>
                  </a:gradFill>
                  <a:latin typeface="Segoe UI Semibold"/>
                  <a:cs typeface="Segoe UI Semilight" panose="020B0402040204020203" pitchFamily="34" charset="0"/>
                </a:rPr>
              </a:br>
              <a:r>
                <a:rPr lang="en-US" sz="1770">
                  <a:ln w="3175">
                    <a:noFill/>
                  </a:ln>
                  <a:gradFill>
                    <a:gsLst>
                      <a:gs pos="0">
                        <a:srgbClr val="FFFFFF"/>
                      </a:gs>
                      <a:gs pos="100000">
                        <a:srgbClr val="FFFFFF"/>
                      </a:gs>
                    </a:gsLst>
                    <a:lin ang="5400000" scaled="0"/>
                  </a:gradFill>
                  <a:latin typeface="Segoe UI Semibold"/>
                  <a:cs typeface="Segoe UI Semilight" panose="020B0402040204020203" pitchFamily="34" charset="0"/>
                </a:rPr>
                <a:t>of identity attacks</a:t>
              </a:r>
            </a:p>
          </p:txBody>
        </p:sp>
        <p:grpSp>
          <p:nvGrpSpPr>
            <p:cNvPr id="18" name="Group 17">
              <a:extLst>
                <a:ext uri="{FF2B5EF4-FFF2-40B4-BE49-F238E27FC236}">
                  <a16:creationId xmlns:a16="http://schemas.microsoft.com/office/drawing/2014/main" id="{D370C71D-B6E0-4FA3-8E13-2A21305A0185}"/>
                </a:ext>
              </a:extLst>
            </p:cNvPr>
            <p:cNvGrpSpPr/>
            <p:nvPr/>
          </p:nvGrpSpPr>
          <p:grpSpPr>
            <a:xfrm>
              <a:off x="9964125" y="2808019"/>
              <a:ext cx="932691" cy="1069077"/>
              <a:chOff x="9447224" y="2331802"/>
              <a:chExt cx="645257" cy="739613"/>
            </a:xfrm>
          </p:grpSpPr>
          <p:grpSp>
            <p:nvGrpSpPr>
              <p:cNvPr id="13" name="Group 5">
                <a:extLst>
                  <a:ext uri="{FF2B5EF4-FFF2-40B4-BE49-F238E27FC236}">
                    <a16:creationId xmlns:a16="http://schemas.microsoft.com/office/drawing/2014/main" id="{6C33C8A3-4C0D-4590-AB06-90916D40ADE3}"/>
                  </a:ext>
                </a:extLst>
              </p:cNvPr>
              <p:cNvGrpSpPr>
                <a:grpSpLocks noChangeAspect="1"/>
              </p:cNvGrpSpPr>
              <p:nvPr/>
            </p:nvGrpSpPr>
            <p:grpSpPr bwMode="auto">
              <a:xfrm>
                <a:off x="9447224" y="2331802"/>
                <a:ext cx="427814" cy="533447"/>
                <a:chOff x="5951" y="1577"/>
                <a:chExt cx="162" cy="202"/>
              </a:xfrm>
            </p:grpSpPr>
            <p:sp>
              <p:nvSpPr>
                <p:cNvPr id="15" name="Freeform 6">
                  <a:extLst>
                    <a:ext uri="{FF2B5EF4-FFF2-40B4-BE49-F238E27FC236}">
                      <a16:creationId xmlns:a16="http://schemas.microsoft.com/office/drawing/2014/main" id="{65DAC9E2-3799-4935-85D2-5933D590B75C}"/>
                    </a:ext>
                  </a:extLst>
                </p:cNvPr>
                <p:cNvSpPr>
                  <a:spLocks/>
                </p:cNvSpPr>
                <p:nvPr/>
              </p:nvSpPr>
              <p:spPr bwMode="auto">
                <a:xfrm>
                  <a:off x="5978" y="1577"/>
                  <a:ext cx="108" cy="108"/>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282828"/>
                    </a:solidFill>
                    <a:latin typeface="Segoe UI"/>
                  </a:endParaRPr>
                </a:p>
              </p:txBody>
            </p:sp>
            <p:sp>
              <p:nvSpPr>
                <p:cNvPr id="16" name="Freeform 7">
                  <a:extLst>
                    <a:ext uri="{FF2B5EF4-FFF2-40B4-BE49-F238E27FC236}">
                      <a16:creationId xmlns:a16="http://schemas.microsoft.com/office/drawing/2014/main" id="{0EEF1EE2-5AC6-47B3-AFF6-C55A7C0038FC}"/>
                    </a:ext>
                  </a:extLst>
                </p:cNvPr>
                <p:cNvSpPr>
                  <a:spLocks/>
                </p:cNvSpPr>
                <p:nvPr/>
              </p:nvSpPr>
              <p:spPr bwMode="auto">
                <a:xfrm>
                  <a:off x="5951" y="1698"/>
                  <a:ext cx="162" cy="81"/>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282828"/>
                    </a:solidFill>
                    <a:latin typeface="Segoe UI"/>
                  </a:endParaRPr>
                </a:p>
              </p:txBody>
            </p:sp>
          </p:grpSp>
          <p:sp>
            <p:nvSpPr>
              <p:cNvPr id="76" name="Freeform 13">
                <a:extLst>
                  <a:ext uri="{FF2B5EF4-FFF2-40B4-BE49-F238E27FC236}">
                    <a16:creationId xmlns:a16="http://schemas.microsoft.com/office/drawing/2014/main" id="{7B9200F8-A4AC-4524-B8DC-D8DDACCF0797}"/>
                  </a:ext>
                </a:extLst>
              </p:cNvPr>
              <p:cNvSpPr>
                <a:spLocks/>
              </p:cNvSpPr>
              <p:nvPr/>
            </p:nvSpPr>
            <p:spPr bwMode="auto">
              <a:xfrm>
                <a:off x="9687070" y="2648529"/>
                <a:ext cx="405411" cy="422886"/>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bg1"/>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sz="1800">
                  <a:solidFill>
                    <a:srgbClr val="3C3C41"/>
                  </a:solidFill>
                  <a:latin typeface="Segoe UI"/>
                </a:endParaRPr>
              </a:p>
            </p:txBody>
          </p:sp>
        </p:grpSp>
      </p:grpSp>
      <p:sp>
        <p:nvSpPr>
          <p:cNvPr id="60" name="Title 1">
            <a:extLst>
              <a:ext uri="{FF2B5EF4-FFF2-40B4-BE49-F238E27FC236}">
                <a16:creationId xmlns:a16="http://schemas.microsoft.com/office/drawing/2014/main" id="{590C41BD-6821-474E-9A5F-A222AA2557A2}"/>
              </a:ext>
            </a:extLst>
          </p:cNvPr>
          <p:cNvSpPr txBox="1">
            <a:spLocks/>
          </p:cNvSpPr>
          <p:nvPr/>
        </p:nvSpPr>
        <p:spPr>
          <a:xfrm>
            <a:off x="588262" y="417786"/>
            <a:ext cx="11185301" cy="553999"/>
          </a:xfrm>
          <a:prstGeom prst="rect">
            <a:avLst/>
          </a:prstGeom>
        </p:spPr>
        <p:txBody>
          <a:bodyPr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R="0" lvl="0" indent="0" fontAlgn="auto">
              <a:spcAft>
                <a:spcPts val="0"/>
              </a:spcAft>
              <a:buClrTx/>
              <a:buSzTx/>
              <a:tabLst/>
              <a:defRPr/>
            </a:pPr>
            <a:r>
              <a:rPr lang="en-US" sz="3500">
                <a:cs typeface="Segoe UI"/>
              </a:rPr>
              <a:t>Verify identities with strong authentication</a:t>
            </a:r>
          </a:p>
        </p:txBody>
      </p:sp>
    </p:spTree>
    <p:extLst>
      <p:ext uri="{BB962C8B-B14F-4D97-AF65-F5344CB8AC3E}">
        <p14:creationId xmlns:p14="http://schemas.microsoft.com/office/powerpoint/2010/main" val="305956009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E8F55-7EFA-4B91-B1E4-786FB1101E3C}"/>
              </a:ext>
            </a:extLst>
          </p:cNvPr>
          <p:cNvSpPr txBox="1">
            <a:spLocks/>
          </p:cNvSpPr>
          <p:nvPr/>
        </p:nvSpPr>
        <p:spPr>
          <a:xfrm>
            <a:off x="377827" y="3622042"/>
            <a:ext cx="4920038" cy="6647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50" normalizeH="0" baseline="0" noProof="0" dirty="0">
                <a:ln w="3175">
                  <a:noFill/>
                </a:ln>
                <a:solidFill>
                  <a:prstClr val="black"/>
                </a:solidFill>
                <a:effectLst/>
                <a:uLnTx/>
                <a:uFillTx/>
                <a:latin typeface="Segoe UI Semibold"/>
                <a:ea typeface="+mn-ea"/>
                <a:cs typeface="Segoe UI" pitchFamily="34" charset="0"/>
              </a:rPr>
              <a:t>Demo - Configure multifactor authentication Wizard</a:t>
            </a:r>
          </a:p>
        </p:txBody>
      </p:sp>
      <p:sp>
        <p:nvSpPr>
          <p:cNvPr id="7" name="Text Placeholder 4">
            <a:extLst>
              <a:ext uri="{FF2B5EF4-FFF2-40B4-BE49-F238E27FC236}">
                <a16:creationId xmlns:a16="http://schemas.microsoft.com/office/drawing/2014/main" id="{2D3D5E76-42D7-4766-9055-FD38B02974ED}"/>
              </a:ext>
            </a:extLst>
          </p:cNvPr>
          <p:cNvSpPr txBox="1">
            <a:spLocks/>
          </p:cNvSpPr>
          <p:nvPr/>
        </p:nvSpPr>
        <p:spPr>
          <a:xfrm>
            <a:off x="377827" y="5579876"/>
            <a:ext cx="9144000"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rgbClr val="50E6FF"/>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2200" b="0" i="0" u="none" strike="noStrike" kern="1200" cap="none" spc="0" normalizeH="0" baseline="0" noProof="0">
                <a:ln>
                  <a:noFill/>
                </a:ln>
                <a:solidFill>
                  <a:srgbClr val="ED7D31">
                    <a:lumMod val="50000"/>
                  </a:srgbClr>
                </a:solidFill>
                <a:effectLst/>
                <a:uLnTx/>
                <a:uFillTx/>
                <a:latin typeface="Segoe UI"/>
                <a:ea typeface="+mn-ea"/>
                <a:cs typeface="Segoe UI" panose="020B0502040204020203" pitchFamily="34" charset="0"/>
              </a:rPr>
              <a:t>https://aka.ms/mfawizard</a:t>
            </a:r>
            <a:endParaRPr kumimoji="0" lang="en-NL" sz="2200" b="0" i="0" u="none" strike="noStrike" kern="1200" cap="none" spc="0" normalizeH="0" baseline="0" noProof="0" dirty="0">
              <a:ln>
                <a:noFill/>
              </a:ln>
              <a:solidFill>
                <a:srgbClr val="ED7D31">
                  <a:lumMod val="50000"/>
                </a:srgbClr>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367601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5CDB108-6A6A-498B-8382-B41AAFEC3395}"/>
              </a:ext>
            </a:extLst>
          </p:cNvPr>
          <p:cNvGrpSpPr/>
          <p:nvPr/>
        </p:nvGrpSpPr>
        <p:grpSpPr>
          <a:xfrm>
            <a:off x="3709526" y="1682127"/>
            <a:ext cx="2065007" cy="3112219"/>
            <a:chOff x="3563059" y="1659917"/>
            <a:chExt cx="2065007" cy="3112219"/>
          </a:xfrm>
        </p:grpSpPr>
        <p:grpSp>
          <p:nvGrpSpPr>
            <p:cNvPr id="7" name="Group 6">
              <a:extLst>
                <a:ext uri="{FF2B5EF4-FFF2-40B4-BE49-F238E27FC236}">
                  <a16:creationId xmlns:a16="http://schemas.microsoft.com/office/drawing/2014/main" id="{39E6ECD4-38D2-4270-A3F0-7B6B478BBEE6}"/>
                </a:ext>
              </a:extLst>
            </p:cNvPr>
            <p:cNvGrpSpPr/>
            <p:nvPr/>
          </p:nvGrpSpPr>
          <p:grpSpPr>
            <a:xfrm>
              <a:off x="4099051" y="2674585"/>
              <a:ext cx="964398" cy="2097551"/>
              <a:chOff x="4099051" y="2674585"/>
              <a:chExt cx="964398" cy="2097551"/>
            </a:xfrm>
          </p:grpSpPr>
          <p:grpSp>
            <p:nvGrpSpPr>
              <p:cNvPr id="57" name="Group 56">
                <a:extLst>
                  <a:ext uri="{FF2B5EF4-FFF2-40B4-BE49-F238E27FC236}">
                    <a16:creationId xmlns:a16="http://schemas.microsoft.com/office/drawing/2014/main" id="{93918EAD-EA59-463C-95B6-126CA528C000}"/>
                  </a:ext>
                </a:extLst>
              </p:cNvPr>
              <p:cNvGrpSpPr/>
              <p:nvPr/>
            </p:nvGrpSpPr>
            <p:grpSpPr>
              <a:xfrm>
                <a:off x="4099051" y="2674585"/>
                <a:ext cx="964398" cy="735688"/>
                <a:chOff x="803267" y="5148414"/>
                <a:chExt cx="964398" cy="735688"/>
              </a:xfrm>
            </p:grpSpPr>
            <p:sp>
              <p:nvSpPr>
                <p:cNvPr id="52" name="TextBox 51">
                  <a:extLst>
                    <a:ext uri="{FF2B5EF4-FFF2-40B4-BE49-F238E27FC236}">
                      <a16:creationId xmlns:a16="http://schemas.microsoft.com/office/drawing/2014/main" id="{7AF6ED64-D1AB-44CA-9055-D9C3C82D97F7}"/>
                    </a:ext>
                  </a:extLst>
                </p:cNvPr>
                <p:cNvSpPr txBox="1"/>
                <p:nvPr/>
              </p:nvSpPr>
              <p:spPr>
                <a:xfrm>
                  <a:off x="803267" y="5718351"/>
                  <a:ext cx="964398" cy="165751"/>
                </a:xfrm>
                <a:prstGeom prst="rect">
                  <a:avLst/>
                </a:prstGeom>
                <a:noFill/>
              </p:spPr>
              <p:txBody>
                <a:bodyPr wrap="square" lIns="0" tIns="0" rIns="0" bIns="0" rtlCol="0">
                  <a:spAutoFit/>
                </a:bodyPr>
                <a:lstStyle/>
                <a:p>
                  <a:pPr algn="ctr" defTabSz="914192">
                    <a:defRPr/>
                  </a:pPr>
                  <a:r>
                    <a:rPr lang="en-US" sz="1077">
                      <a:gradFill>
                        <a:gsLst>
                          <a:gs pos="0">
                            <a:srgbClr val="282828"/>
                          </a:gs>
                          <a:gs pos="100000">
                            <a:srgbClr val="282828"/>
                          </a:gs>
                        </a:gsLst>
                        <a:lin ang="5400000" scaled="1"/>
                      </a:gradFill>
                      <a:latin typeface="Segoe UI Semibold"/>
                    </a:rPr>
                    <a:t>SMS</a:t>
                  </a:r>
                </a:p>
              </p:txBody>
            </p:sp>
            <p:pic>
              <p:nvPicPr>
                <p:cNvPr id="13" name="Graphic 12">
                  <a:extLst>
                    <a:ext uri="{FF2B5EF4-FFF2-40B4-BE49-F238E27FC236}">
                      <a16:creationId xmlns:a16="http://schemas.microsoft.com/office/drawing/2014/main" id="{89CAB687-C543-4BB8-91C2-902F621B74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5184" y="5148414"/>
                  <a:ext cx="505943" cy="466416"/>
                </a:xfrm>
                <a:prstGeom prst="rect">
                  <a:avLst/>
                </a:prstGeom>
              </p:spPr>
            </p:pic>
          </p:grpSp>
          <p:grpSp>
            <p:nvGrpSpPr>
              <p:cNvPr id="58" name="Group 57">
                <a:extLst>
                  <a:ext uri="{FF2B5EF4-FFF2-40B4-BE49-F238E27FC236}">
                    <a16:creationId xmlns:a16="http://schemas.microsoft.com/office/drawing/2014/main" id="{31B7435D-5A19-4FFF-93E1-9D2922789684}"/>
                  </a:ext>
                </a:extLst>
              </p:cNvPr>
              <p:cNvGrpSpPr/>
              <p:nvPr/>
            </p:nvGrpSpPr>
            <p:grpSpPr>
              <a:xfrm>
                <a:off x="4099051" y="3939453"/>
                <a:ext cx="964398" cy="832683"/>
                <a:chOff x="2880279" y="5018769"/>
                <a:chExt cx="964398" cy="832683"/>
              </a:xfrm>
            </p:grpSpPr>
            <p:sp>
              <p:nvSpPr>
                <p:cNvPr id="6" name="TextBox 5">
                  <a:extLst>
                    <a:ext uri="{FF2B5EF4-FFF2-40B4-BE49-F238E27FC236}">
                      <a16:creationId xmlns:a16="http://schemas.microsoft.com/office/drawing/2014/main" id="{05FD9443-9C60-4509-9DE7-1237CF730C84}"/>
                    </a:ext>
                  </a:extLst>
                </p:cNvPr>
                <p:cNvSpPr txBox="1"/>
                <p:nvPr/>
              </p:nvSpPr>
              <p:spPr>
                <a:xfrm>
                  <a:off x="2880279" y="5685701"/>
                  <a:ext cx="964398" cy="165751"/>
                </a:xfrm>
                <a:prstGeom prst="rect">
                  <a:avLst/>
                </a:prstGeom>
                <a:noFill/>
              </p:spPr>
              <p:txBody>
                <a:bodyPr wrap="square" lIns="0" tIns="0" rIns="0" bIns="0" rtlCol="0">
                  <a:spAutoFit/>
                </a:bodyPr>
                <a:lstStyle/>
                <a:p>
                  <a:pPr algn="ctr" defTabSz="914192">
                    <a:defRPr/>
                  </a:pPr>
                  <a:r>
                    <a:rPr lang="en-US" sz="1077">
                      <a:gradFill>
                        <a:gsLst>
                          <a:gs pos="0">
                            <a:srgbClr val="282828"/>
                          </a:gs>
                          <a:gs pos="100000">
                            <a:srgbClr val="282828"/>
                          </a:gs>
                        </a:gsLst>
                        <a:lin ang="5400000" scaled="1"/>
                      </a:gradFill>
                      <a:latin typeface="Segoe UI Semibold"/>
                    </a:rPr>
                    <a:t>Voice</a:t>
                  </a:r>
                </a:p>
              </p:txBody>
            </p:sp>
            <p:pic>
              <p:nvPicPr>
                <p:cNvPr id="14" name="Graphic 13">
                  <a:extLst>
                    <a:ext uri="{FF2B5EF4-FFF2-40B4-BE49-F238E27FC236}">
                      <a16:creationId xmlns:a16="http://schemas.microsoft.com/office/drawing/2014/main" id="{309DBC3C-5B40-4F88-8A32-974944C66C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1388" y="5018769"/>
                  <a:ext cx="485775" cy="514350"/>
                </a:xfrm>
                <a:prstGeom prst="rect">
                  <a:avLst/>
                </a:prstGeom>
              </p:spPr>
            </p:pic>
          </p:grpSp>
        </p:grpSp>
        <p:sp>
          <p:nvSpPr>
            <p:cNvPr id="59" name="TextBox 58">
              <a:extLst>
                <a:ext uri="{FF2B5EF4-FFF2-40B4-BE49-F238E27FC236}">
                  <a16:creationId xmlns:a16="http://schemas.microsoft.com/office/drawing/2014/main" id="{5FB18932-690B-41EF-8315-6E2748049CED}"/>
                </a:ext>
              </a:extLst>
            </p:cNvPr>
            <p:cNvSpPr txBox="1"/>
            <p:nvPr/>
          </p:nvSpPr>
          <p:spPr>
            <a:xfrm>
              <a:off x="3563059" y="1659917"/>
              <a:ext cx="2065007" cy="307777"/>
            </a:xfrm>
            <a:prstGeom prst="rect">
              <a:avLst/>
            </a:prstGeom>
            <a:noFill/>
          </p:spPr>
          <p:txBody>
            <a:bodyPr wrap="square" lIns="0" tIns="0" rIns="0" bIns="0" rtlCol="0">
              <a:spAutoFit/>
            </a:bodyPr>
            <a:lstStyle/>
            <a:p>
              <a:pPr algn="l"/>
              <a:r>
                <a:rPr lang="en-US" sz="2000">
                  <a:solidFill>
                    <a:schemeClr val="accent1">
                      <a:lumMod val="60000"/>
                      <a:lumOff val="40000"/>
                    </a:schemeClr>
                  </a:solidFill>
                  <a:latin typeface="+mj-lt"/>
                </a:rPr>
                <a:t>Good:</a:t>
              </a:r>
              <a:r>
                <a:rPr lang="en-US" sz="2000">
                  <a:solidFill>
                    <a:schemeClr val="accent1"/>
                  </a:solidFill>
                  <a:latin typeface="+mj-lt"/>
                </a:rPr>
                <a:t> </a:t>
              </a:r>
              <a:r>
                <a:rPr lang="en-US" sz="2000"/>
                <a:t>Password +</a:t>
              </a:r>
            </a:p>
          </p:txBody>
        </p:sp>
      </p:grpSp>
      <p:grpSp>
        <p:nvGrpSpPr>
          <p:cNvPr id="10" name="Group 9">
            <a:extLst>
              <a:ext uri="{FF2B5EF4-FFF2-40B4-BE49-F238E27FC236}">
                <a16:creationId xmlns:a16="http://schemas.microsoft.com/office/drawing/2014/main" id="{53A8D69A-7BB6-4C12-9EA0-BFA3E5A2C7A0}"/>
              </a:ext>
            </a:extLst>
          </p:cNvPr>
          <p:cNvGrpSpPr/>
          <p:nvPr/>
        </p:nvGrpSpPr>
        <p:grpSpPr>
          <a:xfrm>
            <a:off x="6374399" y="1680298"/>
            <a:ext cx="2147632" cy="4440887"/>
            <a:chOff x="6397500" y="1659917"/>
            <a:chExt cx="2147632" cy="4440887"/>
          </a:xfrm>
        </p:grpSpPr>
        <p:grpSp>
          <p:nvGrpSpPr>
            <p:cNvPr id="4" name="Group 3">
              <a:extLst>
                <a:ext uri="{FF2B5EF4-FFF2-40B4-BE49-F238E27FC236}">
                  <a16:creationId xmlns:a16="http://schemas.microsoft.com/office/drawing/2014/main" id="{C8ACFA8F-B496-4D3A-B79D-77BE7179D870}"/>
                </a:ext>
              </a:extLst>
            </p:cNvPr>
            <p:cNvGrpSpPr/>
            <p:nvPr/>
          </p:nvGrpSpPr>
          <p:grpSpPr>
            <a:xfrm>
              <a:off x="6609746" y="2522948"/>
              <a:ext cx="1665233" cy="3577856"/>
              <a:chOff x="6609746" y="2522948"/>
              <a:chExt cx="1665233" cy="3577856"/>
            </a:xfrm>
          </p:grpSpPr>
          <p:grpSp>
            <p:nvGrpSpPr>
              <p:cNvPr id="53" name="Group 52">
                <a:extLst>
                  <a:ext uri="{FF2B5EF4-FFF2-40B4-BE49-F238E27FC236}">
                    <a16:creationId xmlns:a16="http://schemas.microsoft.com/office/drawing/2014/main" id="{0C612E89-EB90-4ACB-A724-276D401B4E04}"/>
                  </a:ext>
                </a:extLst>
              </p:cNvPr>
              <p:cNvGrpSpPr/>
              <p:nvPr/>
            </p:nvGrpSpPr>
            <p:grpSpPr>
              <a:xfrm>
                <a:off x="6981344" y="2522948"/>
                <a:ext cx="922037" cy="1038963"/>
                <a:chOff x="845628" y="3462273"/>
                <a:chExt cx="922037" cy="1038963"/>
              </a:xfrm>
            </p:grpSpPr>
            <p:sp>
              <p:nvSpPr>
                <p:cNvPr id="28" name="TextBox 27">
                  <a:extLst>
                    <a:ext uri="{FF2B5EF4-FFF2-40B4-BE49-F238E27FC236}">
                      <a16:creationId xmlns:a16="http://schemas.microsoft.com/office/drawing/2014/main" id="{922507DC-9C13-4190-9546-5DE057901906}"/>
                    </a:ext>
                  </a:extLst>
                </p:cNvPr>
                <p:cNvSpPr txBox="1"/>
                <p:nvPr/>
              </p:nvSpPr>
              <p:spPr>
                <a:xfrm>
                  <a:off x="845628" y="4169735"/>
                  <a:ext cx="922037" cy="331501"/>
                </a:xfrm>
                <a:prstGeom prst="rect">
                  <a:avLst/>
                </a:prstGeom>
                <a:noFill/>
              </p:spPr>
              <p:txBody>
                <a:bodyPr wrap="square" lIns="0" tIns="0" rIns="0" bIns="0" rtlCol="0">
                  <a:spAutoFit/>
                </a:bodyPr>
                <a:lstStyle/>
                <a:p>
                  <a:pPr algn="ctr" defTabSz="914192">
                    <a:defRPr/>
                  </a:pPr>
                  <a:r>
                    <a:rPr lang="en-US" sz="1077">
                      <a:gradFill>
                        <a:gsLst>
                          <a:gs pos="0">
                            <a:srgbClr val="282828"/>
                          </a:gs>
                          <a:gs pos="100000">
                            <a:srgbClr val="282828"/>
                          </a:gs>
                        </a:gsLst>
                        <a:lin ang="5400000" scaled="1"/>
                      </a:gradFill>
                      <a:latin typeface="Segoe UI Semibold"/>
                    </a:rPr>
                    <a:t>Push notification</a:t>
                  </a:r>
                </a:p>
              </p:txBody>
            </p:sp>
            <p:grpSp>
              <p:nvGrpSpPr>
                <p:cNvPr id="30" name="Group 29">
                  <a:extLst>
                    <a:ext uri="{FF2B5EF4-FFF2-40B4-BE49-F238E27FC236}">
                      <a16:creationId xmlns:a16="http://schemas.microsoft.com/office/drawing/2014/main" id="{6EEBEE01-BB0A-401B-B679-025CAFC45072}"/>
                    </a:ext>
                  </a:extLst>
                </p:cNvPr>
                <p:cNvGrpSpPr/>
                <p:nvPr/>
              </p:nvGrpSpPr>
              <p:grpSpPr>
                <a:xfrm>
                  <a:off x="1119870" y="3462273"/>
                  <a:ext cx="373552" cy="607541"/>
                  <a:chOff x="7809337" y="3326942"/>
                  <a:chExt cx="208163" cy="338555"/>
                </a:xfrm>
              </p:grpSpPr>
              <p:sp>
                <p:nvSpPr>
                  <p:cNvPr id="31" name="Freeform 9">
                    <a:extLst>
                      <a:ext uri="{FF2B5EF4-FFF2-40B4-BE49-F238E27FC236}">
                        <a16:creationId xmlns:a16="http://schemas.microsoft.com/office/drawing/2014/main" id="{5E88A567-89DD-4AF4-B743-156006241D61}"/>
                      </a:ext>
                    </a:extLst>
                  </p:cNvPr>
                  <p:cNvSpPr>
                    <a:spLocks noEditPoints="1"/>
                  </p:cNvSpPr>
                  <p:nvPr/>
                </p:nvSpPr>
                <p:spPr bwMode="auto">
                  <a:xfrm>
                    <a:off x="7809337" y="3326942"/>
                    <a:ext cx="208163" cy="338555"/>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C1C1C1"/>
                  </a:solidFill>
                  <a:ln w="0">
                    <a:noFill/>
                    <a:prstDash val="solid"/>
                    <a:round/>
                    <a:headEnd/>
                    <a:tailEnd/>
                  </a:ln>
                </p:spPr>
                <p:txBody>
                  <a:bodyPr vert="horz" wrap="square" lIns="107555" tIns="53778" rIns="107555" bIns="53778" numCol="1" anchor="t" anchorCtr="0" compatLnSpc="1">
                    <a:prstTxWarp prst="textNoShape">
                      <a:avLst/>
                    </a:prstTxWarp>
                  </a:bodyPr>
                  <a:lstStyle/>
                  <a:p>
                    <a:pPr defTabSz="914192">
                      <a:defRPr/>
                    </a:pPr>
                    <a:endParaRPr lang="en-US">
                      <a:solidFill>
                        <a:srgbClr val="3C3C41"/>
                      </a:solidFill>
                      <a:latin typeface="Segoe UI"/>
                    </a:endParaRPr>
                  </a:p>
                </p:txBody>
              </p:sp>
              <p:sp>
                <p:nvSpPr>
                  <p:cNvPr id="32" name="Rectangle: Rounded Corners 31">
                    <a:extLst>
                      <a:ext uri="{FF2B5EF4-FFF2-40B4-BE49-F238E27FC236}">
                        <a16:creationId xmlns:a16="http://schemas.microsoft.com/office/drawing/2014/main" id="{AC6C2CAE-65BB-46CB-B843-532E228E4841}"/>
                      </a:ext>
                    </a:extLst>
                  </p:cNvPr>
                  <p:cNvSpPr/>
                  <p:nvPr/>
                </p:nvSpPr>
                <p:spPr bwMode="auto">
                  <a:xfrm>
                    <a:off x="7833839" y="3433609"/>
                    <a:ext cx="159158" cy="581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5" name="Group 54">
                <a:extLst>
                  <a:ext uri="{FF2B5EF4-FFF2-40B4-BE49-F238E27FC236}">
                    <a16:creationId xmlns:a16="http://schemas.microsoft.com/office/drawing/2014/main" id="{37962E8D-9152-42D3-9E39-CA2A3E34891A}"/>
                  </a:ext>
                </a:extLst>
              </p:cNvPr>
              <p:cNvGrpSpPr/>
              <p:nvPr/>
            </p:nvGrpSpPr>
            <p:grpSpPr>
              <a:xfrm>
                <a:off x="6917562" y="3968487"/>
                <a:ext cx="1049600" cy="839005"/>
                <a:chOff x="2851311" y="3756592"/>
                <a:chExt cx="1049600" cy="839005"/>
              </a:xfrm>
            </p:grpSpPr>
            <p:sp>
              <p:nvSpPr>
                <p:cNvPr id="29" name="TextBox 28">
                  <a:extLst>
                    <a:ext uri="{FF2B5EF4-FFF2-40B4-BE49-F238E27FC236}">
                      <a16:creationId xmlns:a16="http://schemas.microsoft.com/office/drawing/2014/main" id="{40620093-3CC9-4E8D-A9CE-D25AD8356C4E}"/>
                    </a:ext>
                  </a:extLst>
                </p:cNvPr>
                <p:cNvSpPr txBox="1"/>
                <p:nvPr/>
              </p:nvSpPr>
              <p:spPr>
                <a:xfrm>
                  <a:off x="2851311" y="4264096"/>
                  <a:ext cx="1049600" cy="331501"/>
                </a:xfrm>
                <a:prstGeom prst="rect">
                  <a:avLst/>
                </a:prstGeom>
                <a:noFill/>
              </p:spPr>
              <p:txBody>
                <a:bodyPr wrap="square" lIns="0" tIns="0" rIns="0" bIns="0" rtlCol="0">
                  <a:spAutoFit/>
                </a:bodyPr>
                <a:lstStyle/>
                <a:p>
                  <a:pPr algn="ctr" defTabSz="914192">
                    <a:defRPr/>
                  </a:pPr>
                  <a:r>
                    <a:rPr lang="en-US" sz="1077">
                      <a:gradFill>
                        <a:gsLst>
                          <a:gs pos="0">
                            <a:srgbClr val="282828"/>
                          </a:gs>
                          <a:gs pos="100000">
                            <a:srgbClr val="282828"/>
                          </a:gs>
                        </a:gsLst>
                        <a:lin ang="5400000" scaled="1"/>
                      </a:gradFill>
                      <a:latin typeface="Segoe UI Semibold"/>
                    </a:rPr>
                    <a:t>Software</a:t>
                  </a:r>
                  <a:br>
                    <a:rPr lang="en-US" sz="1077">
                      <a:gradFill>
                        <a:gsLst>
                          <a:gs pos="0">
                            <a:srgbClr val="282828"/>
                          </a:gs>
                          <a:gs pos="100000">
                            <a:srgbClr val="282828"/>
                          </a:gs>
                        </a:gsLst>
                        <a:lin ang="5400000" scaled="1"/>
                      </a:gradFill>
                      <a:latin typeface="Segoe UI Semibold"/>
                    </a:rPr>
                  </a:br>
                  <a:r>
                    <a:rPr lang="en-US" sz="1077">
                      <a:gradFill>
                        <a:gsLst>
                          <a:gs pos="0">
                            <a:srgbClr val="282828"/>
                          </a:gs>
                          <a:gs pos="100000">
                            <a:srgbClr val="282828"/>
                          </a:gs>
                        </a:gsLst>
                        <a:lin ang="5400000" scaled="1"/>
                      </a:gradFill>
                      <a:latin typeface="Segoe UI Semibold"/>
                    </a:rPr>
                    <a:t>Tokens OTP</a:t>
                  </a:r>
                </a:p>
              </p:txBody>
            </p:sp>
            <p:grpSp>
              <p:nvGrpSpPr>
                <p:cNvPr id="33" name="Group 32">
                  <a:extLst>
                    <a:ext uri="{FF2B5EF4-FFF2-40B4-BE49-F238E27FC236}">
                      <a16:creationId xmlns:a16="http://schemas.microsoft.com/office/drawing/2014/main" id="{F26081E2-CC70-4C15-83C8-032427810EEC}"/>
                    </a:ext>
                  </a:extLst>
                </p:cNvPr>
                <p:cNvGrpSpPr/>
                <p:nvPr/>
              </p:nvGrpSpPr>
              <p:grpSpPr>
                <a:xfrm>
                  <a:off x="3149759" y="3756592"/>
                  <a:ext cx="469556" cy="338250"/>
                  <a:chOff x="5220934" y="4796729"/>
                  <a:chExt cx="438150" cy="314326"/>
                </a:xfrm>
              </p:grpSpPr>
              <p:sp>
                <p:nvSpPr>
                  <p:cNvPr id="34" name="Freeform 13">
                    <a:extLst>
                      <a:ext uri="{FF2B5EF4-FFF2-40B4-BE49-F238E27FC236}">
                        <a16:creationId xmlns:a16="http://schemas.microsoft.com/office/drawing/2014/main" id="{3C937F41-1C82-47E1-9173-4A148CFB978F}"/>
                      </a:ext>
                    </a:extLst>
                  </p:cNvPr>
                  <p:cNvSpPr>
                    <a:spLocks noEditPoints="1"/>
                  </p:cNvSpPr>
                  <p:nvPr/>
                </p:nvSpPr>
                <p:spPr bwMode="auto">
                  <a:xfrm>
                    <a:off x="5220934" y="4796729"/>
                    <a:ext cx="438150" cy="314326"/>
                  </a:xfrm>
                  <a:custGeom>
                    <a:avLst/>
                    <a:gdLst>
                      <a:gd name="T0" fmla="*/ 158 w 370"/>
                      <a:gd name="T1" fmla="*/ 214 h 267"/>
                      <a:gd name="T2" fmla="*/ 158 w 370"/>
                      <a:gd name="T3" fmla="*/ 214 h 267"/>
                      <a:gd name="T4" fmla="*/ 211 w 370"/>
                      <a:gd name="T5" fmla="*/ 214 h 267"/>
                      <a:gd name="T6" fmla="*/ 211 w 370"/>
                      <a:gd name="T7" fmla="*/ 241 h 267"/>
                      <a:gd name="T8" fmla="*/ 158 w 370"/>
                      <a:gd name="T9" fmla="*/ 241 h 267"/>
                      <a:gd name="T10" fmla="*/ 158 w 370"/>
                      <a:gd name="T11" fmla="*/ 214 h 267"/>
                      <a:gd name="T12" fmla="*/ 0 w 370"/>
                      <a:gd name="T13" fmla="*/ 12 h 267"/>
                      <a:gd name="T14" fmla="*/ 0 w 370"/>
                      <a:gd name="T15" fmla="*/ 12 h 267"/>
                      <a:gd name="T16" fmla="*/ 0 w 370"/>
                      <a:gd name="T17" fmla="*/ 254 h 267"/>
                      <a:gd name="T18" fmla="*/ 12 w 370"/>
                      <a:gd name="T19" fmla="*/ 267 h 267"/>
                      <a:gd name="T20" fmla="*/ 357 w 370"/>
                      <a:gd name="T21" fmla="*/ 267 h 267"/>
                      <a:gd name="T22" fmla="*/ 370 w 370"/>
                      <a:gd name="T23" fmla="*/ 254 h 267"/>
                      <a:gd name="T24" fmla="*/ 370 w 370"/>
                      <a:gd name="T25" fmla="*/ 12 h 267"/>
                      <a:gd name="T26" fmla="*/ 357 w 370"/>
                      <a:gd name="T27" fmla="*/ 0 h 267"/>
                      <a:gd name="T28" fmla="*/ 12 w 370"/>
                      <a:gd name="T29" fmla="*/ 0 h 267"/>
                      <a:gd name="T30" fmla="*/ 0 w 370"/>
                      <a:gd name="T3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0" h="267">
                        <a:moveTo>
                          <a:pt x="158" y="214"/>
                        </a:moveTo>
                        <a:lnTo>
                          <a:pt x="158" y="214"/>
                        </a:lnTo>
                        <a:lnTo>
                          <a:pt x="211" y="214"/>
                        </a:lnTo>
                        <a:lnTo>
                          <a:pt x="211" y="241"/>
                        </a:lnTo>
                        <a:lnTo>
                          <a:pt x="158" y="241"/>
                        </a:lnTo>
                        <a:lnTo>
                          <a:pt x="158" y="214"/>
                        </a:lnTo>
                        <a:close/>
                        <a:moveTo>
                          <a:pt x="0" y="12"/>
                        </a:moveTo>
                        <a:lnTo>
                          <a:pt x="0" y="12"/>
                        </a:lnTo>
                        <a:lnTo>
                          <a:pt x="0" y="254"/>
                        </a:lnTo>
                        <a:cubicBezTo>
                          <a:pt x="0" y="261"/>
                          <a:pt x="6" y="267"/>
                          <a:pt x="12" y="267"/>
                        </a:cubicBezTo>
                        <a:lnTo>
                          <a:pt x="357" y="267"/>
                        </a:lnTo>
                        <a:cubicBezTo>
                          <a:pt x="364" y="267"/>
                          <a:pt x="370" y="261"/>
                          <a:pt x="370" y="254"/>
                        </a:cubicBezTo>
                        <a:lnTo>
                          <a:pt x="370" y="12"/>
                        </a:lnTo>
                        <a:cubicBezTo>
                          <a:pt x="370" y="5"/>
                          <a:pt x="364" y="0"/>
                          <a:pt x="357" y="0"/>
                        </a:cubicBezTo>
                        <a:lnTo>
                          <a:pt x="12" y="0"/>
                        </a:lnTo>
                        <a:cubicBezTo>
                          <a:pt x="6" y="0"/>
                          <a:pt x="0" y="5"/>
                          <a:pt x="0" y="12"/>
                        </a:cubicBezTo>
                        <a:close/>
                      </a:path>
                    </a:pathLst>
                  </a:custGeom>
                  <a:solidFill>
                    <a:srgbClr val="C1C1C1"/>
                  </a:solidFill>
                  <a:ln w="0">
                    <a:noFill/>
                    <a:prstDash val="solid"/>
                    <a:round/>
                    <a:headEnd/>
                    <a:tailEnd/>
                  </a:ln>
                </p:spPr>
                <p:txBody>
                  <a:bodyPr vert="horz" wrap="square" lIns="107555" tIns="53778" rIns="107555" bIns="53778" numCol="1" anchor="t" anchorCtr="0" compatLnSpc="1">
                    <a:prstTxWarp prst="textNoShape">
                      <a:avLst/>
                    </a:prstTxWarp>
                  </a:bodyPr>
                  <a:lstStyle/>
                  <a:p>
                    <a:pPr defTabSz="914192">
                      <a:defRPr/>
                    </a:pPr>
                    <a:endParaRPr lang="en-US">
                      <a:solidFill>
                        <a:srgbClr val="3C3C41"/>
                      </a:solidFill>
                      <a:latin typeface="Segoe UI"/>
                    </a:endParaRPr>
                  </a:p>
                </p:txBody>
              </p:sp>
              <p:sp>
                <p:nvSpPr>
                  <p:cNvPr id="35" name="Rectangle 34">
                    <a:extLst>
                      <a:ext uri="{FF2B5EF4-FFF2-40B4-BE49-F238E27FC236}">
                        <a16:creationId xmlns:a16="http://schemas.microsoft.com/office/drawing/2014/main" id="{2768A2A0-D41D-4AC6-9A5B-6EC45416EB3F}"/>
                      </a:ext>
                    </a:extLst>
                  </p:cNvPr>
                  <p:cNvSpPr/>
                  <p:nvPr/>
                </p:nvSpPr>
                <p:spPr bwMode="auto">
                  <a:xfrm>
                    <a:off x="5262374" y="4893552"/>
                    <a:ext cx="18288"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7808C618-C1EE-42C1-971B-4CD76D778C0B}"/>
                      </a:ext>
                    </a:extLst>
                  </p:cNvPr>
                  <p:cNvSpPr/>
                  <p:nvPr/>
                </p:nvSpPr>
                <p:spPr bwMode="auto">
                  <a:xfrm>
                    <a:off x="5329252" y="4893552"/>
                    <a:ext cx="18288"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C5DEB44B-6D1C-4B33-B4E6-C6E38378440D}"/>
                      </a:ext>
                    </a:extLst>
                  </p:cNvPr>
                  <p:cNvSpPr/>
                  <p:nvPr/>
                </p:nvSpPr>
                <p:spPr bwMode="auto">
                  <a:xfrm>
                    <a:off x="5396130" y="4893552"/>
                    <a:ext cx="18288"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721C9D81-D618-492B-9F74-2A1519857DA1}"/>
                      </a:ext>
                    </a:extLst>
                  </p:cNvPr>
                  <p:cNvSpPr/>
                  <p:nvPr/>
                </p:nvSpPr>
                <p:spPr bwMode="auto">
                  <a:xfrm>
                    <a:off x="5463008" y="4893552"/>
                    <a:ext cx="18288"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BBBE23D3-7A7A-4C44-8088-F93AF96CFF15}"/>
                      </a:ext>
                    </a:extLst>
                  </p:cNvPr>
                  <p:cNvSpPr/>
                  <p:nvPr/>
                </p:nvSpPr>
                <p:spPr bwMode="auto">
                  <a:xfrm>
                    <a:off x="5529886" y="4893552"/>
                    <a:ext cx="18288"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995FA489-3DD8-4201-B74D-0354A8795749}"/>
                      </a:ext>
                    </a:extLst>
                  </p:cNvPr>
                  <p:cNvSpPr/>
                  <p:nvPr/>
                </p:nvSpPr>
                <p:spPr bwMode="auto">
                  <a:xfrm>
                    <a:off x="5596764" y="4893552"/>
                    <a:ext cx="18288"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6" name="Group 55">
                <a:extLst>
                  <a:ext uri="{FF2B5EF4-FFF2-40B4-BE49-F238E27FC236}">
                    <a16:creationId xmlns:a16="http://schemas.microsoft.com/office/drawing/2014/main" id="{B6CF6644-67EC-4685-9C6F-E08BD60AA5BA}"/>
                  </a:ext>
                </a:extLst>
              </p:cNvPr>
              <p:cNvGrpSpPr/>
              <p:nvPr/>
            </p:nvGrpSpPr>
            <p:grpSpPr>
              <a:xfrm>
                <a:off x="6609746" y="5294455"/>
                <a:ext cx="1665233" cy="806349"/>
                <a:chOff x="5298551" y="3854560"/>
                <a:chExt cx="1665233" cy="806349"/>
              </a:xfrm>
            </p:grpSpPr>
            <p:sp>
              <p:nvSpPr>
                <p:cNvPr id="27" name="TextBox 26">
                  <a:extLst>
                    <a:ext uri="{FF2B5EF4-FFF2-40B4-BE49-F238E27FC236}">
                      <a16:creationId xmlns:a16="http://schemas.microsoft.com/office/drawing/2014/main" id="{7BAA8066-64C3-493E-B6C0-6DE08E12A645}"/>
                    </a:ext>
                  </a:extLst>
                </p:cNvPr>
                <p:cNvSpPr txBox="1"/>
                <p:nvPr/>
              </p:nvSpPr>
              <p:spPr>
                <a:xfrm>
                  <a:off x="5298551" y="4329408"/>
                  <a:ext cx="1665233" cy="331501"/>
                </a:xfrm>
                <a:prstGeom prst="rect">
                  <a:avLst/>
                </a:prstGeom>
                <a:noFill/>
              </p:spPr>
              <p:txBody>
                <a:bodyPr wrap="square" lIns="0" tIns="0" rIns="0" bIns="0" rtlCol="0">
                  <a:spAutoFit/>
                </a:bodyPr>
                <a:lstStyle/>
                <a:p>
                  <a:pPr algn="ctr" defTabSz="914192">
                    <a:defRPr/>
                  </a:pPr>
                  <a:r>
                    <a:rPr lang="en-US" sz="1077">
                      <a:gradFill>
                        <a:gsLst>
                          <a:gs pos="0">
                            <a:srgbClr val="282828"/>
                          </a:gs>
                          <a:gs pos="100000">
                            <a:srgbClr val="282828"/>
                          </a:gs>
                        </a:gsLst>
                        <a:lin ang="5400000" scaled="1"/>
                      </a:gradFill>
                      <a:latin typeface="Segoe UI Semibold"/>
                    </a:rPr>
                    <a:t>Hardware Tokens OTP</a:t>
                  </a:r>
                </a:p>
                <a:p>
                  <a:pPr algn="ctr" defTabSz="914192">
                    <a:defRPr/>
                  </a:pPr>
                  <a:r>
                    <a:rPr lang="en-US" sz="1077">
                      <a:latin typeface="Segoe UI Semibold"/>
                    </a:rPr>
                    <a:t>(Preview)</a:t>
                  </a:r>
                </a:p>
              </p:txBody>
            </p:sp>
            <p:sp>
              <p:nvSpPr>
                <p:cNvPr id="41" name="Rectangle 40">
                  <a:extLst>
                    <a:ext uri="{FF2B5EF4-FFF2-40B4-BE49-F238E27FC236}">
                      <a16:creationId xmlns:a16="http://schemas.microsoft.com/office/drawing/2014/main" id="{C153E3F9-9401-4F8B-BB37-5C37B684105F}"/>
                    </a:ext>
                  </a:extLst>
                </p:cNvPr>
                <p:cNvSpPr/>
                <p:nvPr/>
              </p:nvSpPr>
              <p:spPr bwMode="auto">
                <a:xfrm>
                  <a:off x="5801422" y="3898972"/>
                  <a:ext cx="420042" cy="1523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a:extLst>
                    <a:ext uri="{FF2B5EF4-FFF2-40B4-BE49-F238E27FC236}">
                      <a16:creationId xmlns:a16="http://schemas.microsoft.com/office/drawing/2014/main" id="{38817EDD-D541-4CA0-8D00-D4C902EE6913}"/>
                    </a:ext>
                  </a:extLst>
                </p:cNvPr>
                <p:cNvGrpSpPr/>
                <p:nvPr/>
              </p:nvGrpSpPr>
              <p:grpSpPr>
                <a:xfrm>
                  <a:off x="5745955" y="3854560"/>
                  <a:ext cx="654950" cy="284760"/>
                  <a:chOff x="6463764" y="4780274"/>
                  <a:chExt cx="668083" cy="290470"/>
                </a:xfrm>
              </p:grpSpPr>
              <p:pic>
                <p:nvPicPr>
                  <p:cNvPr id="43" name="Graphic 42">
                    <a:extLst>
                      <a:ext uri="{FF2B5EF4-FFF2-40B4-BE49-F238E27FC236}">
                        <a16:creationId xmlns:a16="http://schemas.microsoft.com/office/drawing/2014/main" id="{F1097368-E1CE-489A-9955-A4F37C321FC3}"/>
                      </a:ext>
                    </a:extLst>
                  </p:cNvPr>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6463764" y="4780274"/>
                    <a:ext cx="668083" cy="290470"/>
                  </a:xfrm>
                  <a:custGeom>
                    <a:avLst/>
                    <a:gdLst>
                      <a:gd name="connsiteX0" fmla="*/ 250095 w 668083"/>
                      <a:gd name="connsiteY0" fmla="*/ 79001 h 290470"/>
                      <a:gd name="connsiteX1" fmla="*/ 250095 w 668083"/>
                      <a:gd name="connsiteY1" fmla="*/ 201629 h 290470"/>
                      <a:gd name="connsiteX2" fmla="*/ 629063 w 668083"/>
                      <a:gd name="connsiteY2" fmla="*/ 201629 h 290470"/>
                      <a:gd name="connsiteX3" fmla="*/ 629063 w 668083"/>
                      <a:gd name="connsiteY3" fmla="*/ 79001 h 290470"/>
                      <a:gd name="connsiteX4" fmla="*/ 0 w 668083"/>
                      <a:gd name="connsiteY4" fmla="*/ 0 h 290470"/>
                      <a:gd name="connsiteX5" fmla="*/ 668083 w 668083"/>
                      <a:gd name="connsiteY5" fmla="*/ 0 h 290470"/>
                      <a:gd name="connsiteX6" fmla="*/ 668083 w 668083"/>
                      <a:gd name="connsiteY6" fmla="*/ 290470 h 290470"/>
                      <a:gd name="connsiteX7" fmla="*/ 0 w 668083"/>
                      <a:gd name="connsiteY7" fmla="*/ 290470 h 29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083" h="290470">
                        <a:moveTo>
                          <a:pt x="250095" y="79001"/>
                        </a:moveTo>
                        <a:lnTo>
                          <a:pt x="250095" y="201629"/>
                        </a:lnTo>
                        <a:lnTo>
                          <a:pt x="629063" y="201629"/>
                        </a:lnTo>
                        <a:lnTo>
                          <a:pt x="629063" y="79001"/>
                        </a:lnTo>
                        <a:close/>
                        <a:moveTo>
                          <a:pt x="0" y="0"/>
                        </a:moveTo>
                        <a:lnTo>
                          <a:pt x="668083" y="0"/>
                        </a:lnTo>
                        <a:lnTo>
                          <a:pt x="668083" y="290470"/>
                        </a:lnTo>
                        <a:lnTo>
                          <a:pt x="0" y="290470"/>
                        </a:lnTo>
                        <a:close/>
                      </a:path>
                    </a:pathLst>
                  </a:custGeom>
                </p:spPr>
              </p:pic>
              <p:grpSp>
                <p:nvGrpSpPr>
                  <p:cNvPr id="44" name="Group 43">
                    <a:extLst>
                      <a:ext uri="{FF2B5EF4-FFF2-40B4-BE49-F238E27FC236}">
                        <a16:creationId xmlns:a16="http://schemas.microsoft.com/office/drawing/2014/main" id="{4645885F-24B2-4D82-A576-3DB6D5D5C96A}"/>
                      </a:ext>
                    </a:extLst>
                  </p:cNvPr>
                  <p:cNvGrpSpPr/>
                  <p:nvPr/>
                </p:nvGrpSpPr>
                <p:grpSpPr>
                  <a:xfrm>
                    <a:off x="6755322" y="4855068"/>
                    <a:ext cx="290345" cy="73152"/>
                    <a:chOff x="6764252" y="4868769"/>
                    <a:chExt cx="290345" cy="73152"/>
                  </a:xfrm>
                </p:grpSpPr>
                <p:sp>
                  <p:nvSpPr>
                    <p:cNvPr id="45" name="Rectangle 44">
                      <a:extLst>
                        <a:ext uri="{FF2B5EF4-FFF2-40B4-BE49-F238E27FC236}">
                          <a16:creationId xmlns:a16="http://schemas.microsoft.com/office/drawing/2014/main" id="{41540710-3B13-4FE5-8AEB-1F6FA9B1B8AB}"/>
                        </a:ext>
                      </a:extLst>
                    </p:cNvPr>
                    <p:cNvSpPr/>
                    <p:nvPr/>
                  </p:nvSpPr>
                  <p:spPr bwMode="auto">
                    <a:xfrm>
                      <a:off x="6764252" y="4868769"/>
                      <a:ext cx="18288" cy="7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EA878FB-DE79-42C8-AFF6-860C1B0BB124}"/>
                        </a:ext>
                      </a:extLst>
                    </p:cNvPr>
                    <p:cNvSpPr/>
                    <p:nvPr/>
                  </p:nvSpPr>
                  <p:spPr bwMode="auto">
                    <a:xfrm>
                      <a:off x="6962893" y="4868769"/>
                      <a:ext cx="18288" cy="7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D12EFB05-958D-4802-B629-2B7431D4916A}"/>
                        </a:ext>
                      </a:extLst>
                    </p:cNvPr>
                    <p:cNvSpPr/>
                    <p:nvPr/>
                  </p:nvSpPr>
                  <p:spPr bwMode="auto">
                    <a:xfrm>
                      <a:off x="6913965" y="4868769"/>
                      <a:ext cx="18288" cy="7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FAD9321D-2315-4281-AFB6-9FE179D9A4D3}"/>
                        </a:ext>
                      </a:extLst>
                    </p:cNvPr>
                    <p:cNvSpPr/>
                    <p:nvPr/>
                  </p:nvSpPr>
                  <p:spPr bwMode="auto">
                    <a:xfrm>
                      <a:off x="6845284" y="4868769"/>
                      <a:ext cx="18288" cy="7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112B9C1-4A3F-4360-8CC8-821146A922C2}"/>
                        </a:ext>
                      </a:extLst>
                    </p:cNvPr>
                    <p:cNvSpPr/>
                    <p:nvPr/>
                  </p:nvSpPr>
                  <p:spPr bwMode="auto">
                    <a:xfrm>
                      <a:off x="6811676" y="4868769"/>
                      <a:ext cx="18288" cy="7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9190683-F8C9-4425-AB5A-39B4C36DD097}"/>
                        </a:ext>
                      </a:extLst>
                    </p:cNvPr>
                    <p:cNvSpPr/>
                    <p:nvPr/>
                  </p:nvSpPr>
                  <p:spPr bwMode="auto">
                    <a:xfrm>
                      <a:off x="7008878" y="4868769"/>
                      <a:ext cx="45719" cy="7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sp>
          <p:nvSpPr>
            <p:cNvPr id="61" name="TextBox 60">
              <a:extLst>
                <a:ext uri="{FF2B5EF4-FFF2-40B4-BE49-F238E27FC236}">
                  <a16:creationId xmlns:a16="http://schemas.microsoft.com/office/drawing/2014/main" id="{6F9E92E3-967D-4D45-BFA7-0CBD00315F1A}"/>
                </a:ext>
              </a:extLst>
            </p:cNvPr>
            <p:cNvSpPr txBox="1"/>
            <p:nvPr/>
          </p:nvSpPr>
          <p:spPr>
            <a:xfrm>
              <a:off x="6397500" y="1659917"/>
              <a:ext cx="2147632" cy="307777"/>
            </a:xfrm>
            <a:prstGeom prst="rect">
              <a:avLst/>
            </a:prstGeom>
            <a:noFill/>
          </p:spPr>
          <p:txBody>
            <a:bodyPr wrap="square" lIns="0" tIns="0" rIns="0" bIns="0" rtlCol="0">
              <a:spAutoFit/>
            </a:bodyPr>
            <a:lstStyle/>
            <a:p>
              <a:pPr algn="l"/>
              <a:r>
                <a:rPr lang="en-US" sz="2000">
                  <a:solidFill>
                    <a:schemeClr val="accent1"/>
                  </a:solidFill>
                  <a:latin typeface="+mj-lt"/>
                </a:rPr>
                <a:t>Better: </a:t>
              </a:r>
              <a:r>
                <a:rPr lang="en-US" sz="2000"/>
                <a:t>Password +</a:t>
              </a:r>
            </a:p>
          </p:txBody>
        </p:sp>
      </p:grpSp>
      <p:grpSp>
        <p:nvGrpSpPr>
          <p:cNvPr id="8" name="Group 7">
            <a:extLst>
              <a:ext uri="{FF2B5EF4-FFF2-40B4-BE49-F238E27FC236}">
                <a16:creationId xmlns:a16="http://schemas.microsoft.com/office/drawing/2014/main" id="{4B94117E-9A58-4D8C-BA40-2AB080483B2B}"/>
              </a:ext>
            </a:extLst>
          </p:cNvPr>
          <p:cNvGrpSpPr/>
          <p:nvPr/>
        </p:nvGrpSpPr>
        <p:grpSpPr>
          <a:xfrm>
            <a:off x="9135584" y="1680298"/>
            <a:ext cx="1794674" cy="4477926"/>
            <a:chOff x="9295346" y="1659917"/>
            <a:chExt cx="1794674" cy="4477926"/>
          </a:xfrm>
        </p:grpSpPr>
        <p:grpSp>
          <p:nvGrpSpPr>
            <p:cNvPr id="3" name="Group 2">
              <a:extLst>
                <a:ext uri="{FF2B5EF4-FFF2-40B4-BE49-F238E27FC236}">
                  <a16:creationId xmlns:a16="http://schemas.microsoft.com/office/drawing/2014/main" id="{79CBAC05-43C7-406C-BC60-F03DD8381A6D}"/>
                </a:ext>
              </a:extLst>
            </p:cNvPr>
            <p:cNvGrpSpPr/>
            <p:nvPr/>
          </p:nvGrpSpPr>
          <p:grpSpPr>
            <a:xfrm>
              <a:off x="9295346" y="2630958"/>
              <a:ext cx="1794674" cy="3506885"/>
              <a:chOff x="9295346" y="2630958"/>
              <a:chExt cx="1794674" cy="3506885"/>
            </a:xfrm>
          </p:grpSpPr>
          <p:grpSp>
            <p:nvGrpSpPr>
              <p:cNvPr id="9" name="Group 8">
                <a:extLst>
                  <a:ext uri="{FF2B5EF4-FFF2-40B4-BE49-F238E27FC236}">
                    <a16:creationId xmlns:a16="http://schemas.microsoft.com/office/drawing/2014/main" id="{D9F11F41-FD99-4DBA-A582-3EEA9B8FB4D3}"/>
                  </a:ext>
                </a:extLst>
              </p:cNvPr>
              <p:cNvGrpSpPr/>
              <p:nvPr/>
            </p:nvGrpSpPr>
            <p:grpSpPr>
              <a:xfrm>
                <a:off x="9763618" y="2630958"/>
                <a:ext cx="858130" cy="822942"/>
                <a:chOff x="990435" y="1998560"/>
                <a:chExt cx="858130" cy="822942"/>
              </a:xfrm>
            </p:grpSpPr>
            <p:sp>
              <p:nvSpPr>
                <p:cNvPr id="16" name="TextBox 15">
                  <a:extLst>
                    <a:ext uri="{FF2B5EF4-FFF2-40B4-BE49-F238E27FC236}">
                      <a16:creationId xmlns:a16="http://schemas.microsoft.com/office/drawing/2014/main" id="{D6A01CC0-CD33-4E03-970F-772287E982A0}"/>
                    </a:ext>
                  </a:extLst>
                </p:cNvPr>
                <p:cNvSpPr txBox="1"/>
                <p:nvPr/>
              </p:nvSpPr>
              <p:spPr>
                <a:xfrm>
                  <a:off x="990435" y="2489854"/>
                  <a:ext cx="858130" cy="331648"/>
                </a:xfrm>
                <a:prstGeom prst="rect">
                  <a:avLst/>
                </a:prstGeom>
                <a:noFill/>
              </p:spPr>
              <p:txBody>
                <a:bodyPr wrap="square" lIns="0" tIns="0" rIns="0" bIns="0" rtlCol="0">
                  <a:spAutoFit/>
                </a:bodyPr>
                <a:lstStyle/>
                <a:p>
                  <a:pPr algn="ctr" defTabSz="914192">
                    <a:defRPr/>
                  </a:pPr>
                  <a:r>
                    <a:rPr lang="en-US" sz="1077">
                      <a:gradFill>
                        <a:gsLst>
                          <a:gs pos="0">
                            <a:srgbClr val="282828"/>
                          </a:gs>
                          <a:gs pos="100000">
                            <a:srgbClr val="282828"/>
                          </a:gs>
                        </a:gsLst>
                        <a:lin ang="5400000" scaled="1"/>
                      </a:gradFill>
                      <a:latin typeface="Segoe UI Semibold"/>
                    </a:rPr>
                    <a:t>Windows Hello</a:t>
                  </a:r>
                </a:p>
              </p:txBody>
            </p:sp>
            <p:sp>
              <p:nvSpPr>
                <p:cNvPr id="18" name="biometrics" title="Icon of the Windows Hello logo">
                  <a:extLst>
                    <a:ext uri="{FF2B5EF4-FFF2-40B4-BE49-F238E27FC236}">
                      <a16:creationId xmlns:a16="http://schemas.microsoft.com/office/drawing/2014/main" id="{1601FF07-F340-400C-97C1-3D55A1813A5A}"/>
                    </a:ext>
                  </a:extLst>
                </p:cNvPr>
                <p:cNvSpPr>
                  <a:spLocks noChangeAspect="1" noEditPoints="1"/>
                </p:cNvSpPr>
                <p:nvPr/>
              </p:nvSpPr>
              <p:spPr bwMode="auto">
                <a:xfrm>
                  <a:off x="1169838" y="1998560"/>
                  <a:ext cx="499324" cy="362072"/>
                </a:xfrm>
                <a:custGeom>
                  <a:avLst/>
                  <a:gdLst>
                    <a:gd name="T0" fmla="*/ 99 w 334"/>
                    <a:gd name="T1" fmla="*/ 175 h 242"/>
                    <a:gd name="T2" fmla="*/ 167 w 334"/>
                    <a:gd name="T3" fmla="*/ 107 h 242"/>
                    <a:gd name="T4" fmla="*/ 235 w 334"/>
                    <a:gd name="T5" fmla="*/ 175 h 242"/>
                    <a:gd name="T6" fmla="*/ 167 w 334"/>
                    <a:gd name="T7" fmla="*/ 242 h 242"/>
                    <a:gd name="T8" fmla="*/ 99 w 334"/>
                    <a:gd name="T9" fmla="*/ 175 h 242"/>
                    <a:gd name="T10" fmla="*/ 334 w 334"/>
                    <a:gd name="T11" fmla="*/ 125 h 242"/>
                    <a:gd name="T12" fmla="*/ 167 w 334"/>
                    <a:gd name="T13" fmla="*/ 0 h 242"/>
                    <a:gd name="T14" fmla="*/ 0 w 334"/>
                    <a:gd name="T15" fmla="*/ 125 h 242"/>
                    <a:gd name="T16" fmla="*/ 35 w 334"/>
                    <a:gd name="T17" fmla="*/ 135 h 242"/>
                    <a:gd name="T18" fmla="*/ 167 w 334"/>
                    <a:gd name="T19" fmla="*/ 37 h 242"/>
                    <a:gd name="T20" fmla="*/ 298 w 334"/>
                    <a:gd name="T21" fmla="*/ 134 h 242"/>
                    <a:gd name="T22" fmla="*/ 334 w 334"/>
                    <a:gd name="T23"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242">
                      <a:moveTo>
                        <a:pt x="99" y="175"/>
                      </a:moveTo>
                      <a:cubicBezTo>
                        <a:pt x="99" y="137"/>
                        <a:pt x="130" y="107"/>
                        <a:pt x="167" y="107"/>
                      </a:cubicBezTo>
                      <a:cubicBezTo>
                        <a:pt x="204" y="107"/>
                        <a:pt x="235" y="137"/>
                        <a:pt x="235" y="175"/>
                      </a:cubicBezTo>
                      <a:cubicBezTo>
                        <a:pt x="235" y="212"/>
                        <a:pt x="204" y="242"/>
                        <a:pt x="167" y="242"/>
                      </a:cubicBezTo>
                      <a:cubicBezTo>
                        <a:pt x="130" y="242"/>
                        <a:pt x="99" y="212"/>
                        <a:pt x="99" y="175"/>
                      </a:cubicBezTo>
                      <a:close/>
                      <a:moveTo>
                        <a:pt x="334" y="125"/>
                      </a:moveTo>
                      <a:cubicBezTo>
                        <a:pt x="313" y="53"/>
                        <a:pt x="246" y="0"/>
                        <a:pt x="167" y="0"/>
                      </a:cubicBezTo>
                      <a:cubicBezTo>
                        <a:pt x="88" y="0"/>
                        <a:pt x="21" y="53"/>
                        <a:pt x="0" y="125"/>
                      </a:cubicBezTo>
                      <a:cubicBezTo>
                        <a:pt x="35" y="135"/>
                        <a:pt x="35" y="135"/>
                        <a:pt x="35" y="135"/>
                      </a:cubicBezTo>
                      <a:cubicBezTo>
                        <a:pt x="52" y="78"/>
                        <a:pt x="105" y="37"/>
                        <a:pt x="167" y="37"/>
                      </a:cubicBezTo>
                      <a:cubicBezTo>
                        <a:pt x="229" y="37"/>
                        <a:pt x="281" y="78"/>
                        <a:pt x="298" y="134"/>
                      </a:cubicBezTo>
                      <a:lnTo>
                        <a:pt x="334" y="125"/>
                      </a:lnTo>
                      <a:close/>
                    </a:path>
                  </a:pathLst>
                </a:custGeom>
                <a:solidFill>
                  <a:schemeClr val="accent1"/>
                </a:solidFill>
                <a:ln w="15875" cap="sq">
                  <a:no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a:gradFill>
                      <a:gsLst>
                        <a:gs pos="0">
                          <a:srgbClr val="505050"/>
                        </a:gs>
                        <a:gs pos="100000">
                          <a:srgbClr val="505050"/>
                        </a:gs>
                      </a:gsLst>
                    </a:gradFill>
                    <a:latin typeface="Segoe UI"/>
                  </a:endParaRPr>
                </a:p>
              </p:txBody>
            </p:sp>
          </p:grpSp>
          <p:grpSp>
            <p:nvGrpSpPr>
              <p:cNvPr id="5" name="Group 4">
                <a:extLst>
                  <a:ext uri="{FF2B5EF4-FFF2-40B4-BE49-F238E27FC236}">
                    <a16:creationId xmlns:a16="http://schemas.microsoft.com/office/drawing/2014/main" id="{6DB9E839-11A7-4AB7-93F0-0E96684B5A22}"/>
                  </a:ext>
                </a:extLst>
              </p:cNvPr>
              <p:cNvGrpSpPr/>
              <p:nvPr/>
            </p:nvGrpSpPr>
            <p:grpSpPr>
              <a:xfrm>
                <a:off x="9588465" y="4010653"/>
                <a:ext cx="1208436" cy="754673"/>
                <a:chOff x="2134209" y="2027153"/>
                <a:chExt cx="1208436" cy="754673"/>
              </a:xfrm>
            </p:grpSpPr>
            <p:sp>
              <p:nvSpPr>
                <p:cNvPr id="17" name="TextBox 16">
                  <a:extLst>
                    <a:ext uri="{FF2B5EF4-FFF2-40B4-BE49-F238E27FC236}">
                      <a16:creationId xmlns:a16="http://schemas.microsoft.com/office/drawing/2014/main" id="{B8B24B0C-0AE0-4C12-9148-9BDF5B1CCDFB}"/>
                    </a:ext>
                  </a:extLst>
                </p:cNvPr>
                <p:cNvSpPr txBox="1"/>
                <p:nvPr/>
              </p:nvSpPr>
              <p:spPr>
                <a:xfrm>
                  <a:off x="2134209" y="2450325"/>
                  <a:ext cx="1208436" cy="331501"/>
                </a:xfrm>
                <a:prstGeom prst="rect">
                  <a:avLst/>
                </a:prstGeom>
                <a:noFill/>
              </p:spPr>
              <p:txBody>
                <a:bodyPr wrap="square" lIns="0" tIns="0" rIns="0" bIns="0" rtlCol="0">
                  <a:spAutoFit/>
                </a:bodyPr>
                <a:lstStyle/>
                <a:p>
                  <a:pPr algn="ctr" defTabSz="914192">
                    <a:defRPr/>
                  </a:pPr>
                  <a:r>
                    <a:rPr lang="en-US" sz="1077">
                      <a:gradFill>
                        <a:gsLst>
                          <a:gs pos="0">
                            <a:srgbClr val="282828"/>
                          </a:gs>
                          <a:gs pos="100000">
                            <a:srgbClr val="282828"/>
                          </a:gs>
                        </a:gsLst>
                        <a:lin ang="5400000" scaled="1"/>
                      </a:gradFill>
                      <a:latin typeface="Segoe UI Semibold"/>
                    </a:rPr>
                    <a:t>FIDO2 security key </a:t>
                  </a:r>
                  <a:br>
                    <a:rPr lang="en-US" sz="1077">
                      <a:gradFill>
                        <a:gsLst>
                          <a:gs pos="0">
                            <a:srgbClr val="282828"/>
                          </a:gs>
                          <a:gs pos="100000">
                            <a:srgbClr val="282828"/>
                          </a:gs>
                        </a:gsLst>
                        <a:lin ang="5400000" scaled="1"/>
                      </a:gradFill>
                      <a:latin typeface="Segoe UI Semibold"/>
                    </a:rPr>
                  </a:br>
                  <a:r>
                    <a:rPr lang="en-US" sz="1077">
                      <a:latin typeface="Segoe UI Semibold"/>
                    </a:rPr>
                    <a:t>(Preview)</a:t>
                  </a:r>
                </a:p>
              </p:txBody>
            </p:sp>
            <p:grpSp>
              <p:nvGrpSpPr>
                <p:cNvPr id="20" name="Group 19">
                  <a:extLst>
                    <a:ext uri="{FF2B5EF4-FFF2-40B4-BE49-F238E27FC236}">
                      <a16:creationId xmlns:a16="http://schemas.microsoft.com/office/drawing/2014/main" id="{3C44C207-3F31-49A5-94A7-277533468FF3}"/>
                    </a:ext>
                  </a:extLst>
                </p:cNvPr>
                <p:cNvGrpSpPr/>
                <p:nvPr/>
              </p:nvGrpSpPr>
              <p:grpSpPr>
                <a:xfrm>
                  <a:off x="2478956" y="2027153"/>
                  <a:ext cx="518921" cy="286523"/>
                  <a:chOff x="5422996" y="2729752"/>
                  <a:chExt cx="529327" cy="292268"/>
                </a:xfrm>
              </p:grpSpPr>
              <p:sp>
                <p:nvSpPr>
                  <p:cNvPr id="21" name="Freeform: Shape 20">
                    <a:extLst>
                      <a:ext uri="{FF2B5EF4-FFF2-40B4-BE49-F238E27FC236}">
                        <a16:creationId xmlns:a16="http://schemas.microsoft.com/office/drawing/2014/main" id="{B34CCB23-256A-47CA-8D50-D977325155CE}"/>
                      </a:ext>
                    </a:extLst>
                  </p:cNvPr>
                  <p:cNvSpPr/>
                  <p:nvPr/>
                </p:nvSpPr>
                <p:spPr>
                  <a:xfrm>
                    <a:off x="5422996" y="2729752"/>
                    <a:ext cx="519585" cy="292268"/>
                  </a:xfrm>
                  <a:custGeom>
                    <a:avLst/>
                    <a:gdLst>
                      <a:gd name="connsiteX0" fmla="*/ 0 w 319265"/>
                      <a:gd name="connsiteY0" fmla="*/ 163624 h 179587"/>
                      <a:gd name="connsiteX1" fmla="*/ 0 w 319265"/>
                      <a:gd name="connsiteY1" fmla="*/ 13968 h 179587"/>
                      <a:gd name="connsiteX2" fmla="*/ 15963 w 319265"/>
                      <a:gd name="connsiteY2" fmla="*/ 0 h 179587"/>
                      <a:gd name="connsiteX3" fmla="*/ 225481 w 319265"/>
                      <a:gd name="connsiteY3" fmla="*/ 0 h 179587"/>
                      <a:gd name="connsiteX4" fmla="*/ 239449 w 319265"/>
                      <a:gd name="connsiteY4" fmla="*/ 15963 h 179587"/>
                      <a:gd name="connsiteX5" fmla="*/ 239449 w 319265"/>
                      <a:gd name="connsiteY5" fmla="*/ 165619 h 179587"/>
                      <a:gd name="connsiteX6" fmla="*/ 225481 w 319265"/>
                      <a:gd name="connsiteY6" fmla="*/ 179587 h 179587"/>
                      <a:gd name="connsiteX7" fmla="*/ 15963 w 319265"/>
                      <a:gd name="connsiteY7" fmla="*/ 179587 h 179587"/>
                      <a:gd name="connsiteX8" fmla="*/ 0 w 319265"/>
                      <a:gd name="connsiteY8" fmla="*/ 163624 h 179587"/>
                      <a:gd name="connsiteX9" fmla="*/ 0 w 319265"/>
                      <a:gd name="connsiteY9" fmla="*/ 163624 h 179587"/>
                      <a:gd name="connsiteX10" fmla="*/ 239449 w 319265"/>
                      <a:gd name="connsiteY10" fmla="*/ 155642 h 179587"/>
                      <a:gd name="connsiteX11" fmla="*/ 325251 w 319265"/>
                      <a:gd name="connsiteY11" fmla="*/ 155642 h 179587"/>
                      <a:gd name="connsiteX12" fmla="*/ 325251 w 319265"/>
                      <a:gd name="connsiteY12" fmla="*/ 21950 h 179587"/>
                      <a:gd name="connsiteX13" fmla="*/ 239449 w 319265"/>
                      <a:gd name="connsiteY13" fmla="*/ 21950 h 179587"/>
                      <a:gd name="connsiteX14" fmla="*/ 285343 w 319265"/>
                      <a:gd name="connsiteY14" fmla="*/ 69839 h 179587"/>
                      <a:gd name="connsiteX15" fmla="*/ 285343 w 319265"/>
                      <a:gd name="connsiteY15" fmla="*/ 63853 h 179587"/>
                      <a:gd name="connsiteX16" fmla="*/ 279357 w 319265"/>
                      <a:gd name="connsiteY16" fmla="*/ 63853 h 179587"/>
                      <a:gd name="connsiteX17" fmla="*/ 279357 w 319265"/>
                      <a:gd name="connsiteY17" fmla="*/ 69839 h 179587"/>
                      <a:gd name="connsiteX18" fmla="*/ 285343 w 319265"/>
                      <a:gd name="connsiteY18" fmla="*/ 69839 h 179587"/>
                      <a:gd name="connsiteX19" fmla="*/ 285343 w 319265"/>
                      <a:gd name="connsiteY19" fmla="*/ 69839 h 179587"/>
                      <a:gd name="connsiteX20" fmla="*/ 285343 w 319265"/>
                      <a:gd name="connsiteY20" fmla="*/ 69839 h 179587"/>
                      <a:gd name="connsiteX21" fmla="*/ 285343 w 319265"/>
                      <a:gd name="connsiteY21" fmla="*/ 113738 h 179587"/>
                      <a:gd name="connsiteX22" fmla="*/ 285343 w 319265"/>
                      <a:gd name="connsiteY22" fmla="*/ 107752 h 179587"/>
                      <a:gd name="connsiteX23" fmla="*/ 279357 w 319265"/>
                      <a:gd name="connsiteY23" fmla="*/ 107752 h 179587"/>
                      <a:gd name="connsiteX24" fmla="*/ 279357 w 319265"/>
                      <a:gd name="connsiteY24" fmla="*/ 113738 h 179587"/>
                      <a:gd name="connsiteX25" fmla="*/ 285343 w 319265"/>
                      <a:gd name="connsiteY25" fmla="*/ 113738 h 179587"/>
                      <a:gd name="connsiteX26" fmla="*/ 285343 w 319265"/>
                      <a:gd name="connsiteY26" fmla="*/ 113738 h 179587"/>
                      <a:gd name="connsiteX27" fmla="*/ 285343 w 319265"/>
                      <a:gd name="connsiteY27" fmla="*/ 113738 h 17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9265" h="179587">
                        <a:moveTo>
                          <a:pt x="0" y="163624"/>
                        </a:moveTo>
                        <a:cubicBezTo>
                          <a:pt x="0" y="13968"/>
                          <a:pt x="0" y="13968"/>
                          <a:pt x="0" y="13968"/>
                        </a:cubicBezTo>
                        <a:cubicBezTo>
                          <a:pt x="0" y="5986"/>
                          <a:pt x="7982" y="0"/>
                          <a:pt x="15963" y="0"/>
                        </a:cubicBezTo>
                        <a:cubicBezTo>
                          <a:pt x="225481" y="0"/>
                          <a:pt x="225481" y="0"/>
                          <a:pt x="225481" y="0"/>
                        </a:cubicBezTo>
                        <a:cubicBezTo>
                          <a:pt x="233463" y="0"/>
                          <a:pt x="239449" y="5986"/>
                          <a:pt x="239449" y="15963"/>
                        </a:cubicBezTo>
                        <a:cubicBezTo>
                          <a:pt x="239449" y="165619"/>
                          <a:pt x="239449" y="165619"/>
                          <a:pt x="239449" y="165619"/>
                        </a:cubicBezTo>
                        <a:cubicBezTo>
                          <a:pt x="239449" y="173601"/>
                          <a:pt x="233463" y="179587"/>
                          <a:pt x="225481" y="179587"/>
                        </a:cubicBezTo>
                        <a:cubicBezTo>
                          <a:pt x="15963" y="179587"/>
                          <a:pt x="15963" y="179587"/>
                          <a:pt x="15963" y="179587"/>
                        </a:cubicBezTo>
                        <a:cubicBezTo>
                          <a:pt x="7982" y="179587"/>
                          <a:pt x="0" y="173601"/>
                          <a:pt x="0" y="163624"/>
                        </a:cubicBezTo>
                        <a:lnTo>
                          <a:pt x="0" y="163624"/>
                        </a:lnTo>
                        <a:close/>
                        <a:moveTo>
                          <a:pt x="239449" y="155642"/>
                        </a:moveTo>
                        <a:cubicBezTo>
                          <a:pt x="325251" y="155642"/>
                          <a:pt x="325251" y="155642"/>
                          <a:pt x="325251" y="155642"/>
                        </a:cubicBezTo>
                        <a:cubicBezTo>
                          <a:pt x="325251" y="21950"/>
                          <a:pt x="325251" y="21950"/>
                          <a:pt x="325251" y="21950"/>
                        </a:cubicBezTo>
                        <a:cubicBezTo>
                          <a:pt x="239449" y="21950"/>
                          <a:pt x="239449" y="21950"/>
                          <a:pt x="239449" y="21950"/>
                        </a:cubicBezTo>
                        <a:moveTo>
                          <a:pt x="285343" y="69839"/>
                        </a:moveTo>
                        <a:cubicBezTo>
                          <a:pt x="285343" y="63853"/>
                          <a:pt x="285343" y="63853"/>
                          <a:pt x="285343" y="63853"/>
                        </a:cubicBezTo>
                        <a:cubicBezTo>
                          <a:pt x="279357" y="63853"/>
                          <a:pt x="279357" y="63853"/>
                          <a:pt x="279357" y="63853"/>
                        </a:cubicBezTo>
                        <a:cubicBezTo>
                          <a:pt x="279357" y="69839"/>
                          <a:pt x="279357" y="69839"/>
                          <a:pt x="279357" y="69839"/>
                        </a:cubicBezTo>
                        <a:lnTo>
                          <a:pt x="285343" y="69839"/>
                        </a:lnTo>
                        <a:lnTo>
                          <a:pt x="285343" y="69839"/>
                        </a:lnTo>
                        <a:lnTo>
                          <a:pt x="285343" y="69839"/>
                        </a:lnTo>
                        <a:close/>
                        <a:moveTo>
                          <a:pt x="285343" y="113738"/>
                        </a:moveTo>
                        <a:cubicBezTo>
                          <a:pt x="285343" y="107752"/>
                          <a:pt x="285343" y="107752"/>
                          <a:pt x="285343" y="107752"/>
                        </a:cubicBezTo>
                        <a:cubicBezTo>
                          <a:pt x="279357" y="107752"/>
                          <a:pt x="279357" y="107752"/>
                          <a:pt x="279357" y="107752"/>
                        </a:cubicBezTo>
                        <a:cubicBezTo>
                          <a:pt x="279357" y="113738"/>
                          <a:pt x="279357" y="113738"/>
                          <a:pt x="279357" y="113738"/>
                        </a:cubicBezTo>
                        <a:lnTo>
                          <a:pt x="285343" y="113738"/>
                        </a:lnTo>
                        <a:lnTo>
                          <a:pt x="285343" y="113738"/>
                        </a:lnTo>
                        <a:lnTo>
                          <a:pt x="285343" y="113738"/>
                        </a:lnTo>
                        <a:close/>
                      </a:path>
                    </a:pathLst>
                  </a:custGeom>
                  <a:solidFill>
                    <a:srgbClr val="C1C1C1"/>
                  </a:solidFill>
                  <a:ln w="19645" cap="flat">
                    <a:noFill/>
                    <a:prstDash val="solid"/>
                    <a:miter/>
                  </a:ln>
                </p:spPr>
                <p:txBody>
                  <a:bodyPr rtlCol="0" anchor="ctr"/>
                  <a:lstStyle/>
                  <a:p>
                    <a:pPr defTabSz="914192">
                      <a:defRPr/>
                    </a:pPr>
                    <a:endParaRPr lang="en-US">
                      <a:solidFill>
                        <a:srgbClr val="282828"/>
                      </a:solidFill>
                      <a:latin typeface="Segoe UI"/>
                    </a:endParaRPr>
                  </a:p>
                </p:txBody>
              </p:sp>
              <p:sp>
                <p:nvSpPr>
                  <p:cNvPr id="22" name="Freeform: Shape 21">
                    <a:extLst>
                      <a:ext uri="{FF2B5EF4-FFF2-40B4-BE49-F238E27FC236}">
                        <a16:creationId xmlns:a16="http://schemas.microsoft.com/office/drawing/2014/main" id="{E495027D-E88D-4EDB-960C-659839E546CA}"/>
                      </a:ext>
                    </a:extLst>
                  </p:cNvPr>
                  <p:cNvSpPr/>
                  <p:nvPr/>
                </p:nvSpPr>
                <p:spPr>
                  <a:xfrm>
                    <a:off x="5549645" y="2804442"/>
                    <a:ext cx="129896" cy="129896"/>
                  </a:xfrm>
                  <a:custGeom>
                    <a:avLst/>
                    <a:gdLst>
                      <a:gd name="connsiteX0" fmla="*/ 0 w 79816"/>
                      <a:gd name="connsiteY0" fmla="*/ 43899 h 79816"/>
                      <a:gd name="connsiteX1" fmla="*/ 45894 w 79816"/>
                      <a:gd name="connsiteY1" fmla="*/ 0 h 79816"/>
                      <a:gd name="connsiteX2" fmla="*/ 91789 w 79816"/>
                      <a:gd name="connsiteY2" fmla="*/ 43899 h 79816"/>
                      <a:gd name="connsiteX3" fmla="*/ 45894 w 79816"/>
                      <a:gd name="connsiteY3" fmla="*/ 87798 h 79816"/>
                      <a:gd name="connsiteX4" fmla="*/ 0 w 79816"/>
                      <a:gd name="connsiteY4" fmla="*/ 43899 h 79816"/>
                      <a:gd name="connsiteX5" fmla="*/ 0 w 79816"/>
                      <a:gd name="connsiteY5" fmla="*/ 43899 h 7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816" h="79816">
                        <a:moveTo>
                          <a:pt x="0" y="43899"/>
                        </a:moveTo>
                        <a:cubicBezTo>
                          <a:pt x="0" y="19954"/>
                          <a:pt x="19954" y="0"/>
                          <a:pt x="45894" y="0"/>
                        </a:cubicBezTo>
                        <a:cubicBezTo>
                          <a:pt x="71835" y="0"/>
                          <a:pt x="91789" y="19954"/>
                          <a:pt x="91789" y="43899"/>
                        </a:cubicBezTo>
                        <a:cubicBezTo>
                          <a:pt x="91789" y="67844"/>
                          <a:pt x="71835" y="87798"/>
                          <a:pt x="45894" y="87798"/>
                        </a:cubicBezTo>
                        <a:cubicBezTo>
                          <a:pt x="19954" y="87798"/>
                          <a:pt x="0" y="67844"/>
                          <a:pt x="0" y="43899"/>
                        </a:cubicBezTo>
                        <a:lnTo>
                          <a:pt x="0" y="43899"/>
                        </a:lnTo>
                        <a:close/>
                      </a:path>
                    </a:pathLst>
                  </a:custGeom>
                  <a:solidFill>
                    <a:schemeClr val="accent1"/>
                  </a:solidFill>
                  <a:ln w="19645" cap="flat">
                    <a:noFill/>
                    <a:prstDash val="solid"/>
                    <a:miter/>
                  </a:ln>
                </p:spPr>
                <p:txBody>
                  <a:bodyPr rtlCol="0" anchor="ctr"/>
                  <a:lstStyle/>
                  <a:p>
                    <a:pPr defTabSz="914192">
                      <a:defRPr/>
                    </a:pPr>
                    <a:endParaRPr lang="en-US">
                      <a:solidFill>
                        <a:srgbClr val="282828"/>
                      </a:solidFill>
                      <a:latin typeface="Segoe UI"/>
                    </a:endParaRPr>
                  </a:p>
                </p:txBody>
              </p:sp>
              <p:sp>
                <p:nvSpPr>
                  <p:cNvPr id="23" name="Freeform: Shape 22">
                    <a:extLst>
                      <a:ext uri="{FF2B5EF4-FFF2-40B4-BE49-F238E27FC236}">
                        <a16:creationId xmlns:a16="http://schemas.microsoft.com/office/drawing/2014/main" id="{CDC7CFE5-F293-46F8-B11E-80D941665668}"/>
                      </a:ext>
                    </a:extLst>
                  </p:cNvPr>
                  <p:cNvSpPr/>
                  <p:nvPr/>
                </p:nvSpPr>
                <p:spPr>
                  <a:xfrm>
                    <a:off x="5806190" y="2736654"/>
                    <a:ext cx="146133" cy="278873"/>
                  </a:xfrm>
                  <a:custGeom>
                    <a:avLst/>
                    <a:gdLst>
                      <a:gd name="connsiteX0" fmla="*/ 71443 w 146133"/>
                      <a:gd name="connsiteY0" fmla="*/ 168460 h 278873"/>
                      <a:gd name="connsiteX1" fmla="*/ 71443 w 146133"/>
                      <a:gd name="connsiteY1" fmla="*/ 178201 h 278873"/>
                      <a:gd name="connsiteX2" fmla="*/ 81185 w 146133"/>
                      <a:gd name="connsiteY2" fmla="*/ 178201 h 278873"/>
                      <a:gd name="connsiteX3" fmla="*/ 81185 w 146133"/>
                      <a:gd name="connsiteY3" fmla="*/ 168460 h 278873"/>
                      <a:gd name="connsiteX4" fmla="*/ 71443 w 146133"/>
                      <a:gd name="connsiteY4" fmla="*/ 168460 h 278873"/>
                      <a:gd name="connsiteX5" fmla="*/ 71443 w 146133"/>
                      <a:gd name="connsiteY5" fmla="*/ 97016 h 278873"/>
                      <a:gd name="connsiteX6" fmla="*/ 71443 w 146133"/>
                      <a:gd name="connsiteY6" fmla="*/ 106758 h 278873"/>
                      <a:gd name="connsiteX7" fmla="*/ 81185 w 146133"/>
                      <a:gd name="connsiteY7" fmla="*/ 106758 h 278873"/>
                      <a:gd name="connsiteX8" fmla="*/ 81185 w 146133"/>
                      <a:gd name="connsiteY8" fmla="*/ 97016 h 278873"/>
                      <a:gd name="connsiteX9" fmla="*/ 71443 w 146133"/>
                      <a:gd name="connsiteY9" fmla="*/ 97016 h 278873"/>
                      <a:gd name="connsiteX10" fmla="*/ 0 w 146133"/>
                      <a:gd name="connsiteY10" fmla="*/ 0 h 278873"/>
                      <a:gd name="connsiteX11" fmla="*/ 1 w 146133"/>
                      <a:gd name="connsiteY11" fmla="*/ 0 h 278873"/>
                      <a:gd name="connsiteX12" fmla="*/ 6495 w 146133"/>
                      <a:gd name="connsiteY12" fmla="*/ 19078 h 278873"/>
                      <a:gd name="connsiteX13" fmla="*/ 6495 w 146133"/>
                      <a:gd name="connsiteY13" fmla="*/ 28822 h 278873"/>
                      <a:gd name="connsiteX14" fmla="*/ 146133 w 146133"/>
                      <a:gd name="connsiteY14" fmla="*/ 28822 h 278873"/>
                      <a:gd name="connsiteX15" fmla="*/ 146133 w 146133"/>
                      <a:gd name="connsiteY15" fmla="*/ 246398 h 278873"/>
                      <a:gd name="connsiteX16" fmla="*/ 6495 w 146133"/>
                      <a:gd name="connsiteY16" fmla="*/ 246398 h 278873"/>
                      <a:gd name="connsiteX17" fmla="*/ 6495 w 146133"/>
                      <a:gd name="connsiteY17" fmla="*/ 249791 h 278873"/>
                      <a:gd name="connsiteX18" fmla="*/ 6495 w 146133"/>
                      <a:gd name="connsiteY18" fmla="*/ 262635 h 278873"/>
                      <a:gd name="connsiteX19" fmla="*/ 1 w 146133"/>
                      <a:gd name="connsiteY19" fmla="*/ 278872 h 278873"/>
                      <a:gd name="connsiteX20" fmla="*/ 0 w 146133"/>
                      <a:gd name="connsiteY20" fmla="*/ 278873 h 27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133" h="278873">
                        <a:moveTo>
                          <a:pt x="71443" y="168460"/>
                        </a:moveTo>
                        <a:cubicBezTo>
                          <a:pt x="71443" y="178201"/>
                          <a:pt x="71443" y="178201"/>
                          <a:pt x="71443" y="178201"/>
                        </a:cubicBezTo>
                        <a:lnTo>
                          <a:pt x="81185" y="178201"/>
                        </a:lnTo>
                        <a:cubicBezTo>
                          <a:pt x="81185" y="168460"/>
                          <a:pt x="81185" y="168460"/>
                          <a:pt x="81185" y="168460"/>
                        </a:cubicBezTo>
                        <a:cubicBezTo>
                          <a:pt x="71443" y="168460"/>
                          <a:pt x="71443" y="168460"/>
                          <a:pt x="71443" y="168460"/>
                        </a:cubicBezTo>
                        <a:close/>
                        <a:moveTo>
                          <a:pt x="71443" y="97016"/>
                        </a:moveTo>
                        <a:cubicBezTo>
                          <a:pt x="71443" y="106758"/>
                          <a:pt x="71443" y="106758"/>
                          <a:pt x="71443" y="106758"/>
                        </a:cubicBezTo>
                        <a:lnTo>
                          <a:pt x="81185" y="106758"/>
                        </a:lnTo>
                        <a:cubicBezTo>
                          <a:pt x="81185" y="97016"/>
                          <a:pt x="81185" y="97016"/>
                          <a:pt x="81185" y="97016"/>
                        </a:cubicBezTo>
                        <a:cubicBezTo>
                          <a:pt x="71443" y="97016"/>
                          <a:pt x="71443" y="97016"/>
                          <a:pt x="71443" y="97016"/>
                        </a:cubicBezTo>
                        <a:close/>
                        <a:moveTo>
                          <a:pt x="0" y="0"/>
                        </a:moveTo>
                        <a:lnTo>
                          <a:pt x="1" y="0"/>
                        </a:lnTo>
                        <a:cubicBezTo>
                          <a:pt x="4060" y="4465"/>
                          <a:pt x="6495" y="10960"/>
                          <a:pt x="6495" y="19078"/>
                        </a:cubicBezTo>
                        <a:lnTo>
                          <a:pt x="6495" y="28822"/>
                        </a:lnTo>
                        <a:cubicBezTo>
                          <a:pt x="6495" y="28822"/>
                          <a:pt x="6495" y="28822"/>
                          <a:pt x="146133" y="28822"/>
                        </a:cubicBezTo>
                        <a:cubicBezTo>
                          <a:pt x="146133" y="28822"/>
                          <a:pt x="146133" y="28822"/>
                          <a:pt x="146133" y="246398"/>
                        </a:cubicBezTo>
                        <a:cubicBezTo>
                          <a:pt x="146133" y="246398"/>
                          <a:pt x="146133" y="246398"/>
                          <a:pt x="6495" y="246398"/>
                        </a:cubicBezTo>
                        <a:lnTo>
                          <a:pt x="6495" y="249791"/>
                        </a:lnTo>
                        <a:cubicBezTo>
                          <a:pt x="6495" y="262635"/>
                          <a:pt x="6495" y="262635"/>
                          <a:pt x="6495" y="262635"/>
                        </a:cubicBezTo>
                        <a:cubicBezTo>
                          <a:pt x="6495" y="269130"/>
                          <a:pt x="4060" y="274813"/>
                          <a:pt x="1" y="278872"/>
                        </a:cubicBezTo>
                        <a:lnTo>
                          <a:pt x="0" y="278873"/>
                        </a:lnTo>
                        <a:close/>
                      </a:path>
                    </a:pathLst>
                  </a:custGeom>
                  <a:solidFill>
                    <a:srgbClr val="DCDCDC"/>
                  </a:solidFill>
                  <a:ln w="19645" cap="flat">
                    <a:noFill/>
                    <a:prstDash val="solid"/>
                    <a:miter/>
                  </a:ln>
                </p:spPr>
                <p:txBody>
                  <a:bodyPr wrap="square" rtlCol="0" anchor="ctr">
                    <a:noAutofit/>
                  </a:bodyPr>
                  <a:lstStyle/>
                  <a:p>
                    <a:pPr defTabSz="914192">
                      <a:defRPr/>
                    </a:pPr>
                    <a:endParaRPr lang="en-US">
                      <a:solidFill>
                        <a:srgbClr val="282828"/>
                      </a:solidFill>
                      <a:latin typeface="Segoe UI"/>
                    </a:endParaRPr>
                  </a:p>
                </p:txBody>
              </p:sp>
              <p:sp>
                <p:nvSpPr>
                  <p:cNvPr id="24" name="Freeform: Shape 23">
                    <a:extLst>
                      <a:ext uri="{FF2B5EF4-FFF2-40B4-BE49-F238E27FC236}">
                        <a16:creationId xmlns:a16="http://schemas.microsoft.com/office/drawing/2014/main" id="{2628C1A5-2D08-4E1D-8313-0A61B2340B9C}"/>
                      </a:ext>
                    </a:extLst>
                  </p:cNvPr>
                  <p:cNvSpPr/>
                  <p:nvPr/>
                </p:nvSpPr>
                <p:spPr>
                  <a:xfrm>
                    <a:off x="5858148" y="2807690"/>
                    <a:ext cx="32474" cy="32474"/>
                  </a:xfrm>
                  <a:custGeom>
                    <a:avLst/>
                    <a:gdLst>
                      <a:gd name="connsiteX0" fmla="*/ 0 w 19954"/>
                      <a:gd name="connsiteY0" fmla="*/ 0 h 19954"/>
                      <a:gd name="connsiteX1" fmla="*/ 25940 w 19954"/>
                      <a:gd name="connsiteY1" fmla="*/ 0 h 19954"/>
                      <a:gd name="connsiteX2" fmla="*/ 25940 w 19954"/>
                      <a:gd name="connsiteY2" fmla="*/ 25940 h 19954"/>
                      <a:gd name="connsiteX3" fmla="*/ 0 w 19954"/>
                      <a:gd name="connsiteY3" fmla="*/ 25940 h 19954"/>
                    </a:gdLst>
                    <a:ahLst/>
                    <a:cxnLst>
                      <a:cxn ang="0">
                        <a:pos x="connsiteX0" y="connsiteY0"/>
                      </a:cxn>
                      <a:cxn ang="0">
                        <a:pos x="connsiteX1" y="connsiteY1"/>
                      </a:cxn>
                      <a:cxn ang="0">
                        <a:pos x="connsiteX2" y="connsiteY2"/>
                      </a:cxn>
                      <a:cxn ang="0">
                        <a:pos x="connsiteX3" y="connsiteY3"/>
                      </a:cxn>
                    </a:cxnLst>
                    <a:rect l="l" t="t" r="r" b="b"/>
                    <a:pathLst>
                      <a:path w="19954" h="19954">
                        <a:moveTo>
                          <a:pt x="0" y="0"/>
                        </a:moveTo>
                        <a:lnTo>
                          <a:pt x="25940" y="0"/>
                        </a:lnTo>
                        <a:lnTo>
                          <a:pt x="25940" y="25940"/>
                        </a:lnTo>
                        <a:lnTo>
                          <a:pt x="0" y="25940"/>
                        </a:lnTo>
                        <a:close/>
                      </a:path>
                    </a:pathLst>
                  </a:custGeom>
                  <a:solidFill>
                    <a:schemeClr val="bg1"/>
                  </a:solidFill>
                  <a:ln w="19645" cap="flat">
                    <a:noFill/>
                    <a:prstDash val="solid"/>
                    <a:miter/>
                  </a:ln>
                </p:spPr>
                <p:txBody>
                  <a:bodyPr rtlCol="0" anchor="ctr"/>
                  <a:lstStyle/>
                  <a:p>
                    <a:pPr defTabSz="914192">
                      <a:defRPr/>
                    </a:pPr>
                    <a:endParaRPr lang="en-US">
                      <a:solidFill>
                        <a:srgbClr val="282828"/>
                      </a:solidFill>
                      <a:latin typeface="Segoe UI"/>
                    </a:endParaRPr>
                  </a:p>
                </p:txBody>
              </p:sp>
              <p:sp>
                <p:nvSpPr>
                  <p:cNvPr id="25" name="Freeform: Shape 24">
                    <a:extLst>
                      <a:ext uri="{FF2B5EF4-FFF2-40B4-BE49-F238E27FC236}">
                        <a16:creationId xmlns:a16="http://schemas.microsoft.com/office/drawing/2014/main" id="{B37229F5-68D5-4427-8D49-F6B32A9B2BE1}"/>
                      </a:ext>
                    </a:extLst>
                  </p:cNvPr>
                  <p:cNvSpPr/>
                  <p:nvPr/>
                </p:nvSpPr>
                <p:spPr>
                  <a:xfrm>
                    <a:off x="5858148" y="2895371"/>
                    <a:ext cx="32474" cy="32474"/>
                  </a:xfrm>
                  <a:custGeom>
                    <a:avLst/>
                    <a:gdLst>
                      <a:gd name="connsiteX0" fmla="*/ 0 w 19954"/>
                      <a:gd name="connsiteY0" fmla="*/ 0 h 19954"/>
                      <a:gd name="connsiteX1" fmla="*/ 25940 w 19954"/>
                      <a:gd name="connsiteY1" fmla="*/ 0 h 19954"/>
                      <a:gd name="connsiteX2" fmla="*/ 25940 w 19954"/>
                      <a:gd name="connsiteY2" fmla="*/ 25940 h 19954"/>
                      <a:gd name="connsiteX3" fmla="*/ 0 w 19954"/>
                      <a:gd name="connsiteY3" fmla="*/ 25940 h 19954"/>
                    </a:gdLst>
                    <a:ahLst/>
                    <a:cxnLst>
                      <a:cxn ang="0">
                        <a:pos x="connsiteX0" y="connsiteY0"/>
                      </a:cxn>
                      <a:cxn ang="0">
                        <a:pos x="connsiteX1" y="connsiteY1"/>
                      </a:cxn>
                      <a:cxn ang="0">
                        <a:pos x="connsiteX2" y="connsiteY2"/>
                      </a:cxn>
                      <a:cxn ang="0">
                        <a:pos x="connsiteX3" y="connsiteY3"/>
                      </a:cxn>
                    </a:cxnLst>
                    <a:rect l="l" t="t" r="r" b="b"/>
                    <a:pathLst>
                      <a:path w="19954" h="19954">
                        <a:moveTo>
                          <a:pt x="0" y="0"/>
                        </a:moveTo>
                        <a:lnTo>
                          <a:pt x="25940" y="0"/>
                        </a:lnTo>
                        <a:lnTo>
                          <a:pt x="25940" y="25940"/>
                        </a:lnTo>
                        <a:lnTo>
                          <a:pt x="0" y="25940"/>
                        </a:lnTo>
                        <a:close/>
                      </a:path>
                    </a:pathLst>
                  </a:custGeom>
                  <a:solidFill>
                    <a:schemeClr val="bg1"/>
                  </a:solidFill>
                  <a:ln w="19645" cap="flat">
                    <a:noFill/>
                    <a:prstDash val="solid"/>
                    <a:miter/>
                  </a:ln>
                </p:spPr>
                <p:txBody>
                  <a:bodyPr rtlCol="0" anchor="ctr"/>
                  <a:lstStyle/>
                  <a:p>
                    <a:pPr defTabSz="914192">
                      <a:defRPr/>
                    </a:pPr>
                    <a:endParaRPr lang="en-US">
                      <a:solidFill>
                        <a:srgbClr val="282828"/>
                      </a:solidFill>
                      <a:latin typeface="Segoe UI"/>
                    </a:endParaRPr>
                  </a:p>
                </p:txBody>
              </p:sp>
            </p:grpSp>
          </p:grpSp>
          <p:grpSp>
            <p:nvGrpSpPr>
              <p:cNvPr id="51" name="Group 50">
                <a:extLst>
                  <a:ext uri="{FF2B5EF4-FFF2-40B4-BE49-F238E27FC236}">
                    <a16:creationId xmlns:a16="http://schemas.microsoft.com/office/drawing/2014/main" id="{037E86C6-52AA-4528-A760-4D1103E536BE}"/>
                  </a:ext>
                </a:extLst>
              </p:cNvPr>
              <p:cNvGrpSpPr/>
              <p:nvPr/>
            </p:nvGrpSpPr>
            <p:grpSpPr>
              <a:xfrm>
                <a:off x="9295346" y="5257416"/>
                <a:ext cx="1794674" cy="880427"/>
                <a:chOff x="5046060" y="1882951"/>
                <a:chExt cx="1794674" cy="880427"/>
              </a:xfrm>
            </p:grpSpPr>
            <p:sp>
              <p:nvSpPr>
                <p:cNvPr id="19" name="TextBox 18">
                  <a:extLst>
                    <a:ext uri="{FF2B5EF4-FFF2-40B4-BE49-F238E27FC236}">
                      <a16:creationId xmlns:a16="http://schemas.microsoft.com/office/drawing/2014/main" id="{F6FA17A6-5427-4267-A991-BE76F178843C}"/>
                    </a:ext>
                  </a:extLst>
                </p:cNvPr>
                <p:cNvSpPr txBox="1"/>
                <p:nvPr/>
              </p:nvSpPr>
              <p:spPr>
                <a:xfrm>
                  <a:off x="5046060" y="2431877"/>
                  <a:ext cx="1794674" cy="331501"/>
                </a:xfrm>
                <a:prstGeom prst="rect">
                  <a:avLst/>
                </a:prstGeom>
                <a:noFill/>
              </p:spPr>
              <p:txBody>
                <a:bodyPr wrap="square" lIns="0" tIns="0" rIns="0" bIns="0" rtlCol="0">
                  <a:spAutoFit/>
                </a:bodyPr>
                <a:lstStyle/>
                <a:p>
                  <a:pPr algn="ctr" defTabSz="914192">
                    <a:defRPr/>
                  </a:pPr>
                  <a:r>
                    <a:rPr lang="en-US" sz="1077">
                      <a:gradFill>
                        <a:gsLst>
                          <a:gs pos="0">
                            <a:srgbClr val="282828"/>
                          </a:gs>
                          <a:gs pos="100000">
                            <a:srgbClr val="282828"/>
                          </a:gs>
                        </a:gsLst>
                        <a:lin ang="5400000" scaled="1"/>
                      </a:gradFill>
                      <a:latin typeface="Segoe UI Semibold"/>
                    </a:rPr>
                    <a:t>Microsoft Authenticator</a:t>
                  </a:r>
                </a:p>
                <a:p>
                  <a:pPr algn="ctr" defTabSz="914192">
                    <a:defRPr/>
                  </a:pPr>
                  <a:r>
                    <a:rPr lang="en-US" sz="1077">
                      <a:latin typeface="Segoe UI Semibold"/>
                    </a:rPr>
                    <a:t>(Preview)</a:t>
                  </a:r>
                </a:p>
              </p:txBody>
            </p:sp>
            <p:pic>
              <p:nvPicPr>
                <p:cNvPr id="1026" name="Picture 2" descr="See the source image">
                  <a:extLst>
                    <a:ext uri="{FF2B5EF4-FFF2-40B4-BE49-F238E27FC236}">
                      <a16:creationId xmlns:a16="http://schemas.microsoft.com/office/drawing/2014/main" id="{2CDC9E7B-ECD0-43AF-8ECC-A2B1136575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7326" y="1882951"/>
                  <a:ext cx="431812" cy="4318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3" name="TextBox 62">
              <a:extLst>
                <a:ext uri="{FF2B5EF4-FFF2-40B4-BE49-F238E27FC236}">
                  <a16:creationId xmlns:a16="http://schemas.microsoft.com/office/drawing/2014/main" id="{F95F5AE1-B448-4389-80BA-C77A44DF4049}"/>
                </a:ext>
              </a:extLst>
            </p:cNvPr>
            <p:cNvSpPr txBox="1"/>
            <p:nvPr/>
          </p:nvSpPr>
          <p:spPr>
            <a:xfrm>
              <a:off x="9901863" y="1659917"/>
              <a:ext cx="755317" cy="307777"/>
            </a:xfrm>
            <a:prstGeom prst="rect">
              <a:avLst/>
            </a:prstGeom>
            <a:noFill/>
          </p:spPr>
          <p:txBody>
            <a:bodyPr wrap="square" lIns="0" tIns="0" rIns="0" bIns="0" rtlCol="0">
              <a:spAutoFit/>
            </a:bodyPr>
            <a:lstStyle/>
            <a:p>
              <a:pPr algn="l"/>
              <a:r>
                <a:rPr lang="en-US" sz="2000">
                  <a:solidFill>
                    <a:schemeClr val="accent2"/>
                  </a:solidFill>
                  <a:latin typeface="+mj-lt"/>
                </a:rPr>
                <a:t>Best</a:t>
              </a:r>
              <a:endParaRPr lang="en-US" sz="2000">
                <a:solidFill>
                  <a:schemeClr val="accent2"/>
                </a:solidFill>
              </a:endParaRPr>
            </a:p>
          </p:txBody>
        </p:sp>
      </p:grpSp>
      <p:cxnSp>
        <p:nvCxnSpPr>
          <p:cNvPr id="68" name="Straight Connector 67">
            <a:extLst>
              <a:ext uri="{FF2B5EF4-FFF2-40B4-BE49-F238E27FC236}">
                <a16:creationId xmlns:a16="http://schemas.microsoft.com/office/drawing/2014/main" id="{6EAAE0B4-1A5F-47C9-9E7A-42650D3D18AF}"/>
              </a:ext>
            </a:extLst>
          </p:cNvPr>
          <p:cNvCxnSpPr>
            <a:cxnSpLocks/>
          </p:cNvCxnSpPr>
          <p:nvPr/>
        </p:nvCxnSpPr>
        <p:spPr>
          <a:xfrm>
            <a:off x="883556" y="2238828"/>
            <a:ext cx="10458450" cy="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DFD869F-52A1-4F00-9D8A-1061F614AEFB}"/>
              </a:ext>
            </a:extLst>
          </p:cNvPr>
          <p:cNvCxnSpPr>
            <a:cxnSpLocks/>
          </p:cNvCxnSpPr>
          <p:nvPr/>
        </p:nvCxnSpPr>
        <p:spPr>
          <a:xfrm>
            <a:off x="3368328" y="2516034"/>
            <a:ext cx="0" cy="3712763"/>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0F7FA8A-E3C1-4AEF-9EF9-9873E3BD9520}"/>
              </a:ext>
            </a:extLst>
          </p:cNvPr>
          <p:cNvCxnSpPr>
            <a:cxnSpLocks/>
          </p:cNvCxnSpPr>
          <p:nvPr/>
        </p:nvCxnSpPr>
        <p:spPr>
          <a:xfrm>
            <a:off x="6085057" y="2516034"/>
            <a:ext cx="0" cy="3712763"/>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4D11B98-A874-4EE7-B3C1-48125F027616}"/>
              </a:ext>
            </a:extLst>
          </p:cNvPr>
          <p:cNvCxnSpPr>
            <a:cxnSpLocks/>
          </p:cNvCxnSpPr>
          <p:nvPr/>
        </p:nvCxnSpPr>
        <p:spPr>
          <a:xfrm>
            <a:off x="8798567" y="2516034"/>
            <a:ext cx="0" cy="3712763"/>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DDD8186-4BFA-4E2B-A0F7-AA3720CE4520}"/>
              </a:ext>
            </a:extLst>
          </p:cNvPr>
          <p:cNvGrpSpPr/>
          <p:nvPr/>
        </p:nvGrpSpPr>
        <p:grpSpPr>
          <a:xfrm>
            <a:off x="1136484" y="1682127"/>
            <a:ext cx="1870953" cy="3199507"/>
            <a:chOff x="1085685" y="1631328"/>
            <a:chExt cx="1870953" cy="3199507"/>
          </a:xfrm>
        </p:grpSpPr>
        <p:sp>
          <p:nvSpPr>
            <p:cNvPr id="15" name="TextBox 14">
              <a:extLst>
                <a:ext uri="{FF2B5EF4-FFF2-40B4-BE49-F238E27FC236}">
                  <a16:creationId xmlns:a16="http://schemas.microsoft.com/office/drawing/2014/main" id="{9D539B95-544D-490F-8D04-A53B14940990}"/>
                </a:ext>
              </a:extLst>
            </p:cNvPr>
            <p:cNvSpPr txBox="1"/>
            <p:nvPr/>
          </p:nvSpPr>
          <p:spPr>
            <a:xfrm>
              <a:off x="1085685" y="1631328"/>
              <a:ext cx="1870953" cy="307777"/>
            </a:xfrm>
            <a:prstGeom prst="rect">
              <a:avLst/>
            </a:prstGeom>
            <a:noFill/>
          </p:spPr>
          <p:txBody>
            <a:bodyPr wrap="square" lIns="0" tIns="0" rIns="0" bIns="0" rtlCol="0">
              <a:spAutoFit/>
            </a:bodyPr>
            <a:lstStyle/>
            <a:p>
              <a:pPr algn="l"/>
              <a:r>
                <a:rPr lang="en-US" sz="2000">
                  <a:solidFill>
                    <a:srgbClr val="C00000"/>
                  </a:solidFill>
                  <a:latin typeface="+mj-lt"/>
                </a:rPr>
                <a:t>Bad: </a:t>
              </a:r>
              <a:r>
                <a:rPr lang="en-US" sz="2000"/>
                <a:t>Password</a:t>
              </a:r>
            </a:p>
          </p:txBody>
        </p:sp>
        <p:sp>
          <p:nvSpPr>
            <p:cNvPr id="85" name="TextBox 84">
              <a:extLst>
                <a:ext uri="{FF2B5EF4-FFF2-40B4-BE49-F238E27FC236}">
                  <a16:creationId xmlns:a16="http://schemas.microsoft.com/office/drawing/2014/main" id="{53526578-B9AC-4D15-BFE2-FF22B671977D}"/>
                </a:ext>
              </a:extLst>
            </p:cNvPr>
            <p:cNvSpPr txBox="1"/>
            <p:nvPr/>
          </p:nvSpPr>
          <p:spPr>
            <a:xfrm>
              <a:off x="1313215" y="2737954"/>
              <a:ext cx="1415892" cy="2092881"/>
            </a:xfrm>
            <a:prstGeom prst="rect">
              <a:avLst/>
            </a:prstGeom>
            <a:noFill/>
          </p:spPr>
          <p:txBody>
            <a:bodyPr wrap="square">
              <a:spAutoFit/>
            </a:bodyPr>
            <a:lstStyle/>
            <a:p>
              <a:pPr marR="0">
                <a:spcBef>
                  <a:spcPts val="1800"/>
                </a:spcBef>
                <a:spcAft>
                  <a:spcPts val="0"/>
                </a:spcAft>
              </a:pPr>
              <a:r>
                <a:rPr lang="en-US" sz="1400"/>
                <a:t>123456 </a:t>
              </a:r>
            </a:p>
            <a:p>
              <a:pPr marR="0">
                <a:spcBef>
                  <a:spcPts val="1800"/>
                </a:spcBef>
                <a:spcAft>
                  <a:spcPts val="0"/>
                </a:spcAft>
              </a:pPr>
              <a:r>
                <a:rPr lang="en-US" sz="1400"/>
                <a:t>qwerty </a:t>
              </a:r>
            </a:p>
            <a:p>
              <a:pPr marR="0">
                <a:spcBef>
                  <a:spcPts val="1800"/>
                </a:spcBef>
                <a:spcAft>
                  <a:spcPts val="0"/>
                </a:spcAft>
              </a:pPr>
              <a:r>
                <a:rPr lang="en-US" sz="1400"/>
                <a:t>password </a:t>
              </a:r>
            </a:p>
            <a:p>
              <a:pPr marR="0">
                <a:spcBef>
                  <a:spcPts val="1800"/>
                </a:spcBef>
                <a:spcAft>
                  <a:spcPts val="0"/>
                </a:spcAft>
              </a:pPr>
              <a:r>
                <a:rPr lang="en-US" sz="1400" err="1"/>
                <a:t>iloveyou</a:t>
              </a:r>
              <a:r>
                <a:rPr lang="en-US" sz="1400"/>
                <a:t> </a:t>
              </a:r>
            </a:p>
            <a:p>
              <a:pPr marR="0">
                <a:spcBef>
                  <a:spcPts val="1800"/>
                </a:spcBef>
                <a:spcAft>
                  <a:spcPts val="0"/>
                </a:spcAft>
              </a:pPr>
              <a:r>
                <a:rPr lang="en-US" sz="1400"/>
                <a:t>Password1</a:t>
              </a:r>
              <a:endParaRPr lang="en-US" sz="1077"/>
            </a:p>
          </p:txBody>
        </p:sp>
      </p:grpSp>
      <p:sp>
        <p:nvSpPr>
          <p:cNvPr id="66" name="Title 1">
            <a:extLst>
              <a:ext uri="{FF2B5EF4-FFF2-40B4-BE49-F238E27FC236}">
                <a16:creationId xmlns:a16="http://schemas.microsoft.com/office/drawing/2014/main" id="{54092FBC-5A01-C443-968F-57068A377A36}"/>
              </a:ext>
            </a:extLst>
          </p:cNvPr>
          <p:cNvSpPr txBox="1">
            <a:spLocks/>
          </p:cNvSpPr>
          <p:nvPr/>
        </p:nvSpPr>
        <p:spPr>
          <a:xfrm>
            <a:off x="588262" y="417786"/>
            <a:ext cx="11350453" cy="553999"/>
          </a:xfrm>
          <a:prstGeom prst="rect">
            <a:avLst/>
          </a:prstGeom>
        </p:spPr>
        <p:txBody>
          <a:bodyPr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R="0" lvl="0" indent="0" fontAlgn="auto">
              <a:spcAft>
                <a:spcPts val="0"/>
              </a:spcAft>
              <a:buClrTx/>
              <a:buSzTx/>
              <a:tabLst/>
              <a:defRPr/>
            </a:pPr>
            <a:r>
              <a:rPr lang="en-US" sz="3500">
                <a:cs typeface="Segoe UI"/>
              </a:rPr>
              <a:t>Deploy the most secure, usable &amp; cost-effective methods</a:t>
            </a:r>
          </a:p>
        </p:txBody>
      </p:sp>
    </p:spTree>
    <p:extLst>
      <p:ext uri="{BB962C8B-B14F-4D97-AF65-F5344CB8AC3E}">
        <p14:creationId xmlns:p14="http://schemas.microsoft.com/office/powerpoint/2010/main" val="67012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F59266-4DF6-4A2E-ADA5-FFF695D39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26424" y="2372527"/>
            <a:ext cx="3651234" cy="20971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045C392B-0B72-4644-879E-23B81C96FA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302999" y="2216510"/>
            <a:ext cx="3429672" cy="24091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A182E73-83D5-4ED9-B8FA-4164CBDACB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921" y="1992389"/>
            <a:ext cx="3413024" cy="285741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quot;Not Allowed&quot; Symbol 8">
            <a:extLst>
              <a:ext uri="{FF2B5EF4-FFF2-40B4-BE49-F238E27FC236}">
                <a16:creationId xmlns:a16="http://schemas.microsoft.com/office/drawing/2014/main" id="{00B0DABE-0121-4CF5-8CE2-A597DD6143EC}"/>
              </a:ext>
            </a:extLst>
          </p:cNvPr>
          <p:cNvSpPr/>
          <p:nvPr/>
        </p:nvSpPr>
        <p:spPr bwMode="auto">
          <a:xfrm>
            <a:off x="2517164" y="3510476"/>
            <a:ext cx="1662952" cy="1689026"/>
          </a:xfrm>
          <a:prstGeom prst="noSmoking">
            <a:avLst/>
          </a:prstGeom>
          <a:solidFill>
            <a:srgbClr val="C00000"/>
          </a:solidFill>
          <a:ln w="41275">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quot;Not Allowed&quot; Symbol 8">
            <a:extLst>
              <a:ext uri="{FF2B5EF4-FFF2-40B4-BE49-F238E27FC236}">
                <a16:creationId xmlns:a16="http://schemas.microsoft.com/office/drawing/2014/main" id="{CE599E4A-CE3E-0442-9006-FB6227BA01BC}"/>
              </a:ext>
            </a:extLst>
          </p:cNvPr>
          <p:cNvSpPr/>
          <p:nvPr/>
        </p:nvSpPr>
        <p:spPr bwMode="auto">
          <a:xfrm>
            <a:off x="6444186" y="3510476"/>
            <a:ext cx="1662952" cy="1689026"/>
          </a:xfrm>
          <a:prstGeom prst="noSmoking">
            <a:avLst/>
          </a:prstGeom>
          <a:solidFill>
            <a:srgbClr val="C00000"/>
          </a:solidFill>
          <a:ln w="41275">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quot;Not Allowed&quot; Symbol 8">
            <a:extLst>
              <a:ext uri="{FF2B5EF4-FFF2-40B4-BE49-F238E27FC236}">
                <a16:creationId xmlns:a16="http://schemas.microsoft.com/office/drawing/2014/main" id="{93472724-F9C9-C548-887A-2B199E31CC89}"/>
              </a:ext>
            </a:extLst>
          </p:cNvPr>
          <p:cNvSpPr/>
          <p:nvPr/>
        </p:nvSpPr>
        <p:spPr bwMode="auto">
          <a:xfrm>
            <a:off x="10289565" y="3510476"/>
            <a:ext cx="1662952" cy="1689026"/>
          </a:xfrm>
          <a:prstGeom prst="noSmoking">
            <a:avLst/>
          </a:prstGeom>
          <a:solidFill>
            <a:srgbClr val="C00000"/>
          </a:solidFill>
          <a:ln w="41275">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1BA3B5B-3F72-5A42-A78D-2681B1ACEC31}"/>
              </a:ext>
            </a:extLst>
          </p:cNvPr>
          <p:cNvSpPr>
            <a:spLocks noGrp="1"/>
          </p:cNvSpPr>
          <p:nvPr>
            <p:ph type="title"/>
          </p:nvPr>
        </p:nvSpPr>
        <p:spPr/>
        <p:txBody>
          <a:bodyPr/>
          <a:lstStyle/>
          <a:p>
            <a:r>
              <a:rPr lang="en-US" dirty="0"/>
              <a:t>Block legacy authentication</a:t>
            </a:r>
          </a:p>
        </p:txBody>
      </p:sp>
    </p:spTree>
    <p:extLst>
      <p:ext uri="{BB962C8B-B14F-4D97-AF65-F5344CB8AC3E}">
        <p14:creationId xmlns:p14="http://schemas.microsoft.com/office/powerpoint/2010/main" val="722439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3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800" decel="100000"/>
                                        <p:tgtEl>
                                          <p:spTgt spid="9"/>
                                        </p:tgtEl>
                                      </p:cBhvr>
                                    </p:animEffect>
                                    <p:anim calcmode="lin" valueType="num">
                                      <p:cBhvr>
                                        <p:cTn id="11" dur="800" decel="100000" fill="hold"/>
                                        <p:tgtEl>
                                          <p:spTgt spid="9"/>
                                        </p:tgtEl>
                                        <p:attrNameLst>
                                          <p:attrName>style.rotation</p:attrName>
                                        </p:attrNameLst>
                                      </p:cBhvr>
                                      <p:tavLst>
                                        <p:tav tm="0">
                                          <p:val>
                                            <p:fltVal val="-90"/>
                                          </p:val>
                                        </p:tav>
                                        <p:tav tm="100000">
                                          <p:val>
                                            <p:fltVal val="0"/>
                                          </p:val>
                                        </p:tav>
                                      </p:tavLst>
                                    </p:anim>
                                    <p:anim calcmode="lin" valueType="num">
                                      <p:cBhvr>
                                        <p:cTn id="12" dur="800" decel="100000" fill="hold"/>
                                        <p:tgtEl>
                                          <p:spTgt spid="9"/>
                                        </p:tgtEl>
                                        <p:attrNameLst>
                                          <p:attrName>ppt_x</p:attrName>
                                        </p:attrNameLst>
                                      </p:cBhvr>
                                      <p:tavLst>
                                        <p:tav tm="0">
                                          <p:val>
                                            <p:strVal val="#ppt_x+0.4"/>
                                          </p:val>
                                        </p:tav>
                                        <p:tav tm="100000">
                                          <p:val>
                                            <p:strVal val="#ppt_x-0.05"/>
                                          </p:val>
                                        </p:tav>
                                      </p:tavLst>
                                    </p:anim>
                                    <p:anim calcmode="lin" valueType="num">
                                      <p:cBhvr>
                                        <p:cTn id="13" dur="800" decel="100000" fill="hold"/>
                                        <p:tgtEl>
                                          <p:spTgt spid="9"/>
                                        </p:tgtEl>
                                        <p:attrNameLst>
                                          <p:attrName>ppt_y</p:attrName>
                                        </p:attrNameLst>
                                      </p:cBhvr>
                                      <p:tavLst>
                                        <p:tav tm="0">
                                          <p:val>
                                            <p:strVal val="#ppt_y-0.4"/>
                                          </p:val>
                                        </p:tav>
                                        <p:tav tm="100000">
                                          <p:val>
                                            <p:strVal val="#ppt_y+0.1"/>
                                          </p:val>
                                        </p:tav>
                                      </p:tavLst>
                                    </p:anim>
                                    <p:anim calcmode="lin" valueType="num">
                                      <p:cBhvr>
                                        <p:cTn id="14"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15"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1000"/>
                            </p:stCondLst>
                            <p:childTnLst>
                              <p:par>
                                <p:cTn id="20" presetID="30"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800" decel="100000"/>
                                        <p:tgtEl>
                                          <p:spTgt spid="8"/>
                                        </p:tgtEl>
                                      </p:cBhvr>
                                    </p:animEffect>
                                    <p:anim calcmode="lin" valueType="num">
                                      <p:cBhvr>
                                        <p:cTn id="23" dur="800" decel="100000" fill="hold"/>
                                        <p:tgtEl>
                                          <p:spTgt spid="8"/>
                                        </p:tgtEl>
                                        <p:attrNameLst>
                                          <p:attrName>style.rotation</p:attrName>
                                        </p:attrNameLst>
                                      </p:cBhvr>
                                      <p:tavLst>
                                        <p:tav tm="0">
                                          <p:val>
                                            <p:fltVal val="-90"/>
                                          </p:val>
                                        </p:tav>
                                        <p:tav tm="100000">
                                          <p:val>
                                            <p:fltVal val="0"/>
                                          </p:val>
                                        </p:tav>
                                      </p:tavLst>
                                    </p:anim>
                                    <p:anim calcmode="lin" valueType="num">
                                      <p:cBhvr>
                                        <p:cTn id="24" dur="800" decel="100000" fill="hold"/>
                                        <p:tgtEl>
                                          <p:spTgt spid="8"/>
                                        </p:tgtEl>
                                        <p:attrNameLst>
                                          <p:attrName>ppt_x</p:attrName>
                                        </p:attrNameLst>
                                      </p:cBhvr>
                                      <p:tavLst>
                                        <p:tav tm="0">
                                          <p:val>
                                            <p:strVal val="#ppt_x+0.4"/>
                                          </p:val>
                                        </p:tav>
                                        <p:tav tm="100000">
                                          <p:val>
                                            <p:strVal val="#ppt_x-0.05"/>
                                          </p:val>
                                        </p:tav>
                                      </p:tavLst>
                                    </p:anim>
                                    <p:anim calcmode="lin" valueType="num">
                                      <p:cBhvr>
                                        <p:cTn id="25" dur="800" decel="100000" fill="hold"/>
                                        <p:tgtEl>
                                          <p:spTgt spid="8"/>
                                        </p:tgtEl>
                                        <p:attrNameLst>
                                          <p:attrName>ppt_y</p:attrName>
                                        </p:attrNameLst>
                                      </p:cBhvr>
                                      <p:tavLst>
                                        <p:tav tm="0">
                                          <p:val>
                                            <p:strVal val="#ppt_y-0.4"/>
                                          </p:val>
                                        </p:tav>
                                        <p:tav tm="100000">
                                          <p:val>
                                            <p:strVal val="#ppt_y+0.1"/>
                                          </p:val>
                                        </p:tav>
                                      </p:tavLst>
                                    </p:anim>
                                    <p:anim calcmode="lin" valueType="num">
                                      <p:cBhvr>
                                        <p:cTn id="26"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27"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par>
                          <p:cTn id="31" fill="hold">
                            <p:stCondLst>
                              <p:cond delay="2000"/>
                            </p:stCondLst>
                            <p:childTnLst>
                              <p:par>
                                <p:cTn id="32" presetID="30"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800" decel="100000"/>
                                        <p:tgtEl>
                                          <p:spTgt spid="10"/>
                                        </p:tgtEl>
                                      </p:cBhvr>
                                    </p:animEffect>
                                    <p:anim calcmode="lin" valueType="num">
                                      <p:cBhvr>
                                        <p:cTn id="35" dur="800" decel="100000" fill="hold"/>
                                        <p:tgtEl>
                                          <p:spTgt spid="10"/>
                                        </p:tgtEl>
                                        <p:attrNameLst>
                                          <p:attrName>style.rotation</p:attrName>
                                        </p:attrNameLst>
                                      </p:cBhvr>
                                      <p:tavLst>
                                        <p:tav tm="0">
                                          <p:val>
                                            <p:fltVal val="-90"/>
                                          </p:val>
                                        </p:tav>
                                        <p:tav tm="100000">
                                          <p:val>
                                            <p:fltVal val="0"/>
                                          </p:val>
                                        </p:tav>
                                      </p:tavLst>
                                    </p:anim>
                                    <p:anim calcmode="lin" valueType="num">
                                      <p:cBhvr>
                                        <p:cTn id="36" dur="800" decel="100000" fill="hold"/>
                                        <p:tgtEl>
                                          <p:spTgt spid="10"/>
                                        </p:tgtEl>
                                        <p:attrNameLst>
                                          <p:attrName>ppt_x</p:attrName>
                                        </p:attrNameLst>
                                      </p:cBhvr>
                                      <p:tavLst>
                                        <p:tav tm="0">
                                          <p:val>
                                            <p:strVal val="#ppt_x+0.4"/>
                                          </p:val>
                                        </p:tav>
                                        <p:tav tm="100000">
                                          <p:val>
                                            <p:strVal val="#ppt_x-0.05"/>
                                          </p:val>
                                        </p:tav>
                                      </p:tavLst>
                                    </p:anim>
                                    <p:anim calcmode="lin" valueType="num">
                                      <p:cBhvr>
                                        <p:cTn id="37" dur="800" decel="100000" fill="hold"/>
                                        <p:tgtEl>
                                          <p:spTgt spid="10"/>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468D3934-A378-BC48-B89C-C0D37D8FF10B}"/>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t="5605" r="5605"/>
          <a:stretch/>
        </p:blipFill>
        <p:spPr>
          <a:xfrm>
            <a:off x="-9044" y="0"/>
            <a:ext cx="12210089" cy="6858000"/>
          </a:xfrm>
          <a:prstGeom prst="rect">
            <a:avLst/>
          </a:prstGeom>
        </p:spPr>
      </p:pic>
      <p:sp>
        <p:nvSpPr>
          <p:cNvPr id="5" name="Rectangle 4">
            <a:extLst>
              <a:ext uri="{FF2B5EF4-FFF2-40B4-BE49-F238E27FC236}">
                <a16:creationId xmlns:a16="http://schemas.microsoft.com/office/drawing/2014/main" id="{99D358B9-D262-054E-B273-3EC00C7252EF}"/>
              </a:ext>
            </a:extLst>
          </p:cNvPr>
          <p:cNvSpPr/>
          <p:nvPr/>
        </p:nvSpPr>
        <p:spPr bwMode="auto">
          <a:xfrm>
            <a:off x="1" y="0"/>
            <a:ext cx="12191999" cy="6858000"/>
          </a:xfrm>
          <a:prstGeom prst="rect">
            <a:avLst/>
          </a:prstGeom>
          <a:gradFill flip="none" rotWithShape="1">
            <a:gsLst>
              <a:gs pos="1000">
                <a:schemeClr val="tx1">
                  <a:alpha val="42000"/>
                </a:schemeClr>
              </a:gs>
              <a:gs pos="85000">
                <a:schemeClr val="tx1">
                  <a:alpha val="82000"/>
                </a:schemeClr>
              </a:gs>
            </a:gsLst>
            <a:path path="circle">
              <a:fillToRect l="50000" t="50000" r="50000" b="50000"/>
            </a:path>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0" fontAlgn="base" latinLnBrk="0" hangingPunct="0">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EC523053-2804-4F42-A288-6FD63C95B06B}"/>
              </a:ext>
            </a:extLst>
          </p:cNvPr>
          <p:cNvSpPr>
            <a:spLocks noChangeAspect="1"/>
          </p:cNvSpPr>
          <p:nvPr/>
        </p:nvSpPr>
        <p:spPr bwMode="auto">
          <a:xfrm flipH="1" flipV="1">
            <a:off x="-210980" y="2103656"/>
            <a:ext cx="13624560" cy="963914"/>
          </a:xfrm>
          <a:custGeom>
            <a:avLst/>
            <a:gdLst>
              <a:gd name="connsiteX0" fmla="*/ 20326792 w 24524314"/>
              <a:gd name="connsiteY0" fmla="*/ 1735028 h 1735050"/>
              <a:gd name="connsiteX1" fmla="*/ 18969927 w 24524314"/>
              <a:gd name="connsiteY1" fmla="*/ 1122375 h 1735050"/>
              <a:gd name="connsiteX2" fmla="*/ 18856945 w 24524314"/>
              <a:gd name="connsiteY2" fmla="*/ 978776 h 1735050"/>
              <a:gd name="connsiteX3" fmla="*/ 18856186 w 24524314"/>
              <a:gd name="connsiteY3" fmla="*/ 979313 h 1735050"/>
              <a:gd name="connsiteX4" fmla="*/ 17636443 w 24524314"/>
              <a:gd name="connsiteY4" fmla="*/ 352005 h 1735050"/>
              <a:gd name="connsiteX5" fmla="*/ 16422944 w 24524314"/>
              <a:gd name="connsiteY5" fmla="*/ 991304 h 1735050"/>
              <a:gd name="connsiteX6" fmla="*/ 16419164 w 24524314"/>
              <a:gd name="connsiteY6" fmla="*/ 988685 h 1735050"/>
              <a:gd name="connsiteX7" fmla="*/ 16307864 w 24524314"/>
              <a:gd name="connsiteY7" fmla="*/ 1127312 h 1735050"/>
              <a:gd name="connsiteX8" fmla="*/ 14945026 w 24524314"/>
              <a:gd name="connsiteY8" fmla="*/ 1726563 h 1735050"/>
              <a:gd name="connsiteX9" fmla="*/ 13588161 w 24524314"/>
              <a:gd name="connsiteY9" fmla="*/ 1113910 h 1735050"/>
              <a:gd name="connsiteX10" fmla="*/ 13475179 w 24524314"/>
              <a:gd name="connsiteY10" fmla="*/ 970311 h 1735050"/>
              <a:gd name="connsiteX11" fmla="*/ 13474420 w 24524314"/>
              <a:gd name="connsiteY11" fmla="*/ 970848 h 1735050"/>
              <a:gd name="connsiteX12" fmla="*/ 12254678 w 24524314"/>
              <a:gd name="connsiteY12" fmla="*/ 343540 h 1735050"/>
              <a:gd name="connsiteX13" fmla="*/ 11041178 w 24524314"/>
              <a:gd name="connsiteY13" fmla="*/ 982839 h 1735050"/>
              <a:gd name="connsiteX14" fmla="*/ 11040286 w 24524314"/>
              <a:gd name="connsiteY14" fmla="*/ 982221 h 1735050"/>
              <a:gd name="connsiteX15" fmla="*/ 10923796 w 24524314"/>
              <a:gd name="connsiteY15" fmla="*/ 1127313 h 1735050"/>
              <a:gd name="connsiteX16" fmla="*/ 9560958 w 24524314"/>
              <a:gd name="connsiteY16" fmla="*/ 1726564 h 1735050"/>
              <a:gd name="connsiteX17" fmla="*/ 8204094 w 24524314"/>
              <a:gd name="connsiteY17" fmla="*/ 1113911 h 1735050"/>
              <a:gd name="connsiteX18" fmla="*/ 8094764 w 24524314"/>
              <a:gd name="connsiteY18" fmla="*/ 974954 h 1735050"/>
              <a:gd name="connsiteX19" fmla="*/ 8094584 w 24524314"/>
              <a:gd name="connsiteY19" fmla="*/ 975081 h 1735050"/>
              <a:gd name="connsiteX20" fmla="*/ 6874844 w 24524314"/>
              <a:gd name="connsiteY20" fmla="*/ 347773 h 1735050"/>
              <a:gd name="connsiteX21" fmla="*/ 5661344 w 24524314"/>
              <a:gd name="connsiteY21" fmla="*/ 987072 h 1735050"/>
              <a:gd name="connsiteX22" fmla="*/ 5659904 w 24524314"/>
              <a:gd name="connsiteY22" fmla="*/ 986074 h 1735050"/>
              <a:gd name="connsiteX23" fmla="*/ 5549906 w 24524314"/>
              <a:gd name="connsiteY23" fmla="*/ 1123080 h 1735050"/>
              <a:gd name="connsiteX24" fmla="*/ 4187068 w 24524314"/>
              <a:gd name="connsiteY24" fmla="*/ 1722331 h 1735050"/>
              <a:gd name="connsiteX25" fmla="*/ 2830202 w 24524314"/>
              <a:gd name="connsiteY25" fmla="*/ 1109678 h 1735050"/>
              <a:gd name="connsiteX26" fmla="*/ 2719052 w 24524314"/>
              <a:gd name="connsiteY26" fmla="*/ 968406 h 1735050"/>
              <a:gd name="connsiteX27" fmla="*/ 2715600 w 24524314"/>
              <a:gd name="connsiteY27" fmla="*/ 970848 h 1735050"/>
              <a:gd name="connsiteX28" fmla="*/ 1495858 w 24524314"/>
              <a:gd name="connsiteY28" fmla="*/ 343540 h 1735050"/>
              <a:gd name="connsiteX29" fmla="*/ 282358 w 24524314"/>
              <a:gd name="connsiteY29" fmla="*/ 982839 h 1735050"/>
              <a:gd name="connsiteX30" fmla="*/ 0 w 24524314"/>
              <a:gd name="connsiteY30" fmla="*/ 787180 h 1735050"/>
              <a:gd name="connsiteX31" fmla="*/ 1494164 w 24524314"/>
              <a:gd name="connsiteY31" fmla="*/ 22 h 1735050"/>
              <a:gd name="connsiteX32" fmla="*/ 2857004 w 24524314"/>
              <a:gd name="connsiteY32" fmla="*/ 599273 h 1735050"/>
              <a:gd name="connsiteX33" fmla="*/ 2971624 w 24524314"/>
              <a:gd name="connsiteY33" fmla="*/ 742034 h 1735050"/>
              <a:gd name="connsiteX34" fmla="*/ 2975260 w 24524314"/>
              <a:gd name="connsiteY34" fmla="*/ 739514 h 1735050"/>
              <a:gd name="connsiteX35" fmla="*/ 4188760 w 24524314"/>
              <a:gd name="connsiteY35" fmla="*/ 1378813 h 1735050"/>
              <a:gd name="connsiteX36" fmla="*/ 5408504 w 24524314"/>
              <a:gd name="connsiteY36" fmla="*/ 751505 h 1735050"/>
              <a:gd name="connsiteX37" fmla="*/ 5409712 w 24524314"/>
              <a:gd name="connsiteY37" fmla="*/ 752360 h 1735050"/>
              <a:gd name="connsiteX38" fmla="*/ 5516286 w 24524314"/>
              <a:gd name="connsiteY38" fmla="*/ 616908 h 1735050"/>
              <a:gd name="connsiteX39" fmla="*/ 6873150 w 24524314"/>
              <a:gd name="connsiteY39" fmla="*/ 4255 h 1735050"/>
              <a:gd name="connsiteX40" fmla="*/ 8235988 w 24524314"/>
              <a:gd name="connsiteY40" fmla="*/ 603506 h 1735050"/>
              <a:gd name="connsiteX41" fmla="*/ 8348786 w 24524314"/>
              <a:gd name="connsiteY41" fmla="*/ 744000 h 1735050"/>
              <a:gd name="connsiteX42" fmla="*/ 8349152 w 24524314"/>
              <a:gd name="connsiteY42" fmla="*/ 743747 h 1735050"/>
              <a:gd name="connsiteX43" fmla="*/ 9562652 w 24524314"/>
              <a:gd name="connsiteY43" fmla="*/ 1383046 h 1735050"/>
              <a:gd name="connsiteX44" fmla="*/ 10782392 w 24524314"/>
              <a:gd name="connsiteY44" fmla="*/ 755738 h 1735050"/>
              <a:gd name="connsiteX45" fmla="*/ 10783142 w 24524314"/>
              <a:gd name="connsiteY45" fmla="*/ 756268 h 1735050"/>
              <a:gd name="connsiteX46" fmla="*/ 10896120 w 24524314"/>
              <a:gd name="connsiteY46" fmla="*/ 612675 h 1735050"/>
              <a:gd name="connsiteX47" fmla="*/ 12252985 w 24524314"/>
              <a:gd name="connsiteY47" fmla="*/ 22 h 1735050"/>
              <a:gd name="connsiteX48" fmla="*/ 13615823 w 24524314"/>
              <a:gd name="connsiteY48" fmla="*/ 599273 h 1735050"/>
              <a:gd name="connsiteX49" fmla="*/ 13732317 w 24524314"/>
              <a:gd name="connsiteY49" fmla="*/ 744370 h 1735050"/>
              <a:gd name="connsiteX50" fmla="*/ 13733219 w 24524314"/>
              <a:gd name="connsiteY50" fmla="*/ 743746 h 1735050"/>
              <a:gd name="connsiteX51" fmla="*/ 14946719 w 24524314"/>
              <a:gd name="connsiteY51" fmla="*/ 1383045 h 1735050"/>
              <a:gd name="connsiteX52" fmla="*/ 16166461 w 24524314"/>
              <a:gd name="connsiteY52" fmla="*/ 755737 h 1735050"/>
              <a:gd name="connsiteX53" fmla="*/ 16170010 w 24524314"/>
              <a:gd name="connsiteY53" fmla="*/ 758249 h 1735050"/>
              <a:gd name="connsiteX54" fmla="*/ 16277886 w 24524314"/>
              <a:gd name="connsiteY54" fmla="*/ 621140 h 1735050"/>
              <a:gd name="connsiteX55" fmla="*/ 17634751 w 24524314"/>
              <a:gd name="connsiteY55" fmla="*/ 8487 h 1735050"/>
              <a:gd name="connsiteX56" fmla="*/ 18997589 w 24524314"/>
              <a:gd name="connsiteY56" fmla="*/ 607738 h 1735050"/>
              <a:gd name="connsiteX57" fmla="*/ 19114084 w 24524314"/>
              <a:gd name="connsiteY57" fmla="*/ 752835 h 1735050"/>
              <a:gd name="connsiteX58" fmla="*/ 19114985 w 24524314"/>
              <a:gd name="connsiteY58" fmla="*/ 752211 h 1735050"/>
              <a:gd name="connsiteX59" fmla="*/ 20328484 w 24524314"/>
              <a:gd name="connsiteY59" fmla="*/ 1391510 h 1735050"/>
              <a:gd name="connsiteX60" fmla="*/ 21548228 w 24524314"/>
              <a:gd name="connsiteY60" fmla="*/ 764202 h 1735050"/>
              <a:gd name="connsiteX61" fmla="*/ 21549180 w 24524314"/>
              <a:gd name="connsiteY61" fmla="*/ 764876 h 1735050"/>
              <a:gd name="connsiteX62" fmla="*/ 21665600 w 24524314"/>
              <a:gd name="connsiteY62" fmla="*/ 616906 h 1735050"/>
              <a:gd name="connsiteX63" fmla="*/ 23022466 w 24524314"/>
              <a:gd name="connsiteY63" fmla="*/ 4253 h 1735050"/>
              <a:gd name="connsiteX64" fmla="*/ 24524314 w 24524314"/>
              <a:gd name="connsiteY64" fmla="*/ 776647 h 1735050"/>
              <a:gd name="connsiteX65" fmla="*/ 24243900 w 24524314"/>
              <a:gd name="connsiteY65" fmla="*/ 975079 h 1735050"/>
              <a:gd name="connsiteX66" fmla="*/ 23024158 w 24524314"/>
              <a:gd name="connsiteY66" fmla="*/ 347771 h 1735050"/>
              <a:gd name="connsiteX67" fmla="*/ 21810658 w 24524314"/>
              <a:gd name="connsiteY67" fmla="*/ 987070 h 1735050"/>
              <a:gd name="connsiteX68" fmla="*/ 21809608 w 24524314"/>
              <a:gd name="connsiteY68" fmla="*/ 986342 h 1735050"/>
              <a:gd name="connsiteX69" fmla="*/ 21689630 w 24524314"/>
              <a:gd name="connsiteY69" fmla="*/ 1135777 h 1735050"/>
              <a:gd name="connsiteX70" fmla="*/ 20326792 w 24524314"/>
              <a:gd name="connsiteY70" fmla="*/ 1735028 h 17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524314" h="1735050">
                <a:moveTo>
                  <a:pt x="20326792" y="1735028"/>
                </a:moveTo>
                <a:cubicBezTo>
                  <a:pt x="19804732" y="1732456"/>
                  <a:pt x="19312489" y="1507190"/>
                  <a:pt x="18969927" y="1122375"/>
                </a:cubicBezTo>
                <a:lnTo>
                  <a:pt x="18856945" y="978776"/>
                </a:lnTo>
                <a:lnTo>
                  <a:pt x="18856186" y="979313"/>
                </a:lnTo>
                <a:cubicBezTo>
                  <a:pt x="18576278" y="583759"/>
                  <a:pt x="18121012" y="349617"/>
                  <a:pt x="17636443" y="352005"/>
                </a:cubicBezTo>
                <a:cubicBezTo>
                  <a:pt x="17151876" y="354393"/>
                  <a:pt x="16698940" y="593010"/>
                  <a:pt x="16422944" y="991304"/>
                </a:cubicBezTo>
                <a:lnTo>
                  <a:pt x="16419164" y="988685"/>
                </a:lnTo>
                <a:lnTo>
                  <a:pt x="16307864" y="1127312"/>
                </a:lnTo>
                <a:cubicBezTo>
                  <a:pt x="15961525" y="1508731"/>
                  <a:pt x="15467087" y="1729136"/>
                  <a:pt x="14945026" y="1726563"/>
                </a:cubicBezTo>
                <a:cubicBezTo>
                  <a:pt x="14422966" y="1723991"/>
                  <a:pt x="13930723" y="1498725"/>
                  <a:pt x="13588161" y="1113910"/>
                </a:cubicBezTo>
                <a:lnTo>
                  <a:pt x="13475179" y="970311"/>
                </a:lnTo>
                <a:lnTo>
                  <a:pt x="13474420" y="970848"/>
                </a:lnTo>
                <a:cubicBezTo>
                  <a:pt x="13194511" y="575294"/>
                  <a:pt x="12739246" y="341152"/>
                  <a:pt x="12254678" y="343540"/>
                </a:cubicBezTo>
                <a:cubicBezTo>
                  <a:pt x="11770110" y="345928"/>
                  <a:pt x="11317174" y="584545"/>
                  <a:pt x="11041178" y="982839"/>
                </a:cubicBezTo>
                <a:lnTo>
                  <a:pt x="11040286" y="982221"/>
                </a:lnTo>
                <a:lnTo>
                  <a:pt x="10923796" y="1127313"/>
                </a:lnTo>
                <a:cubicBezTo>
                  <a:pt x="10577456" y="1508732"/>
                  <a:pt x="10083020" y="1729137"/>
                  <a:pt x="9560958" y="1726564"/>
                </a:cubicBezTo>
                <a:cubicBezTo>
                  <a:pt x="9038898" y="1723991"/>
                  <a:pt x="8546656" y="1498725"/>
                  <a:pt x="8204094" y="1113911"/>
                </a:cubicBezTo>
                <a:lnTo>
                  <a:pt x="8094764" y="974954"/>
                </a:lnTo>
                <a:lnTo>
                  <a:pt x="8094584" y="975081"/>
                </a:lnTo>
                <a:cubicBezTo>
                  <a:pt x="7814676" y="579527"/>
                  <a:pt x="7359412" y="345385"/>
                  <a:pt x="6874844" y="347773"/>
                </a:cubicBezTo>
                <a:cubicBezTo>
                  <a:pt x="6390276" y="350161"/>
                  <a:pt x="5937340" y="588778"/>
                  <a:pt x="5661344" y="987072"/>
                </a:cubicBezTo>
                <a:lnTo>
                  <a:pt x="5659904" y="986074"/>
                </a:lnTo>
                <a:lnTo>
                  <a:pt x="5549906" y="1123080"/>
                </a:lnTo>
                <a:cubicBezTo>
                  <a:pt x="5203568" y="1504499"/>
                  <a:pt x="4709128" y="1724904"/>
                  <a:pt x="4187068" y="1722331"/>
                </a:cubicBezTo>
                <a:cubicBezTo>
                  <a:pt x="3665008" y="1719759"/>
                  <a:pt x="3172764" y="1494493"/>
                  <a:pt x="2830202" y="1109678"/>
                </a:cubicBezTo>
                <a:lnTo>
                  <a:pt x="2719052" y="968406"/>
                </a:lnTo>
                <a:lnTo>
                  <a:pt x="2715600" y="970848"/>
                </a:lnTo>
                <a:cubicBezTo>
                  <a:pt x="2435692" y="575294"/>
                  <a:pt x="1980426" y="341152"/>
                  <a:pt x="1495858" y="343540"/>
                </a:cubicBezTo>
                <a:cubicBezTo>
                  <a:pt x="1011290" y="345928"/>
                  <a:pt x="558354" y="584545"/>
                  <a:pt x="282358" y="982839"/>
                </a:cubicBezTo>
                <a:lnTo>
                  <a:pt x="0" y="787180"/>
                </a:lnTo>
                <a:cubicBezTo>
                  <a:pt x="339830" y="296767"/>
                  <a:pt x="897524" y="2962"/>
                  <a:pt x="1494164" y="22"/>
                </a:cubicBezTo>
                <a:cubicBezTo>
                  <a:pt x="2016226" y="-2550"/>
                  <a:pt x="2510664" y="217854"/>
                  <a:pt x="2857004" y="599273"/>
                </a:cubicBezTo>
                <a:lnTo>
                  <a:pt x="2971624" y="742034"/>
                </a:lnTo>
                <a:lnTo>
                  <a:pt x="2975260" y="739514"/>
                </a:lnTo>
                <a:cubicBezTo>
                  <a:pt x="3251256" y="1137808"/>
                  <a:pt x="3704192" y="1376425"/>
                  <a:pt x="4188760" y="1378813"/>
                </a:cubicBezTo>
                <a:cubicBezTo>
                  <a:pt x="4673328" y="1381201"/>
                  <a:pt x="5128596" y="1147059"/>
                  <a:pt x="5408504" y="751505"/>
                </a:cubicBezTo>
                <a:lnTo>
                  <a:pt x="5409712" y="752360"/>
                </a:lnTo>
                <a:lnTo>
                  <a:pt x="5516286" y="616908"/>
                </a:lnTo>
                <a:cubicBezTo>
                  <a:pt x="5858848" y="232094"/>
                  <a:pt x="6351090" y="6828"/>
                  <a:pt x="6873150" y="4255"/>
                </a:cubicBezTo>
                <a:cubicBezTo>
                  <a:pt x="7395212" y="1682"/>
                  <a:pt x="7889648" y="222087"/>
                  <a:pt x="8235988" y="603506"/>
                </a:cubicBezTo>
                <a:lnTo>
                  <a:pt x="8348786" y="744000"/>
                </a:lnTo>
                <a:lnTo>
                  <a:pt x="8349152" y="743747"/>
                </a:lnTo>
                <a:cubicBezTo>
                  <a:pt x="8625148" y="1142041"/>
                  <a:pt x="9078084" y="1380658"/>
                  <a:pt x="9562652" y="1383046"/>
                </a:cubicBezTo>
                <a:cubicBezTo>
                  <a:pt x="10047220" y="1385434"/>
                  <a:pt x="10502484" y="1151292"/>
                  <a:pt x="10782392" y="755738"/>
                </a:cubicBezTo>
                <a:lnTo>
                  <a:pt x="10783142" y="756268"/>
                </a:lnTo>
                <a:lnTo>
                  <a:pt x="10896120" y="612675"/>
                </a:lnTo>
                <a:cubicBezTo>
                  <a:pt x="11238682" y="227861"/>
                  <a:pt x="11730924" y="2594"/>
                  <a:pt x="12252985" y="22"/>
                </a:cubicBezTo>
                <a:cubicBezTo>
                  <a:pt x="12775046" y="-2551"/>
                  <a:pt x="13269483" y="217854"/>
                  <a:pt x="13615823" y="599273"/>
                </a:cubicBezTo>
                <a:lnTo>
                  <a:pt x="13732317" y="744370"/>
                </a:lnTo>
                <a:lnTo>
                  <a:pt x="13733219" y="743746"/>
                </a:lnTo>
                <a:cubicBezTo>
                  <a:pt x="14009214" y="1142040"/>
                  <a:pt x="14462151" y="1380657"/>
                  <a:pt x="14946719" y="1383045"/>
                </a:cubicBezTo>
                <a:cubicBezTo>
                  <a:pt x="15431287" y="1385433"/>
                  <a:pt x="15886553" y="1151291"/>
                  <a:pt x="16166461" y="755737"/>
                </a:cubicBezTo>
                <a:lnTo>
                  <a:pt x="16170010" y="758249"/>
                </a:lnTo>
                <a:lnTo>
                  <a:pt x="16277886" y="621140"/>
                </a:lnTo>
                <a:cubicBezTo>
                  <a:pt x="16620448" y="236326"/>
                  <a:pt x="17112691" y="11059"/>
                  <a:pt x="17634751" y="8487"/>
                </a:cubicBezTo>
                <a:cubicBezTo>
                  <a:pt x="18156812" y="5914"/>
                  <a:pt x="18651250" y="226319"/>
                  <a:pt x="18997589" y="607738"/>
                </a:cubicBezTo>
                <a:lnTo>
                  <a:pt x="19114084" y="752835"/>
                </a:lnTo>
                <a:lnTo>
                  <a:pt x="19114985" y="752211"/>
                </a:lnTo>
                <a:cubicBezTo>
                  <a:pt x="19390980" y="1150505"/>
                  <a:pt x="19843916" y="1389122"/>
                  <a:pt x="20328484" y="1391510"/>
                </a:cubicBezTo>
                <a:cubicBezTo>
                  <a:pt x="20813052" y="1393898"/>
                  <a:pt x="21268320" y="1159756"/>
                  <a:pt x="21548228" y="764202"/>
                </a:cubicBezTo>
                <a:lnTo>
                  <a:pt x="21549180" y="764876"/>
                </a:lnTo>
                <a:lnTo>
                  <a:pt x="21665600" y="616906"/>
                </a:lnTo>
                <a:cubicBezTo>
                  <a:pt x="22008162" y="232092"/>
                  <a:pt x="22500406" y="6826"/>
                  <a:pt x="23022466" y="4253"/>
                </a:cubicBezTo>
                <a:cubicBezTo>
                  <a:pt x="23619106" y="1313"/>
                  <a:pt x="24179668" y="289608"/>
                  <a:pt x="24524314" y="776647"/>
                </a:cubicBezTo>
                <a:lnTo>
                  <a:pt x="24243900" y="975079"/>
                </a:lnTo>
                <a:cubicBezTo>
                  <a:pt x="23963992" y="579525"/>
                  <a:pt x="23508726" y="345383"/>
                  <a:pt x="23024158" y="347771"/>
                </a:cubicBezTo>
                <a:cubicBezTo>
                  <a:pt x="22539590" y="350159"/>
                  <a:pt x="22086654" y="588776"/>
                  <a:pt x="21810658" y="987070"/>
                </a:cubicBezTo>
                <a:lnTo>
                  <a:pt x="21809608" y="986342"/>
                </a:lnTo>
                <a:lnTo>
                  <a:pt x="21689630" y="1135777"/>
                </a:lnTo>
                <a:cubicBezTo>
                  <a:pt x="21343292" y="1517196"/>
                  <a:pt x="20848852" y="1737601"/>
                  <a:pt x="20326792" y="1735028"/>
                </a:cubicBezTo>
                <a:close/>
              </a:path>
            </a:pathLst>
          </a:custGeom>
          <a:gradFill flip="none" rotWithShape="1">
            <a:gsLst>
              <a:gs pos="0">
                <a:srgbClr val="243A5E">
                  <a:alpha val="80000"/>
                </a:srgbClr>
              </a:gs>
              <a:gs pos="65000">
                <a:srgbClr val="00B0F0">
                  <a:alpha val="80000"/>
                </a:srgbClr>
              </a:gs>
              <a:gs pos="35000">
                <a:schemeClr val="accent1">
                  <a:lumMod val="75000"/>
                  <a:alpha val="80000"/>
                </a:schemeClr>
              </a:gs>
              <a:gs pos="100000">
                <a:srgbClr val="2DE1D1">
                  <a:alpha val="80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DF899E3-0A5F-4DCB-9651-B2233F276CD4}"/>
              </a:ext>
            </a:extLst>
          </p:cNvPr>
          <p:cNvSpPr>
            <a:spLocks noGrp="1"/>
          </p:cNvSpPr>
          <p:nvPr>
            <p:ph type="title"/>
          </p:nvPr>
        </p:nvSpPr>
        <p:spPr>
          <a:xfrm>
            <a:off x="588263" y="585788"/>
            <a:ext cx="11018520" cy="1114996"/>
          </a:xfrm>
        </p:spPr>
        <p:txBody>
          <a:bodyPr wrap="square" anchor="ctr">
            <a:normAutofit/>
          </a:bodyPr>
          <a:lstStyle/>
          <a:p>
            <a:r>
              <a:rPr lang="en-US" dirty="0">
                <a:solidFill>
                  <a:schemeClr val="bg1"/>
                </a:solidFill>
                <a:latin typeface="Segoe UI" panose="020B0502040204020203" pitchFamily="34" charset="0"/>
                <a:ea typeface="Segoe UI Historic" panose="020B0502040204020203" pitchFamily="34" charset="0"/>
              </a:rPr>
              <a:t>Digital transformation roadmap</a:t>
            </a:r>
          </a:p>
        </p:txBody>
      </p:sp>
      <p:cxnSp>
        <p:nvCxnSpPr>
          <p:cNvPr id="20" name="Gerade Verbindung 31" descr="PresentationLoad.com">
            <a:extLst>
              <a:ext uri="{FF2B5EF4-FFF2-40B4-BE49-F238E27FC236}">
                <a16:creationId xmlns:a16="http://schemas.microsoft.com/office/drawing/2014/main" id="{B3993591-B655-DD46-B441-C02F89032B5E}"/>
              </a:ext>
            </a:extLst>
          </p:cNvPr>
          <p:cNvCxnSpPr>
            <a:cxnSpLocks/>
          </p:cNvCxnSpPr>
          <p:nvPr/>
        </p:nvCxnSpPr>
        <p:spPr bwMode="gray">
          <a:xfrm flipV="1">
            <a:off x="915927" y="1966676"/>
            <a:ext cx="0" cy="4143740"/>
          </a:xfrm>
          <a:prstGeom prst="line">
            <a:avLst/>
          </a:prstGeom>
          <a:noFill/>
          <a:ln w="6350">
            <a:solidFill>
              <a:srgbClr val="D6D4D5"/>
            </a:solidFill>
            <a:prstDash val="sysDash"/>
            <a:round/>
            <a:headEnd/>
            <a:tailEnd type="oval" w="lg" len="lg"/>
          </a:ln>
        </p:spPr>
      </p:cxnSp>
      <p:sp>
        <p:nvSpPr>
          <p:cNvPr id="42" name="Freeform 41">
            <a:extLst>
              <a:ext uri="{FF2B5EF4-FFF2-40B4-BE49-F238E27FC236}">
                <a16:creationId xmlns:a16="http://schemas.microsoft.com/office/drawing/2014/main" id="{46A121E5-DBDA-B341-9A30-12EBE59B73E9}"/>
              </a:ext>
            </a:extLst>
          </p:cNvPr>
          <p:cNvSpPr/>
          <p:nvPr/>
        </p:nvSpPr>
        <p:spPr bwMode="auto">
          <a:xfrm>
            <a:off x="7681" y="6301888"/>
            <a:ext cx="12093473" cy="226686"/>
          </a:xfrm>
          <a:custGeom>
            <a:avLst/>
            <a:gdLst>
              <a:gd name="connsiteX0" fmla="*/ 0 w 12093473"/>
              <a:gd name="connsiteY0" fmla="*/ 58421 h 226686"/>
              <a:gd name="connsiteX1" fmla="*/ 11898054 w 12093473"/>
              <a:gd name="connsiteY1" fmla="*/ 58421 h 226686"/>
              <a:gd name="connsiteX2" fmla="*/ 11898054 w 12093473"/>
              <a:gd name="connsiteY2" fmla="*/ 168266 h 226686"/>
              <a:gd name="connsiteX3" fmla="*/ 0 w 12093473"/>
              <a:gd name="connsiteY3" fmla="*/ 168266 h 226686"/>
              <a:gd name="connsiteX4" fmla="*/ 11898055 w 12093473"/>
              <a:gd name="connsiteY4" fmla="*/ 0 h 226686"/>
              <a:gd name="connsiteX5" fmla="*/ 12093473 w 12093473"/>
              <a:gd name="connsiteY5" fmla="*/ 113344 h 226686"/>
              <a:gd name="connsiteX6" fmla="*/ 11898055 w 12093473"/>
              <a:gd name="connsiteY6" fmla="*/ 226686 h 22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93473" h="226686">
                <a:moveTo>
                  <a:pt x="0" y="58421"/>
                </a:moveTo>
                <a:lnTo>
                  <a:pt x="11898054" y="58421"/>
                </a:lnTo>
                <a:lnTo>
                  <a:pt x="11898054" y="168266"/>
                </a:lnTo>
                <a:lnTo>
                  <a:pt x="0" y="168266"/>
                </a:lnTo>
                <a:close/>
                <a:moveTo>
                  <a:pt x="11898055" y="0"/>
                </a:moveTo>
                <a:lnTo>
                  <a:pt x="12093473" y="113344"/>
                </a:lnTo>
                <a:lnTo>
                  <a:pt x="11898055" y="226686"/>
                </a:lnTo>
                <a:close/>
              </a:path>
            </a:pathLst>
          </a:custGeom>
          <a:gradFill>
            <a:gsLst>
              <a:gs pos="1000">
                <a:srgbClr val="2DE1D1"/>
              </a:gs>
              <a:gs pos="85000">
                <a:schemeClr val="accent1"/>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A8EBD3F0-D8B3-5B41-941E-BC76B8502231}"/>
              </a:ext>
            </a:extLst>
          </p:cNvPr>
          <p:cNvCxnSpPr/>
          <p:nvPr/>
        </p:nvCxnSpPr>
        <p:spPr>
          <a:xfrm>
            <a:off x="915928" y="6161164"/>
            <a:ext cx="0" cy="309004"/>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Oct">
            <a:extLst>
              <a:ext uri="{FF2B5EF4-FFF2-40B4-BE49-F238E27FC236}">
                <a16:creationId xmlns:a16="http://schemas.microsoft.com/office/drawing/2014/main" id="{5B3D14E1-554E-3F4E-842A-0B121F0DF9BA}"/>
              </a:ext>
            </a:extLst>
          </p:cNvPr>
          <p:cNvSpPr txBox="1">
            <a:spLocks/>
          </p:cNvSpPr>
          <p:nvPr/>
        </p:nvSpPr>
        <p:spPr>
          <a:xfrm>
            <a:off x="552597" y="6571751"/>
            <a:ext cx="726661" cy="153888"/>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Jan 1, 2020</a:t>
            </a:r>
          </a:p>
        </p:txBody>
      </p:sp>
      <p:cxnSp>
        <p:nvCxnSpPr>
          <p:cNvPr id="53" name="Gerade Verbindung 31" descr="PresentationLoad.com">
            <a:extLst>
              <a:ext uri="{FF2B5EF4-FFF2-40B4-BE49-F238E27FC236}">
                <a16:creationId xmlns:a16="http://schemas.microsoft.com/office/drawing/2014/main" id="{B27A2C07-BDC5-8147-99FB-E835BE9F9C22}"/>
              </a:ext>
            </a:extLst>
          </p:cNvPr>
          <p:cNvCxnSpPr>
            <a:cxnSpLocks/>
          </p:cNvCxnSpPr>
          <p:nvPr/>
        </p:nvCxnSpPr>
        <p:spPr bwMode="gray">
          <a:xfrm flipV="1">
            <a:off x="3524085" y="1966676"/>
            <a:ext cx="0" cy="4143740"/>
          </a:xfrm>
          <a:prstGeom prst="line">
            <a:avLst/>
          </a:prstGeom>
          <a:noFill/>
          <a:ln w="6350">
            <a:solidFill>
              <a:srgbClr val="D6D4D5"/>
            </a:solidFill>
            <a:prstDash val="sysDash"/>
            <a:round/>
            <a:headEnd/>
            <a:tailEnd type="oval" w="lg" len="lg"/>
          </a:ln>
        </p:spPr>
      </p:cxnSp>
      <p:cxnSp>
        <p:nvCxnSpPr>
          <p:cNvPr id="55" name="Gerade Verbindung 31" descr="PresentationLoad.com">
            <a:extLst>
              <a:ext uri="{FF2B5EF4-FFF2-40B4-BE49-F238E27FC236}">
                <a16:creationId xmlns:a16="http://schemas.microsoft.com/office/drawing/2014/main" id="{EB572F67-73AD-3D49-903E-94AF77259697}"/>
              </a:ext>
            </a:extLst>
          </p:cNvPr>
          <p:cNvCxnSpPr>
            <a:cxnSpLocks/>
          </p:cNvCxnSpPr>
          <p:nvPr/>
        </p:nvCxnSpPr>
        <p:spPr bwMode="gray">
          <a:xfrm flipV="1">
            <a:off x="6145483" y="1966676"/>
            <a:ext cx="0" cy="4143740"/>
          </a:xfrm>
          <a:prstGeom prst="line">
            <a:avLst/>
          </a:prstGeom>
          <a:noFill/>
          <a:ln w="6350">
            <a:solidFill>
              <a:srgbClr val="D6D4D5"/>
            </a:solidFill>
            <a:prstDash val="sysDash"/>
            <a:round/>
            <a:headEnd/>
            <a:tailEnd type="oval" w="lg" len="lg"/>
          </a:ln>
        </p:spPr>
      </p:cxnSp>
      <p:cxnSp>
        <p:nvCxnSpPr>
          <p:cNvPr id="57" name="Gerade Verbindung 31" descr="PresentationLoad.com">
            <a:extLst>
              <a:ext uri="{FF2B5EF4-FFF2-40B4-BE49-F238E27FC236}">
                <a16:creationId xmlns:a16="http://schemas.microsoft.com/office/drawing/2014/main" id="{3111F1E4-A39F-F342-8896-2CB1DFF6600F}"/>
              </a:ext>
            </a:extLst>
          </p:cNvPr>
          <p:cNvCxnSpPr>
            <a:cxnSpLocks/>
          </p:cNvCxnSpPr>
          <p:nvPr/>
        </p:nvCxnSpPr>
        <p:spPr bwMode="gray">
          <a:xfrm flipV="1">
            <a:off x="8766881" y="1966676"/>
            <a:ext cx="0" cy="4143740"/>
          </a:xfrm>
          <a:prstGeom prst="line">
            <a:avLst/>
          </a:prstGeom>
          <a:noFill/>
          <a:ln w="6350">
            <a:solidFill>
              <a:srgbClr val="D6D4D5"/>
            </a:solidFill>
            <a:prstDash val="sysDash"/>
            <a:round/>
            <a:headEnd/>
            <a:tailEnd type="oval" w="lg" len="lg"/>
          </a:ln>
        </p:spPr>
      </p:cxnSp>
      <p:grpSp>
        <p:nvGrpSpPr>
          <p:cNvPr id="69" name="Group 68">
            <a:extLst>
              <a:ext uri="{FF2B5EF4-FFF2-40B4-BE49-F238E27FC236}">
                <a16:creationId xmlns:a16="http://schemas.microsoft.com/office/drawing/2014/main" id="{8A69AA7E-3EB3-D84F-9884-16B31FCBE3E2}"/>
              </a:ext>
            </a:extLst>
          </p:cNvPr>
          <p:cNvGrpSpPr/>
          <p:nvPr/>
        </p:nvGrpSpPr>
        <p:grpSpPr>
          <a:xfrm>
            <a:off x="2213386" y="2285110"/>
            <a:ext cx="7864194" cy="3825305"/>
            <a:chOff x="2213386" y="1966676"/>
            <a:chExt cx="7864194" cy="4143740"/>
          </a:xfrm>
        </p:grpSpPr>
        <p:cxnSp>
          <p:nvCxnSpPr>
            <p:cNvPr id="52" name="Gerade Verbindung 31" descr="PresentationLoad.com">
              <a:extLst>
                <a:ext uri="{FF2B5EF4-FFF2-40B4-BE49-F238E27FC236}">
                  <a16:creationId xmlns:a16="http://schemas.microsoft.com/office/drawing/2014/main" id="{8BD5C806-8CA4-FD48-A619-9165F4502B50}"/>
                </a:ext>
              </a:extLst>
            </p:cNvPr>
            <p:cNvCxnSpPr>
              <a:cxnSpLocks/>
            </p:cNvCxnSpPr>
            <p:nvPr/>
          </p:nvCxnSpPr>
          <p:spPr bwMode="gray">
            <a:xfrm flipV="1">
              <a:off x="2213386" y="1966676"/>
              <a:ext cx="0" cy="4143740"/>
            </a:xfrm>
            <a:prstGeom prst="line">
              <a:avLst/>
            </a:prstGeom>
            <a:noFill/>
            <a:ln w="6350">
              <a:solidFill>
                <a:srgbClr val="D6D4D5"/>
              </a:solidFill>
              <a:prstDash val="sysDash"/>
              <a:round/>
              <a:headEnd/>
              <a:tailEnd type="oval" w="lg" len="lg"/>
            </a:ln>
          </p:spPr>
        </p:cxnSp>
        <p:cxnSp>
          <p:nvCxnSpPr>
            <p:cNvPr id="54" name="Gerade Verbindung 31" descr="PresentationLoad.com">
              <a:extLst>
                <a:ext uri="{FF2B5EF4-FFF2-40B4-BE49-F238E27FC236}">
                  <a16:creationId xmlns:a16="http://schemas.microsoft.com/office/drawing/2014/main" id="{3731BB0F-A25A-CA43-AFDB-3553FC51D92B}"/>
                </a:ext>
              </a:extLst>
            </p:cNvPr>
            <p:cNvCxnSpPr>
              <a:cxnSpLocks/>
            </p:cNvCxnSpPr>
            <p:nvPr/>
          </p:nvCxnSpPr>
          <p:spPr bwMode="gray">
            <a:xfrm flipV="1">
              <a:off x="4834784" y="1966676"/>
              <a:ext cx="0" cy="4143740"/>
            </a:xfrm>
            <a:prstGeom prst="line">
              <a:avLst/>
            </a:prstGeom>
            <a:noFill/>
            <a:ln w="6350">
              <a:solidFill>
                <a:srgbClr val="D6D4D5"/>
              </a:solidFill>
              <a:prstDash val="sysDash"/>
              <a:round/>
              <a:headEnd/>
              <a:tailEnd type="oval" w="lg" len="lg"/>
            </a:ln>
          </p:spPr>
        </p:cxnSp>
        <p:cxnSp>
          <p:nvCxnSpPr>
            <p:cNvPr id="56" name="Gerade Verbindung 31" descr="PresentationLoad.com">
              <a:extLst>
                <a:ext uri="{FF2B5EF4-FFF2-40B4-BE49-F238E27FC236}">
                  <a16:creationId xmlns:a16="http://schemas.microsoft.com/office/drawing/2014/main" id="{3A421FA6-D7AC-7046-9325-BD62E09FF6B9}"/>
                </a:ext>
              </a:extLst>
            </p:cNvPr>
            <p:cNvCxnSpPr>
              <a:cxnSpLocks/>
            </p:cNvCxnSpPr>
            <p:nvPr/>
          </p:nvCxnSpPr>
          <p:spPr bwMode="gray">
            <a:xfrm flipV="1">
              <a:off x="7456182" y="1966676"/>
              <a:ext cx="0" cy="4143740"/>
            </a:xfrm>
            <a:prstGeom prst="line">
              <a:avLst/>
            </a:prstGeom>
            <a:noFill/>
            <a:ln w="6350">
              <a:solidFill>
                <a:srgbClr val="D6D4D5"/>
              </a:solidFill>
              <a:prstDash val="sysDash"/>
              <a:round/>
              <a:headEnd/>
              <a:tailEnd type="oval" w="lg" len="lg"/>
            </a:ln>
          </p:spPr>
        </p:cxnSp>
        <p:cxnSp>
          <p:nvCxnSpPr>
            <p:cNvPr id="58" name="Gerade Verbindung 31" descr="PresentationLoad.com">
              <a:extLst>
                <a:ext uri="{FF2B5EF4-FFF2-40B4-BE49-F238E27FC236}">
                  <a16:creationId xmlns:a16="http://schemas.microsoft.com/office/drawing/2014/main" id="{A086659E-F5FC-8140-8A67-FC9CF0AE1330}"/>
                </a:ext>
              </a:extLst>
            </p:cNvPr>
            <p:cNvCxnSpPr>
              <a:cxnSpLocks/>
            </p:cNvCxnSpPr>
            <p:nvPr/>
          </p:nvCxnSpPr>
          <p:spPr bwMode="gray">
            <a:xfrm flipV="1">
              <a:off x="10077580" y="1966676"/>
              <a:ext cx="0" cy="4143740"/>
            </a:xfrm>
            <a:prstGeom prst="line">
              <a:avLst/>
            </a:prstGeom>
            <a:noFill/>
            <a:ln w="6350">
              <a:solidFill>
                <a:srgbClr val="D6D4D5"/>
              </a:solidFill>
              <a:prstDash val="sysDash"/>
              <a:round/>
              <a:headEnd/>
              <a:tailEnd type="oval" w="lg" len="lg"/>
            </a:ln>
          </p:spPr>
        </p:cxnSp>
      </p:grpSp>
      <p:cxnSp>
        <p:nvCxnSpPr>
          <p:cNvPr id="59" name="Gerade Verbindung 31" descr="PresentationLoad.com">
            <a:extLst>
              <a:ext uri="{FF2B5EF4-FFF2-40B4-BE49-F238E27FC236}">
                <a16:creationId xmlns:a16="http://schemas.microsoft.com/office/drawing/2014/main" id="{66685607-7047-834F-B8E5-267FF407772C}"/>
              </a:ext>
            </a:extLst>
          </p:cNvPr>
          <p:cNvCxnSpPr>
            <a:cxnSpLocks/>
          </p:cNvCxnSpPr>
          <p:nvPr/>
        </p:nvCxnSpPr>
        <p:spPr bwMode="gray">
          <a:xfrm flipV="1">
            <a:off x="11388279" y="1966676"/>
            <a:ext cx="0" cy="4143740"/>
          </a:xfrm>
          <a:prstGeom prst="line">
            <a:avLst/>
          </a:prstGeom>
          <a:noFill/>
          <a:ln w="6350">
            <a:solidFill>
              <a:srgbClr val="D6D4D5"/>
            </a:solidFill>
            <a:prstDash val="sysDash"/>
            <a:round/>
            <a:headEnd/>
            <a:tailEnd type="oval" w="lg" len="lg"/>
          </a:ln>
        </p:spPr>
      </p:cxnSp>
      <p:sp>
        <p:nvSpPr>
          <p:cNvPr id="26" name="Text Box 3">
            <a:extLst>
              <a:ext uri="{FF2B5EF4-FFF2-40B4-BE49-F238E27FC236}">
                <a16:creationId xmlns:a16="http://schemas.microsoft.com/office/drawing/2014/main" id="{3EBEC0F0-50EC-F24A-AA98-A9C9A6B72382}"/>
              </a:ext>
            </a:extLst>
          </p:cNvPr>
          <p:cNvSpPr txBox="1">
            <a:spLocks/>
          </p:cNvSpPr>
          <p:nvPr/>
        </p:nvSpPr>
        <p:spPr bwMode="auto">
          <a:xfrm>
            <a:off x="315130" y="4434357"/>
            <a:ext cx="1201594" cy="957679"/>
          </a:xfrm>
          <a:prstGeom prst="roundRect">
            <a:avLst/>
          </a:prstGeom>
          <a:solidFill>
            <a:schemeClr val="accent1"/>
          </a:solidFill>
          <a:ln>
            <a:noFill/>
          </a:ln>
          <a:effectLst>
            <a:outerShdw blurRad="50800" dist="38100" dir="2700000" algn="tl" rotWithShape="0">
              <a:prstClr val="black">
                <a:alpha val="40000"/>
              </a:prstClr>
            </a:outerShdw>
          </a:effectLst>
        </p:spPr>
        <p:txBody>
          <a:bodyPr lIns="19050" tIns="19050" rIns="19050" bIns="1905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Scope requirements for Work-from-Anywhere transformation initiative</a:t>
            </a:r>
          </a:p>
        </p:txBody>
      </p:sp>
      <p:sp>
        <p:nvSpPr>
          <p:cNvPr id="44" name="Text Box 3">
            <a:extLst>
              <a:ext uri="{FF2B5EF4-FFF2-40B4-BE49-F238E27FC236}">
                <a16:creationId xmlns:a16="http://schemas.microsoft.com/office/drawing/2014/main" id="{817C8D41-B7FB-FA43-BC86-FFBA782F8B6A}"/>
              </a:ext>
            </a:extLst>
          </p:cNvPr>
          <p:cNvSpPr txBox="1">
            <a:spLocks/>
          </p:cNvSpPr>
          <p:nvPr/>
        </p:nvSpPr>
        <p:spPr bwMode="auto">
          <a:xfrm>
            <a:off x="1624174" y="3606232"/>
            <a:ext cx="1201594" cy="957679"/>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txBody>
          <a:bodyPr lIns="19050" tIns="19050" rIns="19050" bIns="1905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Secure Budget </a:t>
            </a:r>
            <a:b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b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for V1 Pilots</a:t>
            </a:r>
          </a:p>
        </p:txBody>
      </p:sp>
      <p:sp>
        <p:nvSpPr>
          <p:cNvPr id="45" name="Text Box 3">
            <a:extLst>
              <a:ext uri="{FF2B5EF4-FFF2-40B4-BE49-F238E27FC236}">
                <a16:creationId xmlns:a16="http://schemas.microsoft.com/office/drawing/2014/main" id="{991E0F1C-DB8A-1E47-B46F-620C6384EC0B}"/>
              </a:ext>
            </a:extLst>
          </p:cNvPr>
          <p:cNvSpPr txBox="1">
            <a:spLocks/>
          </p:cNvSpPr>
          <p:nvPr/>
        </p:nvSpPr>
        <p:spPr bwMode="auto">
          <a:xfrm>
            <a:off x="2933218" y="4434357"/>
            <a:ext cx="1201594" cy="957679"/>
          </a:xfrm>
          <a:prstGeom prst="roundRect">
            <a:avLst/>
          </a:prstGeom>
          <a:solidFill>
            <a:schemeClr val="accent1">
              <a:lumMod val="75000"/>
            </a:schemeClr>
          </a:solidFill>
          <a:ln>
            <a:noFill/>
          </a:ln>
          <a:effectLst>
            <a:outerShdw blurRad="50800" dist="38100" dir="2700000" algn="tl" rotWithShape="0">
              <a:prstClr val="black">
                <a:alpha val="40000"/>
              </a:prstClr>
            </a:outerShdw>
          </a:effectLst>
        </p:spPr>
        <p:txBody>
          <a:bodyPr lIns="19050" tIns="19050" rIns="19050" bIns="1905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90 day pilots: </a:t>
            </a:r>
            <a:b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b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BYOD, 1-day-WFH, remote meetings</a:t>
            </a:r>
          </a:p>
        </p:txBody>
      </p:sp>
      <p:sp>
        <p:nvSpPr>
          <p:cNvPr id="46" name="Text Box 3">
            <a:extLst>
              <a:ext uri="{FF2B5EF4-FFF2-40B4-BE49-F238E27FC236}">
                <a16:creationId xmlns:a16="http://schemas.microsoft.com/office/drawing/2014/main" id="{0A0ACBC8-DDE3-B144-8655-849E3CE7DCB5}"/>
              </a:ext>
            </a:extLst>
          </p:cNvPr>
          <p:cNvSpPr txBox="1">
            <a:spLocks/>
          </p:cNvSpPr>
          <p:nvPr/>
        </p:nvSpPr>
        <p:spPr bwMode="auto">
          <a:xfrm>
            <a:off x="4242262" y="3606232"/>
            <a:ext cx="1201594" cy="957679"/>
          </a:xfrm>
          <a:prstGeom prst="roundRect">
            <a:avLst/>
          </a:prstGeom>
          <a:solidFill>
            <a:schemeClr val="accent1"/>
          </a:solidFill>
          <a:ln>
            <a:noFill/>
          </a:ln>
          <a:effectLst>
            <a:outerShdw blurRad="50800" dist="38100" dir="2700000" algn="tl" rotWithShape="0">
              <a:prstClr val="black">
                <a:alpha val="40000"/>
              </a:prstClr>
            </a:outerShdw>
          </a:effectLst>
        </p:spPr>
        <p:txBody>
          <a:bodyPr lIns="19050" tIns="19050" rIns="19050" bIns="1905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Evaluate </a:t>
            </a:r>
            <a:b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b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learnings and </a:t>
            </a:r>
            <a:b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b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scope V2 Pilots</a:t>
            </a:r>
          </a:p>
        </p:txBody>
      </p:sp>
      <p:sp>
        <p:nvSpPr>
          <p:cNvPr id="47" name="Text Box 3">
            <a:extLst>
              <a:ext uri="{FF2B5EF4-FFF2-40B4-BE49-F238E27FC236}">
                <a16:creationId xmlns:a16="http://schemas.microsoft.com/office/drawing/2014/main" id="{D4D69B7B-D2EC-904A-80DE-998B0577B3B3}"/>
              </a:ext>
            </a:extLst>
          </p:cNvPr>
          <p:cNvSpPr txBox="1">
            <a:spLocks/>
          </p:cNvSpPr>
          <p:nvPr/>
        </p:nvSpPr>
        <p:spPr bwMode="auto">
          <a:xfrm>
            <a:off x="5551306" y="4434357"/>
            <a:ext cx="1201594" cy="957679"/>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txBody>
          <a:bodyPr lIns="19050" tIns="19050" rIns="19050" bIns="1905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Secure Budget </a:t>
            </a:r>
            <a:b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b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for V2 Pilots</a:t>
            </a:r>
          </a:p>
        </p:txBody>
      </p:sp>
      <p:sp>
        <p:nvSpPr>
          <p:cNvPr id="48" name="Text Box 3">
            <a:extLst>
              <a:ext uri="{FF2B5EF4-FFF2-40B4-BE49-F238E27FC236}">
                <a16:creationId xmlns:a16="http://schemas.microsoft.com/office/drawing/2014/main" id="{117D6AAD-EEB2-AD40-952E-7B3DC4D794FA}"/>
              </a:ext>
            </a:extLst>
          </p:cNvPr>
          <p:cNvSpPr txBox="1">
            <a:spLocks/>
          </p:cNvSpPr>
          <p:nvPr/>
        </p:nvSpPr>
        <p:spPr bwMode="auto">
          <a:xfrm>
            <a:off x="6860350" y="3606232"/>
            <a:ext cx="1201594" cy="957679"/>
          </a:xfrm>
          <a:prstGeom prst="roundRect">
            <a:avLst/>
          </a:prstGeom>
          <a:solidFill>
            <a:schemeClr val="accent1">
              <a:lumMod val="75000"/>
            </a:schemeClr>
          </a:solidFill>
          <a:ln>
            <a:noFill/>
          </a:ln>
          <a:effectLst>
            <a:outerShdw blurRad="50800" dist="38100" dir="2700000" algn="tl" rotWithShape="0">
              <a:prstClr val="black">
                <a:alpha val="40000"/>
              </a:prstClr>
            </a:outerShdw>
          </a:effectLst>
        </p:spPr>
        <p:txBody>
          <a:bodyPr lIns="19050" tIns="19050" rIns="19050" bIns="1905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120 day </a:t>
            </a:r>
            <a:b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b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pilots with </a:t>
            </a:r>
            <a:b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b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select teams</a:t>
            </a:r>
          </a:p>
        </p:txBody>
      </p:sp>
      <p:sp>
        <p:nvSpPr>
          <p:cNvPr id="49" name="Text Box 3">
            <a:extLst>
              <a:ext uri="{FF2B5EF4-FFF2-40B4-BE49-F238E27FC236}">
                <a16:creationId xmlns:a16="http://schemas.microsoft.com/office/drawing/2014/main" id="{A9585E2A-B46B-D94C-9D24-5810F8344444}"/>
              </a:ext>
            </a:extLst>
          </p:cNvPr>
          <p:cNvSpPr txBox="1">
            <a:spLocks/>
          </p:cNvSpPr>
          <p:nvPr/>
        </p:nvSpPr>
        <p:spPr bwMode="auto">
          <a:xfrm>
            <a:off x="8169394" y="4434357"/>
            <a:ext cx="1201594" cy="957679"/>
          </a:xfrm>
          <a:prstGeom prst="roundRect">
            <a:avLst/>
          </a:prstGeom>
          <a:solidFill>
            <a:schemeClr val="accent1"/>
          </a:solidFill>
          <a:ln>
            <a:noFill/>
          </a:ln>
          <a:effectLst>
            <a:outerShdw blurRad="50800" dist="38100" dir="2700000" algn="tl" rotWithShape="0">
              <a:prstClr val="black">
                <a:alpha val="40000"/>
              </a:prstClr>
            </a:outerShdw>
          </a:effectLst>
        </p:spPr>
        <p:txBody>
          <a:bodyPr lIns="19050" tIns="19050" rIns="19050" bIns="1905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Develop training </a:t>
            </a:r>
            <a:b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b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and internal PR</a:t>
            </a:r>
          </a:p>
        </p:txBody>
      </p:sp>
      <p:sp>
        <p:nvSpPr>
          <p:cNvPr id="50" name="Text Box 3">
            <a:extLst>
              <a:ext uri="{FF2B5EF4-FFF2-40B4-BE49-F238E27FC236}">
                <a16:creationId xmlns:a16="http://schemas.microsoft.com/office/drawing/2014/main" id="{A5ACD764-2491-6B40-B187-B930F9F261D2}"/>
              </a:ext>
            </a:extLst>
          </p:cNvPr>
          <p:cNvSpPr txBox="1">
            <a:spLocks/>
          </p:cNvSpPr>
          <p:nvPr/>
        </p:nvSpPr>
        <p:spPr bwMode="auto">
          <a:xfrm>
            <a:off x="10787482" y="4434357"/>
            <a:ext cx="1201594" cy="957679"/>
          </a:xfrm>
          <a:prstGeom prst="roundRect">
            <a:avLst/>
          </a:prstGeom>
          <a:solidFill>
            <a:schemeClr val="accent1">
              <a:lumMod val="75000"/>
            </a:schemeClr>
          </a:solidFill>
          <a:ln>
            <a:noFill/>
          </a:ln>
          <a:effectLst>
            <a:outerShdw blurRad="50800" dist="38100" dir="2700000" algn="tl" rotWithShape="0">
              <a:prstClr val="black">
                <a:alpha val="40000"/>
              </a:prstClr>
            </a:outerShdw>
          </a:effectLst>
        </p:spPr>
        <p:txBody>
          <a:bodyPr lIns="19050" tIns="19050" rIns="19050" bIns="1905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Complete </a:t>
            </a:r>
            <a:b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b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Work-from-Anywhere rollout</a:t>
            </a:r>
          </a:p>
        </p:txBody>
      </p:sp>
      <p:sp>
        <p:nvSpPr>
          <p:cNvPr id="51" name="Text Box 3">
            <a:extLst>
              <a:ext uri="{FF2B5EF4-FFF2-40B4-BE49-F238E27FC236}">
                <a16:creationId xmlns:a16="http://schemas.microsoft.com/office/drawing/2014/main" id="{D9DEF778-F919-074D-B23B-0DECB0E1AC94}"/>
              </a:ext>
            </a:extLst>
          </p:cNvPr>
          <p:cNvSpPr txBox="1">
            <a:spLocks/>
          </p:cNvSpPr>
          <p:nvPr/>
        </p:nvSpPr>
        <p:spPr bwMode="auto">
          <a:xfrm>
            <a:off x="9478438" y="3606232"/>
            <a:ext cx="1201594" cy="957679"/>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txBody>
          <a:bodyPr lIns="19050" tIns="19050" rIns="19050" bIns="1905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Begin </a:t>
            </a:r>
            <a:b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b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team-by-team rollouts</a:t>
            </a:r>
          </a:p>
        </p:txBody>
      </p:sp>
      <p:cxnSp>
        <p:nvCxnSpPr>
          <p:cNvPr id="61" name="Straight Connector 60">
            <a:extLst>
              <a:ext uri="{FF2B5EF4-FFF2-40B4-BE49-F238E27FC236}">
                <a16:creationId xmlns:a16="http://schemas.microsoft.com/office/drawing/2014/main" id="{01E887A4-CD8F-3741-8F99-6A975AFAE7AB}"/>
              </a:ext>
            </a:extLst>
          </p:cNvPr>
          <p:cNvCxnSpPr/>
          <p:nvPr/>
        </p:nvCxnSpPr>
        <p:spPr>
          <a:xfrm>
            <a:off x="2207208" y="6161164"/>
            <a:ext cx="0" cy="309004"/>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AC3CD3A-5737-EF41-B712-F3B7F1DD8FD5}"/>
              </a:ext>
            </a:extLst>
          </p:cNvPr>
          <p:cNvCxnSpPr/>
          <p:nvPr/>
        </p:nvCxnSpPr>
        <p:spPr>
          <a:xfrm>
            <a:off x="3518790" y="6161164"/>
            <a:ext cx="0" cy="309004"/>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15F50BC-7A73-304A-8E42-A851F2A1CB75}"/>
              </a:ext>
            </a:extLst>
          </p:cNvPr>
          <p:cNvCxnSpPr/>
          <p:nvPr/>
        </p:nvCxnSpPr>
        <p:spPr>
          <a:xfrm>
            <a:off x="4830372" y="6161164"/>
            <a:ext cx="0" cy="309004"/>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5B6028A-8DC1-1C4E-9F18-D8168139AFBC}"/>
              </a:ext>
            </a:extLst>
          </p:cNvPr>
          <p:cNvCxnSpPr/>
          <p:nvPr/>
        </p:nvCxnSpPr>
        <p:spPr>
          <a:xfrm>
            <a:off x="6141954" y="6161164"/>
            <a:ext cx="0" cy="309004"/>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F9DC6E8-3A96-E44B-87E8-03E18F1C914A}"/>
              </a:ext>
            </a:extLst>
          </p:cNvPr>
          <p:cNvCxnSpPr/>
          <p:nvPr/>
        </p:nvCxnSpPr>
        <p:spPr>
          <a:xfrm>
            <a:off x="7453536" y="6161164"/>
            <a:ext cx="0" cy="309004"/>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EDFA32-8735-3B49-AC85-0ACFBF15DC60}"/>
              </a:ext>
            </a:extLst>
          </p:cNvPr>
          <p:cNvCxnSpPr/>
          <p:nvPr/>
        </p:nvCxnSpPr>
        <p:spPr>
          <a:xfrm>
            <a:off x="8765118" y="6161164"/>
            <a:ext cx="0" cy="309004"/>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239B523-2102-624E-B085-DC59F6AA40A0}"/>
              </a:ext>
            </a:extLst>
          </p:cNvPr>
          <p:cNvCxnSpPr/>
          <p:nvPr/>
        </p:nvCxnSpPr>
        <p:spPr>
          <a:xfrm>
            <a:off x="10076700" y="6161164"/>
            <a:ext cx="0" cy="309004"/>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A27DF04-04FB-C640-B917-551F3CCA1F65}"/>
              </a:ext>
            </a:extLst>
          </p:cNvPr>
          <p:cNvCxnSpPr/>
          <p:nvPr/>
        </p:nvCxnSpPr>
        <p:spPr>
          <a:xfrm>
            <a:off x="11388279" y="6161164"/>
            <a:ext cx="0" cy="309004"/>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0" name="Oct">
            <a:extLst>
              <a:ext uri="{FF2B5EF4-FFF2-40B4-BE49-F238E27FC236}">
                <a16:creationId xmlns:a16="http://schemas.microsoft.com/office/drawing/2014/main" id="{758097DC-F8E0-F941-9203-7C73DE268876}"/>
              </a:ext>
            </a:extLst>
          </p:cNvPr>
          <p:cNvSpPr txBox="1">
            <a:spLocks/>
          </p:cNvSpPr>
          <p:nvPr/>
        </p:nvSpPr>
        <p:spPr>
          <a:xfrm>
            <a:off x="11031127" y="6571751"/>
            <a:ext cx="726661" cy="153888"/>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Jun 1, 2022</a:t>
            </a:r>
          </a:p>
        </p:txBody>
      </p:sp>
      <p:grpSp>
        <p:nvGrpSpPr>
          <p:cNvPr id="79" name="Group 78">
            <a:extLst>
              <a:ext uri="{FF2B5EF4-FFF2-40B4-BE49-F238E27FC236}">
                <a16:creationId xmlns:a16="http://schemas.microsoft.com/office/drawing/2014/main" id="{1134257C-3A9B-1440-B736-F94D5F7DA379}"/>
              </a:ext>
            </a:extLst>
          </p:cNvPr>
          <p:cNvGrpSpPr/>
          <p:nvPr/>
        </p:nvGrpSpPr>
        <p:grpSpPr>
          <a:xfrm>
            <a:off x="5741920" y="-2287532"/>
            <a:ext cx="5643870" cy="1720284"/>
            <a:chOff x="203978" y="678527"/>
            <a:chExt cx="5643870" cy="1720284"/>
          </a:xfrm>
        </p:grpSpPr>
        <p:sp>
          <p:nvSpPr>
            <p:cNvPr id="80" name="Title 2">
              <a:extLst>
                <a:ext uri="{FF2B5EF4-FFF2-40B4-BE49-F238E27FC236}">
                  <a16:creationId xmlns:a16="http://schemas.microsoft.com/office/drawing/2014/main" id="{96F9B534-29C8-0940-86A8-5FDC23748CA2}"/>
                </a:ext>
              </a:extLst>
            </p:cNvPr>
            <p:cNvSpPr txBox="1">
              <a:spLocks/>
            </p:cNvSpPr>
            <p:nvPr/>
          </p:nvSpPr>
          <p:spPr>
            <a:xfrm>
              <a:off x="934135" y="678527"/>
              <a:ext cx="4619993" cy="1720284"/>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a:ea typeface="Segoe UI Historic" panose="020B0502040204020203" pitchFamily="34" charset="0"/>
                  <a:cs typeface="Segoe UI" pitchFamily="34" charset="0"/>
                </a:rPr>
                <a:t>We just completed more than 2 years of digital transformation in 2 weeks</a:t>
              </a: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a:t>
              </a:r>
            </a:p>
          </p:txBody>
        </p:sp>
        <p:pic>
          <p:nvPicPr>
            <p:cNvPr id="81" name="Graphic 80">
              <a:extLst>
                <a:ext uri="{FF2B5EF4-FFF2-40B4-BE49-F238E27FC236}">
                  <a16:creationId xmlns:a16="http://schemas.microsoft.com/office/drawing/2014/main" id="{5CC0A277-236B-F94B-BC72-B7A5445351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3978" y="766551"/>
              <a:ext cx="579755" cy="471051"/>
            </a:xfrm>
            <a:prstGeom prst="rect">
              <a:avLst/>
            </a:prstGeom>
            <a:effectLst>
              <a:outerShdw blurRad="50800" dist="38100" dir="2700000" algn="tl" rotWithShape="0">
                <a:prstClr val="black">
                  <a:alpha val="40000"/>
                </a:prstClr>
              </a:outerShdw>
            </a:effectLst>
          </p:spPr>
        </p:pic>
        <p:pic>
          <p:nvPicPr>
            <p:cNvPr id="82" name="Graphic 81">
              <a:extLst>
                <a:ext uri="{FF2B5EF4-FFF2-40B4-BE49-F238E27FC236}">
                  <a16:creationId xmlns:a16="http://schemas.microsoft.com/office/drawing/2014/main" id="{9EEEBE49-3838-DC41-80AC-5CDC72231E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5268093" y="1903259"/>
              <a:ext cx="579755" cy="471051"/>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729027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4000"/>
                                        <p:tgtEl>
                                          <p:spTgt spid="97"/>
                                        </p:tgtEl>
                                      </p:cBhvr>
                                    </p:animEffect>
                                  </p:childTnLst>
                                </p:cTn>
                              </p:par>
                              <p:par>
                                <p:cTn id="8" presetID="12" presetClass="entr" presetSubtype="8" fill="hold" grpId="0" nodeType="withEffect">
                                  <p:stCondLst>
                                    <p:cond delay="1500"/>
                                  </p:stCondLst>
                                  <p:childTnLst>
                                    <p:set>
                                      <p:cBhvr>
                                        <p:cTn id="9" dur="1" fill="hold">
                                          <p:stCondLst>
                                            <p:cond delay="0"/>
                                          </p:stCondLst>
                                        </p:cTn>
                                        <p:tgtEl>
                                          <p:spTgt spid="26"/>
                                        </p:tgtEl>
                                        <p:attrNameLst>
                                          <p:attrName>style.visibility</p:attrName>
                                        </p:attrNameLst>
                                      </p:cBhvr>
                                      <p:to>
                                        <p:strVal val="visible"/>
                                      </p:to>
                                    </p:set>
                                    <p:anim calcmode="lin" valueType="num">
                                      <p:cBhvr additive="base">
                                        <p:cTn id="10" dur="500"/>
                                        <p:tgtEl>
                                          <p:spTgt spid="26"/>
                                        </p:tgtEl>
                                        <p:attrNameLst>
                                          <p:attrName>ppt_x</p:attrName>
                                        </p:attrNameLst>
                                      </p:cBhvr>
                                      <p:tavLst>
                                        <p:tav tm="0">
                                          <p:val>
                                            <p:strVal val="#ppt_x-#ppt_w*1.125000"/>
                                          </p:val>
                                        </p:tav>
                                        <p:tav tm="100000">
                                          <p:val>
                                            <p:strVal val="#ppt_x"/>
                                          </p:val>
                                        </p:tav>
                                      </p:tavLst>
                                    </p:anim>
                                    <p:animEffect transition="in" filter="wipe(right)">
                                      <p:cBhvr>
                                        <p:cTn id="11" dur="500"/>
                                        <p:tgtEl>
                                          <p:spTgt spid="26"/>
                                        </p:tgtEl>
                                      </p:cBhvr>
                                    </p:animEffect>
                                  </p:childTnLst>
                                </p:cTn>
                              </p:par>
                              <p:par>
                                <p:cTn id="12" presetID="12" presetClass="entr" presetSubtype="8" fill="hold" grpId="0" nodeType="withEffect">
                                  <p:stCondLst>
                                    <p:cond delay="1500"/>
                                  </p:stCondLst>
                                  <p:childTnLst>
                                    <p:set>
                                      <p:cBhvr>
                                        <p:cTn id="13" dur="1" fill="hold">
                                          <p:stCondLst>
                                            <p:cond delay="0"/>
                                          </p:stCondLst>
                                        </p:cTn>
                                        <p:tgtEl>
                                          <p:spTgt spid="44"/>
                                        </p:tgtEl>
                                        <p:attrNameLst>
                                          <p:attrName>style.visibility</p:attrName>
                                        </p:attrNameLst>
                                      </p:cBhvr>
                                      <p:to>
                                        <p:strVal val="visible"/>
                                      </p:to>
                                    </p:set>
                                    <p:anim calcmode="lin" valueType="num">
                                      <p:cBhvr additive="base">
                                        <p:cTn id="14" dur="500"/>
                                        <p:tgtEl>
                                          <p:spTgt spid="44"/>
                                        </p:tgtEl>
                                        <p:attrNameLst>
                                          <p:attrName>ppt_x</p:attrName>
                                        </p:attrNameLst>
                                      </p:cBhvr>
                                      <p:tavLst>
                                        <p:tav tm="0">
                                          <p:val>
                                            <p:strVal val="#ppt_x-#ppt_w*1.125000"/>
                                          </p:val>
                                        </p:tav>
                                        <p:tav tm="100000">
                                          <p:val>
                                            <p:strVal val="#ppt_x"/>
                                          </p:val>
                                        </p:tav>
                                      </p:tavLst>
                                    </p:anim>
                                    <p:animEffect transition="in" filter="wipe(right)">
                                      <p:cBhvr>
                                        <p:cTn id="15" dur="500"/>
                                        <p:tgtEl>
                                          <p:spTgt spid="44"/>
                                        </p:tgtEl>
                                      </p:cBhvr>
                                    </p:animEffect>
                                  </p:childTnLst>
                                </p:cTn>
                              </p:par>
                              <p:par>
                                <p:cTn id="16" presetID="12" presetClass="entr" presetSubtype="8" fill="hold" grpId="0" nodeType="withEffect">
                                  <p:stCondLst>
                                    <p:cond delay="150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500"/>
                                        <p:tgtEl>
                                          <p:spTgt spid="45"/>
                                        </p:tgtEl>
                                        <p:attrNameLst>
                                          <p:attrName>ppt_x</p:attrName>
                                        </p:attrNameLst>
                                      </p:cBhvr>
                                      <p:tavLst>
                                        <p:tav tm="0">
                                          <p:val>
                                            <p:strVal val="#ppt_x-#ppt_w*1.125000"/>
                                          </p:val>
                                        </p:tav>
                                        <p:tav tm="100000">
                                          <p:val>
                                            <p:strVal val="#ppt_x"/>
                                          </p:val>
                                        </p:tav>
                                      </p:tavLst>
                                    </p:anim>
                                    <p:animEffect transition="in" filter="wipe(right)">
                                      <p:cBhvr>
                                        <p:cTn id="19" dur="500"/>
                                        <p:tgtEl>
                                          <p:spTgt spid="45"/>
                                        </p:tgtEl>
                                      </p:cBhvr>
                                    </p:animEffect>
                                  </p:childTnLst>
                                </p:cTn>
                              </p:par>
                              <p:par>
                                <p:cTn id="20" presetID="12" presetClass="entr" presetSubtype="8" fill="hold" grpId="0" nodeType="withEffect">
                                  <p:stCondLst>
                                    <p:cond delay="1500"/>
                                  </p:stCondLst>
                                  <p:childTnLst>
                                    <p:set>
                                      <p:cBhvr>
                                        <p:cTn id="21" dur="1" fill="hold">
                                          <p:stCondLst>
                                            <p:cond delay="0"/>
                                          </p:stCondLst>
                                        </p:cTn>
                                        <p:tgtEl>
                                          <p:spTgt spid="46"/>
                                        </p:tgtEl>
                                        <p:attrNameLst>
                                          <p:attrName>style.visibility</p:attrName>
                                        </p:attrNameLst>
                                      </p:cBhvr>
                                      <p:to>
                                        <p:strVal val="visible"/>
                                      </p:to>
                                    </p:set>
                                    <p:anim calcmode="lin" valueType="num">
                                      <p:cBhvr additive="base">
                                        <p:cTn id="22" dur="500"/>
                                        <p:tgtEl>
                                          <p:spTgt spid="46"/>
                                        </p:tgtEl>
                                        <p:attrNameLst>
                                          <p:attrName>ppt_x</p:attrName>
                                        </p:attrNameLst>
                                      </p:cBhvr>
                                      <p:tavLst>
                                        <p:tav tm="0">
                                          <p:val>
                                            <p:strVal val="#ppt_x-#ppt_w*1.125000"/>
                                          </p:val>
                                        </p:tav>
                                        <p:tav tm="100000">
                                          <p:val>
                                            <p:strVal val="#ppt_x"/>
                                          </p:val>
                                        </p:tav>
                                      </p:tavLst>
                                    </p:anim>
                                    <p:animEffect transition="in" filter="wipe(right)">
                                      <p:cBhvr>
                                        <p:cTn id="23" dur="500"/>
                                        <p:tgtEl>
                                          <p:spTgt spid="46"/>
                                        </p:tgtEl>
                                      </p:cBhvr>
                                    </p:animEffect>
                                  </p:childTnLst>
                                </p:cTn>
                              </p:par>
                              <p:par>
                                <p:cTn id="24" presetID="12" presetClass="entr" presetSubtype="8" fill="hold" grpId="0" nodeType="withEffect">
                                  <p:stCondLst>
                                    <p:cond delay="1500"/>
                                  </p:stCondLst>
                                  <p:childTnLst>
                                    <p:set>
                                      <p:cBhvr>
                                        <p:cTn id="25" dur="1" fill="hold">
                                          <p:stCondLst>
                                            <p:cond delay="0"/>
                                          </p:stCondLst>
                                        </p:cTn>
                                        <p:tgtEl>
                                          <p:spTgt spid="47"/>
                                        </p:tgtEl>
                                        <p:attrNameLst>
                                          <p:attrName>style.visibility</p:attrName>
                                        </p:attrNameLst>
                                      </p:cBhvr>
                                      <p:to>
                                        <p:strVal val="visible"/>
                                      </p:to>
                                    </p:set>
                                    <p:anim calcmode="lin" valueType="num">
                                      <p:cBhvr additive="base">
                                        <p:cTn id="26" dur="500"/>
                                        <p:tgtEl>
                                          <p:spTgt spid="47"/>
                                        </p:tgtEl>
                                        <p:attrNameLst>
                                          <p:attrName>ppt_x</p:attrName>
                                        </p:attrNameLst>
                                      </p:cBhvr>
                                      <p:tavLst>
                                        <p:tav tm="0">
                                          <p:val>
                                            <p:strVal val="#ppt_x-#ppt_w*1.125000"/>
                                          </p:val>
                                        </p:tav>
                                        <p:tav tm="100000">
                                          <p:val>
                                            <p:strVal val="#ppt_x"/>
                                          </p:val>
                                        </p:tav>
                                      </p:tavLst>
                                    </p:anim>
                                    <p:animEffect transition="in" filter="wipe(right)">
                                      <p:cBhvr>
                                        <p:cTn id="27" dur="500"/>
                                        <p:tgtEl>
                                          <p:spTgt spid="47"/>
                                        </p:tgtEl>
                                      </p:cBhvr>
                                    </p:animEffect>
                                  </p:childTnLst>
                                </p:cTn>
                              </p:par>
                              <p:par>
                                <p:cTn id="28" presetID="12" presetClass="entr" presetSubtype="8" fill="hold" grpId="0" nodeType="withEffect">
                                  <p:stCondLst>
                                    <p:cond delay="150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500"/>
                                        <p:tgtEl>
                                          <p:spTgt spid="48"/>
                                        </p:tgtEl>
                                        <p:attrNameLst>
                                          <p:attrName>ppt_x</p:attrName>
                                        </p:attrNameLst>
                                      </p:cBhvr>
                                      <p:tavLst>
                                        <p:tav tm="0">
                                          <p:val>
                                            <p:strVal val="#ppt_x-#ppt_w*1.125000"/>
                                          </p:val>
                                        </p:tav>
                                        <p:tav tm="100000">
                                          <p:val>
                                            <p:strVal val="#ppt_x"/>
                                          </p:val>
                                        </p:tav>
                                      </p:tavLst>
                                    </p:anim>
                                    <p:animEffect transition="in" filter="wipe(right)">
                                      <p:cBhvr>
                                        <p:cTn id="31" dur="500"/>
                                        <p:tgtEl>
                                          <p:spTgt spid="48"/>
                                        </p:tgtEl>
                                      </p:cBhvr>
                                    </p:animEffect>
                                  </p:childTnLst>
                                </p:cTn>
                              </p:par>
                              <p:par>
                                <p:cTn id="32" presetID="12" presetClass="entr" presetSubtype="8" fill="hold" grpId="0" nodeType="withEffect">
                                  <p:stCondLst>
                                    <p:cond delay="1500"/>
                                  </p:stCondLst>
                                  <p:childTnLst>
                                    <p:set>
                                      <p:cBhvr>
                                        <p:cTn id="33" dur="1" fill="hold">
                                          <p:stCondLst>
                                            <p:cond delay="0"/>
                                          </p:stCondLst>
                                        </p:cTn>
                                        <p:tgtEl>
                                          <p:spTgt spid="49"/>
                                        </p:tgtEl>
                                        <p:attrNameLst>
                                          <p:attrName>style.visibility</p:attrName>
                                        </p:attrNameLst>
                                      </p:cBhvr>
                                      <p:to>
                                        <p:strVal val="visible"/>
                                      </p:to>
                                    </p:set>
                                    <p:anim calcmode="lin" valueType="num">
                                      <p:cBhvr additive="base">
                                        <p:cTn id="34" dur="500"/>
                                        <p:tgtEl>
                                          <p:spTgt spid="49"/>
                                        </p:tgtEl>
                                        <p:attrNameLst>
                                          <p:attrName>ppt_x</p:attrName>
                                        </p:attrNameLst>
                                      </p:cBhvr>
                                      <p:tavLst>
                                        <p:tav tm="0">
                                          <p:val>
                                            <p:strVal val="#ppt_x-#ppt_w*1.125000"/>
                                          </p:val>
                                        </p:tav>
                                        <p:tav tm="100000">
                                          <p:val>
                                            <p:strVal val="#ppt_x"/>
                                          </p:val>
                                        </p:tav>
                                      </p:tavLst>
                                    </p:anim>
                                    <p:animEffect transition="in" filter="wipe(right)">
                                      <p:cBhvr>
                                        <p:cTn id="35" dur="500"/>
                                        <p:tgtEl>
                                          <p:spTgt spid="49"/>
                                        </p:tgtEl>
                                      </p:cBhvr>
                                    </p:animEffect>
                                  </p:childTnLst>
                                </p:cTn>
                              </p:par>
                              <p:par>
                                <p:cTn id="36" presetID="12" presetClass="entr" presetSubtype="8" fill="hold" grpId="0" nodeType="withEffect">
                                  <p:stCondLst>
                                    <p:cond delay="1500"/>
                                  </p:stCondLst>
                                  <p:childTnLst>
                                    <p:set>
                                      <p:cBhvr>
                                        <p:cTn id="37" dur="1" fill="hold">
                                          <p:stCondLst>
                                            <p:cond delay="0"/>
                                          </p:stCondLst>
                                        </p:cTn>
                                        <p:tgtEl>
                                          <p:spTgt spid="50"/>
                                        </p:tgtEl>
                                        <p:attrNameLst>
                                          <p:attrName>style.visibility</p:attrName>
                                        </p:attrNameLst>
                                      </p:cBhvr>
                                      <p:to>
                                        <p:strVal val="visible"/>
                                      </p:to>
                                    </p:set>
                                    <p:anim calcmode="lin" valueType="num">
                                      <p:cBhvr additive="base">
                                        <p:cTn id="38" dur="500"/>
                                        <p:tgtEl>
                                          <p:spTgt spid="50"/>
                                        </p:tgtEl>
                                        <p:attrNameLst>
                                          <p:attrName>ppt_x</p:attrName>
                                        </p:attrNameLst>
                                      </p:cBhvr>
                                      <p:tavLst>
                                        <p:tav tm="0">
                                          <p:val>
                                            <p:strVal val="#ppt_x-#ppt_w*1.125000"/>
                                          </p:val>
                                        </p:tav>
                                        <p:tav tm="100000">
                                          <p:val>
                                            <p:strVal val="#ppt_x"/>
                                          </p:val>
                                        </p:tav>
                                      </p:tavLst>
                                    </p:anim>
                                    <p:animEffect transition="in" filter="wipe(right)">
                                      <p:cBhvr>
                                        <p:cTn id="39" dur="500"/>
                                        <p:tgtEl>
                                          <p:spTgt spid="50"/>
                                        </p:tgtEl>
                                      </p:cBhvr>
                                    </p:animEffect>
                                  </p:childTnLst>
                                </p:cTn>
                              </p:par>
                              <p:par>
                                <p:cTn id="40" presetID="12" presetClass="entr" presetSubtype="8" fill="hold" grpId="0" nodeType="withEffect">
                                  <p:stCondLst>
                                    <p:cond delay="1500"/>
                                  </p:stCondLst>
                                  <p:childTnLst>
                                    <p:set>
                                      <p:cBhvr>
                                        <p:cTn id="41" dur="1" fill="hold">
                                          <p:stCondLst>
                                            <p:cond delay="0"/>
                                          </p:stCondLst>
                                        </p:cTn>
                                        <p:tgtEl>
                                          <p:spTgt spid="51"/>
                                        </p:tgtEl>
                                        <p:attrNameLst>
                                          <p:attrName>style.visibility</p:attrName>
                                        </p:attrNameLst>
                                      </p:cBhvr>
                                      <p:to>
                                        <p:strVal val="visible"/>
                                      </p:to>
                                    </p:set>
                                    <p:anim calcmode="lin" valueType="num">
                                      <p:cBhvr additive="base">
                                        <p:cTn id="42" dur="500"/>
                                        <p:tgtEl>
                                          <p:spTgt spid="51"/>
                                        </p:tgtEl>
                                        <p:attrNameLst>
                                          <p:attrName>ppt_x</p:attrName>
                                        </p:attrNameLst>
                                      </p:cBhvr>
                                      <p:tavLst>
                                        <p:tav tm="0">
                                          <p:val>
                                            <p:strVal val="#ppt_x-#ppt_w*1.125000"/>
                                          </p:val>
                                        </p:tav>
                                        <p:tav tm="100000">
                                          <p:val>
                                            <p:strVal val="#ppt_x"/>
                                          </p:val>
                                        </p:tav>
                                      </p:tavLst>
                                    </p:anim>
                                    <p:animEffect transition="in" filter="wipe(right)">
                                      <p:cBhvr>
                                        <p:cTn id="43" dur="500"/>
                                        <p:tgtEl>
                                          <p:spTgt spid="51"/>
                                        </p:tgtEl>
                                      </p:cBhvr>
                                    </p:animEffec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26" grpId="0" animBg="1"/>
      <p:bldP spid="44" grpId="0" animBg="1"/>
      <p:bldP spid="45" grpId="0" animBg="1"/>
      <p:bldP spid="46" grpId="0" animBg="1"/>
      <p:bldP spid="47" grpId="0" animBg="1"/>
      <p:bldP spid="48" grpId="0" animBg="1"/>
      <p:bldP spid="49" grpId="0" animBg="1"/>
      <p:bldP spid="50" grpId="0" animBg="1"/>
      <p:bldP spid="5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A56AF-A39F-1A4C-B32B-B8354B29F838}"/>
              </a:ext>
            </a:extLst>
          </p:cNvPr>
          <p:cNvSpPr>
            <a:spLocks noGrp="1"/>
          </p:cNvSpPr>
          <p:nvPr>
            <p:ph type="title"/>
          </p:nvPr>
        </p:nvSpPr>
        <p:spPr>
          <a:xfrm>
            <a:off x="582612" y="2319418"/>
            <a:ext cx="3403600" cy="2215991"/>
          </a:xfrm>
        </p:spPr>
        <p:txBody>
          <a:bodyPr/>
          <a:lstStyle/>
          <a:p>
            <a:r>
              <a:rPr lang="en-US" dirty="0"/>
              <a:t>Winning strategies for </a:t>
            </a:r>
            <a:r>
              <a:rPr lang="en-US" dirty="0">
                <a:solidFill>
                  <a:srgbClr val="0078D4"/>
                </a:solidFill>
              </a:rPr>
              <a:t>strengthening your credentials</a:t>
            </a:r>
          </a:p>
        </p:txBody>
      </p:sp>
      <p:sp>
        <p:nvSpPr>
          <p:cNvPr id="3" name="Text Placeholder 2">
            <a:extLst>
              <a:ext uri="{FF2B5EF4-FFF2-40B4-BE49-F238E27FC236}">
                <a16:creationId xmlns:a16="http://schemas.microsoft.com/office/drawing/2014/main" id="{2FAFA59F-C4CA-904D-A1C9-EB49680D3853}"/>
              </a:ext>
            </a:extLst>
          </p:cNvPr>
          <p:cNvSpPr>
            <a:spLocks noGrp="1"/>
          </p:cNvSpPr>
          <p:nvPr>
            <p:ph type="body" sz="quarter" idx="11"/>
          </p:nvPr>
        </p:nvSpPr>
        <p:spPr>
          <a:xfrm>
            <a:off x="4941888" y="2604109"/>
            <a:ext cx="6667500" cy="1646605"/>
          </a:xfrm>
        </p:spPr>
        <p:txBody>
          <a:bodyPr/>
          <a:lstStyle/>
          <a:p>
            <a:pPr marL="457200" indent="-457200">
              <a:buFont typeface="Arial" panose="020B0604020202020204" pitchFamily="34" charset="0"/>
              <a:buChar char="•"/>
            </a:pPr>
            <a:r>
              <a:rPr lang="en-US" sz="2000" dirty="0">
                <a:cs typeface="Segoe UI"/>
              </a:rPr>
              <a:t>Enable MFA for all your admins (if you still haven’t)</a:t>
            </a:r>
          </a:p>
          <a:p>
            <a:pPr marL="457200" indent="-457200">
              <a:buFont typeface="Arial" panose="020B0604020202020204" pitchFamily="34" charset="0"/>
              <a:buChar char="•"/>
            </a:pPr>
            <a:r>
              <a:rPr lang="en-US" sz="2000" dirty="0">
                <a:cs typeface="Segoe UI"/>
              </a:rPr>
              <a:t>Deploy strong authentication for all users</a:t>
            </a:r>
          </a:p>
          <a:p>
            <a:pPr marL="457200" indent="-457200">
              <a:buFont typeface="Arial" panose="020B0604020202020204" pitchFamily="34" charset="0"/>
              <a:buChar char="•"/>
            </a:pPr>
            <a:r>
              <a:rPr lang="en-US" sz="2000" dirty="0">
                <a:cs typeface="Segoe UI"/>
              </a:rPr>
              <a:t>Start your </a:t>
            </a:r>
            <a:r>
              <a:rPr lang="en-US" sz="2000" dirty="0" err="1">
                <a:cs typeface="Segoe UI"/>
              </a:rPr>
              <a:t>passwordless</a:t>
            </a:r>
            <a:r>
              <a:rPr lang="en-US" sz="2000" dirty="0">
                <a:cs typeface="Segoe UI"/>
              </a:rPr>
              <a:t> journey</a:t>
            </a:r>
          </a:p>
          <a:p>
            <a:pPr marL="457200" indent="-457200">
              <a:buFont typeface="Arial" panose="020B0604020202020204" pitchFamily="34" charset="0"/>
              <a:buChar char="•"/>
            </a:pPr>
            <a:r>
              <a:rPr lang="en-US" sz="2000" dirty="0">
                <a:cs typeface="Segoe UI"/>
              </a:rPr>
              <a:t>Block legacy authentication </a:t>
            </a:r>
            <a:endParaRPr lang="en-US" sz="2000" dirty="0"/>
          </a:p>
        </p:txBody>
      </p:sp>
    </p:spTree>
    <p:extLst>
      <p:ext uri="{BB962C8B-B14F-4D97-AF65-F5344CB8AC3E}">
        <p14:creationId xmlns:p14="http://schemas.microsoft.com/office/powerpoint/2010/main" val="120631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53A1FD7-035E-433E-8969-710235AA1DD6}"/>
              </a:ext>
            </a:extLst>
          </p:cNvPr>
          <p:cNvSpPr txBox="1">
            <a:spLocks/>
          </p:cNvSpPr>
          <p:nvPr/>
        </p:nvSpPr>
        <p:spPr>
          <a:xfrm>
            <a:off x="547509" y="3743006"/>
            <a:ext cx="9144000" cy="498598"/>
          </a:xfrm>
          <a:prstGeom prst="rect">
            <a:avLst/>
          </a:prstGeom>
          <a:noFill/>
        </p:spPr>
        <p:txBody>
          <a:bodyPr vert="horz" wrap="square" lIns="0" tIns="0" rIns="0" bIns="0" rtlCol="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50" normalizeH="0" baseline="0" noProof="0" dirty="0">
                <a:ln w="3175">
                  <a:noFill/>
                </a:ln>
                <a:solidFill>
                  <a:prstClr val="black"/>
                </a:solidFill>
                <a:effectLst/>
                <a:uLnTx/>
                <a:uFillTx/>
                <a:latin typeface="Segoe UI Semibold"/>
                <a:ea typeface="+mn-ea"/>
                <a:cs typeface="Segoe UI" pitchFamily="34" charset="0"/>
              </a:rPr>
              <a:t>Winning strategy 2</a:t>
            </a:r>
            <a:br>
              <a:rPr kumimoji="0" lang="en-US" sz="2400" b="0" i="0" u="none" strike="noStrike" kern="1200" cap="none" spc="-50" normalizeH="0" baseline="0" noProof="0" dirty="0">
                <a:ln w="3175">
                  <a:noFill/>
                </a:ln>
                <a:solidFill>
                  <a:prstClr val="black"/>
                </a:solidFill>
                <a:effectLst/>
                <a:uLnTx/>
                <a:uFillTx/>
                <a:latin typeface="Segoe UI Semibold"/>
                <a:ea typeface="+mn-ea"/>
                <a:cs typeface="Segoe UI" pitchFamily="34" charset="0"/>
              </a:rPr>
            </a:br>
            <a:br>
              <a:rPr kumimoji="0" lang="en-US" sz="2400" b="0" i="0" u="none" strike="noStrike" kern="1200" cap="none" spc="-50" normalizeH="0" baseline="0" noProof="0" dirty="0">
                <a:ln w="3175">
                  <a:noFill/>
                </a:ln>
                <a:solidFill>
                  <a:prstClr val="black"/>
                </a:solidFill>
                <a:effectLst/>
                <a:uLnTx/>
                <a:uFillTx/>
                <a:latin typeface="Segoe UI Semibold"/>
                <a:ea typeface="+mn-ea"/>
                <a:cs typeface="Segoe UI" pitchFamily="34" charset="0"/>
              </a:rPr>
            </a:br>
            <a:r>
              <a:rPr kumimoji="0" lang="en-US" sz="2400" b="0" i="0" u="none" strike="noStrike" kern="1200" cap="none" spc="-50" normalizeH="0" baseline="0" noProof="0" dirty="0">
                <a:ln w="3175">
                  <a:noFill/>
                </a:ln>
                <a:solidFill>
                  <a:prstClr val="black"/>
                </a:solidFill>
                <a:effectLst/>
                <a:uLnTx/>
                <a:uFillTx/>
                <a:latin typeface="Segoe UI Semibold"/>
                <a:ea typeface="+mn-ea"/>
                <a:cs typeface="Segoe UI" pitchFamily="34" charset="0"/>
              </a:rPr>
              <a:t>Reduce your attack surface</a:t>
            </a:r>
          </a:p>
        </p:txBody>
      </p:sp>
    </p:spTree>
    <p:extLst>
      <p:ext uri="{BB962C8B-B14F-4D97-AF65-F5344CB8AC3E}">
        <p14:creationId xmlns:p14="http://schemas.microsoft.com/office/powerpoint/2010/main" val="31961814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38ED3C-21DD-4CB7-85C0-09F5C77BCF9C}"/>
              </a:ext>
              <a:ext uri="{C183D7F6-B498-43B3-948B-1728B52AA6E4}">
                <adec:decorative xmlns:adec="http://schemas.microsoft.com/office/drawing/2017/decorative" val="1"/>
              </a:ext>
            </a:extLst>
          </p:cNvPr>
          <p:cNvSpPr/>
          <p:nvPr/>
        </p:nvSpPr>
        <p:spPr bwMode="auto">
          <a:xfrm>
            <a:off x="599464" y="2402616"/>
            <a:ext cx="11007319" cy="3946813"/>
          </a:xfrm>
          <a:prstGeom prst="rect">
            <a:avLst/>
          </a:prstGeom>
          <a:solidFill>
            <a:srgbClr val="F2F2F2">
              <a:alpha val="4588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93E86878-6A16-41A4-BF5E-F19B8C317F87}"/>
              </a:ext>
            </a:extLst>
          </p:cNvPr>
          <p:cNvSpPr>
            <a:spLocks noGrp="1"/>
          </p:cNvSpPr>
          <p:nvPr>
            <p:ph type="title"/>
          </p:nvPr>
        </p:nvSpPr>
        <p:spPr/>
        <p:txBody>
          <a:bodyPr/>
          <a:lstStyle/>
          <a:p>
            <a:r>
              <a:rPr lang="en-US" dirty="0"/>
              <a:t>Protect identities with Conditional Access and multifactor authentication</a:t>
            </a:r>
          </a:p>
        </p:txBody>
      </p:sp>
      <p:sp>
        <p:nvSpPr>
          <p:cNvPr id="8" name="check 3">
            <a:extLst>
              <a:ext uri="{FF2B5EF4-FFF2-40B4-BE49-F238E27FC236}">
                <a16:creationId xmlns:a16="http://schemas.microsoft.com/office/drawing/2014/main" id="{459A6F72-2364-40F5-A0F4-D5426CD61956}"/>
              </a:ext>
              <a:ext uri="{C183D7F6-B498-43B3-948B-1728B52AA6E4}">
                <adec:decorative xmlns:adec="http://schemas.microsoft.com/office/drawing/2017/decorative" val="1"/>
              </a:ext>
            </a:extLst>
          </p:cNvPr>
          <p:cNvSpPr>
            <a:spLocks noChangeAspect="1" noEditPoints="1"/>
          </p:cNvSpPr>
          <p:nvPr/>
        </p:nvSpPr>
        <p:spPr bwMode="auto">
          <a:xfrm>
            <a:off x="6984207" y="2460370"/>
            <a:ext cx="385488" cy="38325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1750" cap="sq">
            <a:solidFill>
              <a:srgbClr val="107C0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cxnSp>
        <p:nvCxnSpPr>
          <p:cNvPr id="15" name="Straight Connector 14">
            <a:extLst>
              <a:ext uri="{FF2B5EF4-FFF2-40B4-BE49-F238E27FC236}">
                <a16:creationId xmlns:a16="http://schemas.microsoft.com/office/drawing/2014/main" id="{BE2D1B25-AE8F-4306-AD2E-B1D361F0477F}"/>
              </a:ext>
              <a:ext uri="{C183D7F6-B498-43B3-948B-1728B52AA6E4}">
                <adec:decorative xmlns:adec="http://schemas.microsoft.com/office/drawing/2017/decorative" val="1"/>
              </a:ext>
            </a:extLst>
          </p:cNvPr>
          <p:cNvCxnSpPr>
            <a:cxnSpLocks/>
          </p:cNvCxnSpPr>
          <p:nvPr/>
        </p:nvCxnSpPr>
        <p:spPr>
          <a:xfrm>
            <a:off x="7797291" y="4176176"/>
            <a:ext cx="1217489" cy="0"/>
          </a:xfrm>
          <a:prstGeom prst="line">
            <a:avLst/>
          </a:prstGeom>
          <a:ln w="19050">
            <a:solidFill>
              <a:schemeClr val="bg1">
                <a:lumMod val="7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5ED2452-15FC-4754-B703-A9ECFEDF9790}"/>
              </a:ext>
              <a:ext uri="{C183D7F6-B498-43B3-948B-1728B52AA6E4}">
                <adec:decorative xmlns:adec="http://schemas.microsoft.com/office/drawing/2017/decorative" val="1"/>
              </a:ext>
            </a:extLst>
          </p:cNvPr>
          <p:cNvCxnSpPr>
            <a:cxnSpLocks/>
          </p:cNvCxnSpPr>
          <p:nvPr/>
        </p:nvCxnSpPr>
        <p:spPr>
          <a:xfrm>
            <a:off x="6288820" y="2651996"/>
            <a:ext cx="0" cy="3050197"/>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1ACE6F-1482-4B0F-8791-1B6B790B3372}"/>
              </a:ext>
              <a:ext uri="{C183D7F6-B498-43B3-948B-1728B52AA6E4}">
                <adec:decorative xmlns:adec="http://schemas.microsoft.com/office/drawing/2017/decorative" val="1"/>
              </a:ext>
            </a:extLst>
          </p:cNvPr>
          <p:cNvCxnSpPr>
            <a:cxnSpLocks/>
          </p:cNvCxnSpPr>
          <p:nvPr/>
        </p:nvCxnSpPr>
        <p:spPr>
          <a:xfrm>
            <a:off x="6285163" y="2651996"/>
            <a:ext cx="264447" cy="0"/>
          </a:xfrm>
          <a:prstGeom prst="line">
            <a:avLst/>
          </a:prstGeom>
          <a:ln w="19050">
            <a:solidFill>
              <a:schemeClr val="bg1">
                <a:lumMod val="6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6193C7C-F56E-47D0-974C-651353A05839}"/>
              </a:ext>
              <a:ext uri="{C183D7F6-B498-43B3-948B-1728B52AA6E4}">
                <adec:decorative xmlns:adec="http://schemas.microsoft.com/office/drawing/2017/decorative" val="1"/>
              </a:ext>
            </a:extLst>
          </p:cNvPr>
          <p:cNvCxnSpPr>
            <a:cxnSpLocks/>
          </p:cNvCxnSpPr>
          <p:nvPr/>
        </p:nvCxnSpPr>
        <p:spPr>
          <a:xfrm>
            <a:off x="6285163" y="3423263"/>
            <a:ext cx="264447" cy="0"/>
          </a:xfrm>
          <a:prstGeom prst="line">
            <a:avLst/>
          </a:prstGeom>
          <a:ln w="19050">
            <a:solidFill>
              <a:schemeClr val="bg1">
                <a:lumMod val="6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CBB6A0-6E45-488D-B60E-D57CF06FD4CA}"/>
              </a:ext>
              <a:ext uri="{C183D7F6-B498-43B3-948B-1728B52AA6E4}">
                <adec:decorative xmlns:adec="http://schemas.microsoft.com/office/drawing/2017/decorative" val="1"/>
              </a:ext>
            </a:extLst>
          </p:cNvPr>
          <p:cNvCxnSpPr>
            <a:cxnSpLocks/>
          </p:cNvCxnSpPr>
          <p:nvPr/>
        </p:nvCxnSpPr>
        <p:spPr>
          <a:xfrm>
            <a:off x="6285163" y="4923259"/>
            <a:ext cx="264447" cy="0"/>
          </a:xfrm>
          <a:prstGeom prst="line">
            <a:avLst/>
          </a:prstGeom>
          <a:ln w="19050">
            <a:solidFill>
              <a:schemeClr val="bg1">
                <a:lumMod val="6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15BC0AA-F632-44D4-94B7-528B1220C46F}"/>
              </a:ext>
              <a:ext uri="{C183D7F6-B498-43B3-948B-1728B52AA6E4}">
                <adec:decorative xmlns:adec="http://schemas.microsoft.com/office/drawing/2017/decorative" val="1"/>
              </a:ext>
            </a:extLst>
          </p:cNvPr>
          <p:cNvCxnSpPr>
            <a:cxnSpLocks/>
          </p:cNvCxnSpPr>
          <p:nvPr/>
        </p:nvCxnSpPr>
        <p:spPr>
          <a:xfrm>
            <a:off x="8044661" y="2651996"/>
            <a:ext cx="0" cy="3048388"/>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0F16834-A574-43D2-8733-642C63B7E3CC}"/>
              </a:ext>
              <a:ext uri="{C183D7F6-B498-43B3-948B-1728B52AA6E4}">
                <adec:decorative xmlns:adec="http://schemas.microsoft.com/office/drawing/2017/decorative" val="1"/>
              </a:ext>
            </a:extLst>
          </p:cNvPr>
          <p:cNvCxnSpPr>
            <a:cxnSpLocks/>
          </p:cNvCxnSpPr>
          <p:nvPr/>
        </p:nvCxnSpPr>
        <p:spPr>
          <a:xfrm rot="10800000" flipV="1">
            <a:off x="7778116" y="2651996"/>
            <a:ext cx="264447"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10D20D-20B0-456E-9068-63D781E1EBD7}"/>
              </a:ext>
              <a:ext uri="{C183D7F6-B498-43B3-948B-1728B52AA6E4}">
                <adec:decorative xmlns:adec="http://schemas.microsoft.com/office/drawing/2017/decorative" val="1"/>
              </a:ext>
            </a:extLst>
          </p:cNvPr>
          <p:cNvCxnSpPr>
            <a:cxnSpLocks/>
          </p:cNvCxnSpPr>
          <p:nvPr/>
        </p:nvCxnSpPr>
        <p:spPr>
          <a:xfrm rot="10800000" flipV="1">
            <a:off x="7778116" y="4923259"/>
            <a:ext cx="264447"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5D49A6E-E714-4B16-8CE8-91004D849299}"/>
              </a:ext>
            </a:extLst>
          </p:cNvPr>
          <p:cNvSpPr txBox="1"/>
          <p:nvPr/>
        </p:nvSpPr>
        <p:spPr>
          <a:xfrm>
            <a:off x="6628468" y="3713758"/>
            <a:ext cx="1096968" cy="166199"/>
          </a:xfrm>
          <a:prstGeom prst="rect">
            <a:avLst/>
          </a:prstGeom>
          <a:noFill/>
        </p:spPr>
        <p:txBody>
          <a:bodyPr wrap="square" lIns="0" tIns="0" rIns="0" bIns="0" rtlCol="0">
            <a:spAutoFit/>
          </a:bodyPr>
          <a:lstStyle/>
          <a:p>
            <a:pPr marL="0" marR="0" lvl="0" indent="0" algn="ctr" defTabSz="913874" rtl="0" eaLnBrk="1" fontAlgn="auto" latinLnBrk="0" hangingPunct="1">
              <a:lnSpc>
                <a:spcPct val="90000"/>
              </a:lnSpc>
              <a:spcBef>
                <a:spcPts val="0"/>
              </a:spcBef>
              <a:spcAft>
                <a:spcPts val="0"/>
              </a:spcAft>
              <a:buClrTx/>
              <a:buSzTx/>
              <a:buFontTx/>
              <a:buNone/>
              <a:tabLst/>
              <a:defRPr/>
            </a:pPr>
            <a:r>
              <a:rPr kumimoji="0" lang="en-US" sz="1200" b="0" i="0" u="none" strike="noStrike" kern="0" cap="none" spc="-10" normalizeH="0" baseline="0" noProof="0">
                <a:ln>
                  <a:noFill/>
                </a:ln>
                <a:solidFill>
                  <a:srgbClr val="000000"/>
                </a:solidFill>
                <a:effectLst/>
                <a:uLnTx/>
                <a:uFillTx/>
                <a:latin typeface="Segoe UI Semibold"/>
                <a:ea typeface="+mn-ea"/>
                <a:cs typeface="+mn-cs"/>
              </a:rPr>
              <a:t>Require MFA</a:t>
            </a:r>
          </a:p>
        </p:txBody>
      </p:sp>
      <p:sp>
        <p:nvSpPr>
          <p:cNvPr id="29" name="TextBox 28">
            <a:extLst>
              <a:ext uri="{FF2B5EF4-FFF2-40B4-BE49-F238E27FC236}">
                <a16:creationId xmlns:a16="http://schemas.microsoft.com/office/drawing/2014/main" id="{AEB0FD4F-7197-40D0-B8B3-5870F5817C15}"/>
              </a:ext>
            </a:extLst>
          </p:cNvPr>
          <p:cNvSpPr txBox="1"/>
          <p:nvPr/>
        </p:nvSpPr>
        <p:spPr>
          <a:xfrm>
            <a:off x="6628468" y="2950766"/>
            <a:ext cx="1096968" cy="166199"/>
          </a:xfrm>
          <a:prstGeom prst="rect">
            <a:avLst/>
          </a:prstGeom>
          <a:noFill/>
        </p:spPr>
        <p:txBody>
          <a:bodyPr wrap="square" lIns="0" tIns="0" rIns="0" bIns="0" rtlCol="0">
            <a:spAutoFit/>
          </a:bodyPr>
          <a:lstStyle/>
          <a:p>
            <a:pPr marL="0" marR="0" lvl="0" indent="0" algn="ctr" defTabSz="913874" rtl="0" eaLnBrk="1" fontAlgn="auto" latinLnBrk="0" hangingPunct="1">
              <a:lnSpc>
                <a:spcPct val="90000"/>
              </a:lnSpc>
              <a:spcBef>
                <a:spcPts val="0"/>
              </a:spcBef>
              <a:spcAft>
                <a:spcPts val="0"/>
              </a:spcAft>
              <a:buClrTx/>
              <a:buSzTx/>
              <a:buFontTx/>
              <a:buNone/>
              <a:tabLst/>
              <a:defRPr/>
            </a:pPr>
            <a:r>
              <a:rPr kumimoji="0" lang="en-US" sz="1200" b="0" i="0" u="none" strike="noStrike" kern="0" cap="none" spc="-10" normalizeH="0" baseline="0" noProof="0">
                <a:ln>
                  <a:noFill/>
                </a:ln>
                <a:solidFill>
                  <a:srgbClr val="000000"/>
                </a:solidFill>
                <a:effectLst/>
                <a:uLnTx/>
                <a:uFillTx/>
                <a:latin typeface="Segoe UI Semibold"/>
                <a:ea typeface="+mn-ea"/>
                <a:cs typeface="+mn-cs"/>
              </a:rPr>
              <a:t>Allow access</a:t>
            </a:r>
          </a:p>
        </p:txBody>
      </p:sp>
      <p:cxnSp>
        <p:nvCxnSpPr>
          <p:cNvPr id="34" name="Straight Arrow Connector 33">
            <a:extLst>
              <a:ext uri="{FF2B5EF4-FFF2-40B4-BE49-F238E27FC236}">
                <a16:creationId xmlns:a16="http://schemas.microsoft.com/office/drawing/2014/main" id="{D18AA236-60F0-46FB-BE4D-F29E82647F45}"/>
              </a:ext>
              <a:ext uri="{C183D7F6-B498-43B3-948B-1728B52AA6E4}">
                <adec:decorative xmlns:adec="http://schemas.microsoft.com/office/drawing/2017/decorative" val="1"/>
              </a:ext>
            </a:extLst>
          </p:cNvPr>
          <p:cNvCxnSpPr>
            <a:cxnSpLocks/>
          </p:cNvCxnSpPr>
          <p:nvPr/>
        </p:nvCxnSpPr>
        <p:spPr>
          <a:xfrm>
            <a:off x="2728575" y="3402977"/>
            <a:ext cx="200762" cy="200762"/>
          </a:xfrm>
          <a:prstGeom prst="straightConnector1">
            <a:avLst/>
          </a:prstGeom>
          <a:ln w="19050">
            <a:solidFill>
              <a:schemeClr val="bg1">
                <a:lumMod val="7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FD595B8-C9C7-4AF6-B7FC-4F1292963246}"/>
              </a:ext>
              <a:ext uri="{C183D7F6-B498-43B3-948B-1728B52AA6E4}">
                <adec:decorative xmlns:adec="http://schemas.microsoft.com/office/drawing/2017/decorative" val="1"/>
              </a:ext>
            </a:extLst>
          </p:cNvPr>
          <p:cNvCxnSpPr>
            <a:cxnSpLocks/>
          </p:cNvCxnSpPr>
          <p:nvPr/>
        </p:nvCxnSpPr>
        <p:spPr>
          <a:xfrm flipH="1">
            <a:off x="4061065" y="3364878"/>
            <a:ext cx="208543" cy="208543"/>
          </a:xfrm>
          <a:prstGeom prst="straightConnector1">
            <a:avLst/>
          </a:prstGeom>
          <a:ln w="19050">
            <a:solidFill>
              <a:schemeClr val="bg1">
                <a:lumMod val="7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2C6D750-D5A8-454D-BA87-1EFB5CF1DE01}"/>
              </a:ext>
              <a:ext uri="{C183D7F6-B498-43B3-948B-1728B52AA6E4}">
                <adec:decorative xmlns:adec="http://schemas.microsoft.com/office/drawing/2017/decorative" val="1"/>
              </a:ext>
            </a:extLst>
          </p:cNvPr>
          <p:cNvCxnSpPr>
            <a:cxnSpLocks/>
          </p:cNvCxnSpPr>
          <p:nvPr/>
        </p:nvCxnSpPr>
        <p:spPr>
          <a:xfrm flipV="1">
            <a:off x="2725463" y="4767791"/>
            <a:ext cx="171494" cy="171494"/>
          </a:xfrm>
          <a:prstGeom prst="straightConnector1">
            <a:avLst/>
          </a:prstGeom>
          <a:ln w="19050">
            <a:solidFill>
              <a:schemeClr val="bg1">
                <a:lumMod val="7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043FF-8833-4C6B-BB97-4E4DFB2D1519}"/>
              </a:ext>
              <a:ext uri="{C183D7F6-B498-43B3-948B-1728B52AA6E4}">
                <adec:decorative xmlns:adec="http://schemas.microsoft.com/office/drawing/2017/decorative" val="1"/>
              </a:ext>
            </a:extLst>
          </p:cNvPr>
          <p:cNvCxnSpPr>
            <a:cxnSpLocks/>
          </p:cNvCxnSpPr>
          <p:nvPr/>
        </p:nvCxnSpPr>
        <p:spPr>
          <a:xfrm flipH="1" flipV="1">
            <a:off x="4061064" y="4767790"/>
            <a:ext cx="198904" cy="198904"/>
          </a:xfrm>
          <a:prstGeom prst="straightConnector1">
            <a:avLst/>
          </a:prstGeom>
          <a:ln w="19050">
            <a:solidFill>
              <a:schemeClr val="bg1">
                <a:lumMod val="7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1135E4C-1098-452D-8E02-AD465C092F3A}"/>
              </a:ext>
            </a:extLst>
          </p:cNvPr>
          <p:cNvSpPr txBox="1"/>
          <p:nvPr/>
        </p:nvSpPr>
        <p:spPr>
          <a:xfrm>
            <a:off x="1021274" y="5293055"/>
            <a:ext cx="920194" cy="166199"/>
          </a:xfrm>
          <a:prstGeom prst="rect">
            <a:avLst/>
          </a:prstGeom>
          <a:noFill/>
        </p:spPr>
        <p:txBody>
          <a:bodyPr wrap="square" lIns="0" tIns="0" rIns="0" bIns="0" rtlCol="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Application</a:t>
            </a:r>
          </a:p>
        </p:txBody>
      </p:sp>
      <p:sp>
        <p:nvSpPr>
          <p:cNvPr id="39" name="TextBox 38">
            <a:extLst>
              <a:ext uri="{FF2B5EF4-FFF2-40B4-BE49-F238E27FC236}">
                <a16:creationId xmlns:a16="http://schemas.microsoft.com/office/drawing/2014/main" id="{5E42FDB6-6F99-4A23-BCF4-A030B0AA7388}"/>
              </a:ext>
            </a:extLst>
          </p:cNvPr>
          <p:cNvSpPr txBox="1"/>
          <p:nvPr/>
        </p:nvSpPr>
        <p:spPr>
          <a:xfrm>
            <a:off x="580567" y="3011253"/>
            <a:ext cx="1379872" cy="166199"/>
          </a:xfrm>
          <a:prstGeom prst="rect">
            <a:avLst/>
          </a:prstGeom>
          <a:noFill/>
        </p:spPr>
        <p:txBody>
          <a:bodyPr wrap="square" lIns="0" tIns="0" rIns="0" bIns="0" rtlCol="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User and location</a:t>
            </a:r>
          </a:p>
        </p:txBody>
      </p:sp>
      <p:sp>
        <p:nvSpPr>
          <p:cNvPr id="40" name="TextBox 39">
            <a:extLst>
              <a:ext uri="{FF2B5EF4-FFF2-40B4-BE49-F238E27FC236}">
                <a16:creationId xmlns:a16="http://schemas.microsoft.com/office/drawing/2014/main" id="{5F8A7D94-3087-407C-9B0B-6034959BE3D6}"/>
              </a:ext>
            </a:extLst>
          </p:cNvPr>
          <p:cNvSpPr txBox="1"/>
          <p:nvPr/>
        </p:nvSpPr>
        <p:spPr>
          <a:xfrm>
            <a:off x="4905230" y="3011253"/>
            <a:ext cx="920194" cy="1661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Device</a:t>
            </a:r>
          </a:p>
        </p:txBody>
      </p:sp>
      <p:sp>
        <p:nvSpPr>
          <p:cNvPr id="41" name="TextBox 40">
            <a:extLst>
              <a:ext uri="{FF2B5EF4-FFF2-40B4-BE49-F238E27FC236}">
                <a16:creationId xmlns:a16="http://schemas.microsoft.com/office/drawing/2014/main" id="{BB755ACC-1CA6-48BB-96B7-A47F1117E9C0}"/>
              </a:ext>
            </a:extLst>
          </p:cNvPr>
          <p:cNvSpPr txBox="1"/>
          <p:nvPr/>
        </p:nvSpPr>
        <p:spPr>
          <a:xfrm>
            <a:off x="4905230" y="5251137"/>
            <a:ext cx="1183192" cy="1661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Real-time risk</a:t>
            </a:r>
          </a:p>
        </p:txBody>
      </p:sp>
      <p:grpSp>
        <p:nvGrpSpPr>
          <p:cNvPr id="43" name="Group 42">
            <a:extLst>
              <a:ext uri="{FF2B5EF4-FFF2-40B4-BE49-F238E27FC236}">
                <a16:creationId xmlns:a16="http://schemas.microsoft.com/office/drawing/2014/main" id="{61B62A9A-BBBE-4E2F-ADDE-4F4C92290037}"/>
              </a:ext>
              <a:ext uri="{C183D7F6-B498-43B3-948B-1728B52AA6E4}">
                <adec:decorative xmlns:adec="http://schemas.microsoft.com/office/drawing/2017/decorative" val="1"/>
              </a:ext>
            </a:extLst>
          </p:cNvPr>
          <p:cNvGrpSpPr/>
          <p:nvPr/>
        </p:nvGrpSpPr>
        <p:grpSpPr>
          <a:xfrm>
            <a:off x="2210067" y="2865527"/>
            <a:ext cx="458883" cy="454384"/>
            <a:chOff x="14079075" y="4323551"/>
            <a:chExt cx="302284" cy="299319"/>
          </a:xfrm>
        </p:grpSpPr>
        <p:sp>
          <p:nvSpPr>
            <p:cNvPr id="153" name="Freeform 1030">
              <a:extLst>
                <a:ext uri="{FF2B5EF4-FFF2-40B4-BE49-F238E27FC236}">
                  <a16:creationId xmlns:a16="http://schemas.microsoft.com/office/drawing/2014/main" id="{E489A208-62AE-4906-B336-6AA016358CA1}"/>
                </a:ext>
              </a:extLst>
            </p:cNvPr>
            <p:cNvSpPr>
              <a:spLocks/>
            </p:cNvSpPr>
            <p:nvPr/>
          </p:nvSpPr>
          <p:spPr bwMode="auto">
            <a:xfrm>
              <a:off x="14079075" y="4323551"/>
              <a:ext cx="68163" cy="65198"/>
            </a:xfrm>
            <a:custGeom>
              <a:avLst/>
              <a:gdLst>
                <a:gd name="T0" fmla="*/ 23 w 23"/>
                <a:gd name="T1" fmla="*/ 0 h 22"/>
                <a:gd name="T2" fmla="*/ 7 w 23"/>
                <a:gd name="T3" fmla="*/ 0 h 22"/>
                <a:gd name="T4" fmla="*/ 0 w 23"/>
                <a:gd name="T5" fmla="*/ 0 h 22"/>
                <a:gd name="T6" fmla="*/ 0 w 23"/>
                <a:gd name="T7" fmla="*/ 6 h 22"/>
                <a:gd name="T8" fmla="*/ 0 w 23"/>
                <a:gd name="T9" fmla="*/ 22 h 22"/>
                <a:gd name="T10" fmla="*/ 7 w 23"/>
                <a:gd name="T11" fmla="*/ 22 h 22"/>
                <a:gd name="T12" fmla="*/ 7 w 23"/>
                <a:gd name="T13" fmla="*/ 6 h 22"/>
                <a:gd name="T14" fmla="*/ 23 w 23"/>
                <a:gd name="T15" fmla="*/ 6 h 22"/>
                <a:gd name="T16" fmla="*/ 23 w 23"/>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2">
                  <a:moveTo>
                    <a:pt x="23" y="0"/>
                  </a:moveTo>
                  <a:lnTo>
                    <a:pt x="7" y="0"/>
                  </a:lnTo>
                  <a:lnTo>
                    <a:pt x="0" y="0"/>
                  </a:lnTo>
                  <a:lnTo>
                    <a:pt x="0" y="6"/>
                  </a:lnTo>
                  <a:lnTo>
                    <a:pt x="0" y="22"/>
                  </a:lnTo>
                  <a:lnTo>
                    <a:pt x="7" y="22"/>
                  </a:lnTo>
                  <a:lnTo>
                    <a:pt x="7" y="6"/>
                  </a:lnTo>
                  <a:lnTo>
                    <a:pt x="23" y="6"/>
                  </a:lnTo>
                  <a:lnTo>
                    <a:pt x="23" y="0"/>
                  </a:lnTo>
                  <a:close/>
                </a:path>
              </a:pathLst>
            </a:custGeom>
            <a:solidFill>
              <a:schemeClr val="tx1">
                <a:lumMod val="25000"/>
                <a:lumOff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4" name="Freeform 1031">
              <a:extLst>
                <a:ext uri="{FF2B5EF4-FFF2-40B4-BE49-F238E27FC236}">
                  <a16:creationId xmlns:a16="http://schemas.microsoft.com/office/drawing/2014/main" id="{CD36DC17-C2D6-4665-9BCE-8E2B91205115}"/>
                </a:ext>
              </a:extLst>
            </p:cNvPr>
            <p:cNvSpPr>
              <a:spLocks/>
            </p:cNvSpPr>
            <p:nvPr/>
          </p:nvSpPr>
          <p:spPr bwMode="auto">
            <a:xfrm>
              <a:off x="14316161" y="4323551"/>
              <a:ext cx="65198" cy="65198"/>
            </a:xfrm>
            <a:custGeom>
              <a:avLst/>
              <a:gdLst>
                <a:gd name="T0" fmla="*/ 0 w 22"/>
                <a:gd name="T1" fmla="*/ 0 h 22"/>
                <a:gd name="T2" fmla="*/ 16 w 22"/>
                <a:gd name="T3" fmla="*/ 0 h 22"/>
                <a:gd name="T4" fmla="*/ 22 w 22"/>
                <a:gd name="T5" fmla="*/ 0 h 22"/>
                <a:gd name="T6" fmla="*/ 22 w 22"/>
                <a:gd name="T7" fmla="*/ 6 h 22"/>
                <a:gd name="T8" fmla="*/ 22 w 22"/>
                <a:gd name="T9" fmla="*/ 22 h 22"/>
                <a:gd name="T10" fmla="*/ 16 w 22"/>
                <a:gd name="T11" fmla="*/ 22 h 22"/>
                <a:gd name="T12" fmla="*/ 16 w 22"/>
                <a:gd name="T13" fmla="*/ 6 h 22"/>
                <a:gd name="T14" fmla="*/ 0 w 22"/>
                <a:gd name="T15" fmla="*/ 6 h 22"/>
                <a:gd name="T16" fmla="*/ 0 w 22"/>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2">
                  <a:moveTo>
                    <a:pt x="0" y="0"/>
                  </a:moveTo>
                  <a:lnTo>
                    <a:pt x="16" y="0"/>
                  </a:lnTo>
                  <a:lnTo>
                    <a:pt x="22" y="0"/>
                  </a:lnTo>
                  <a:lnTo>
                    <a:pt x="22" y="6"/>
                  </a:lnTo>
                  <a:lnTo>
                    <a:pt x="22" y="22"/>
                  </a:lnTo>
                  <a:lnTo>
                    <a:pt x="16" y="22"/>
                  </a:lnTo>
                  <a:lnTo>
                    <a:pt x="16" y="6"/>
                  </a:lnTo>
                  <a:lnTo>
                    <a:pt x="0" y="6"/>
                  </a:lnTo>
                  <a:lnTo>
                    <a:pt x="0" y="0"/>
                  </a:lnTo>
                  <a:close/>
                </a:path>
              </a:pathLst>
            </a:custGeom>
            <a:solidFill>
              <a:schemeClr val="tx1">
                <a:lumMod val="25000"/>
                <a:lumOff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5" name="Freeform 1032">
              <a:extLst>
                <a:ext uri="{FF2B5EF4-FFF2-40B4-BE49-F238E27FC236}">
                  <a16:creationId xmlns:a16="http://schemas.microsoft.com/office/drawing/2014/main" id="{13F96795-953E-46CD-B6B9-1013527CC4CD}"/>
                </a:ext>
              </a:extLst>
            </p:cNvPr>
            <p:cNvSpPr>
              <a:spLocks/>
            </p:cNvSpPr>
            <p:nvPr/>
          </p:nvSpPr>
          <p:spPr bwMode="auto">
            <a:xfrm>
              <a:off x="14079075" y="4557672"/>
              <a:ext cx="68163" cy="65198"/>
            </a:xfrm>
            <a:custGeom>
              <a:avLst/>
              <a:gdLst>
                <a:gd name="T0" fmla="*/ 23 w 23"/>
                <a:gd name="T1" fmla="*/ 22 h 22"/>
                <a:gd name="T2" fmla="*/ 7 w 23"/>
                <a:gd name="T3" fmla="*/ 22 h 22"/>
                <a:gd name="T4" fmla="*/ 0 w 23"/>
                <a:gd name="T5" fmla="*/ 22 h 22"/>
                <a:gd name="T6" fmla="*/ 0 w 23"/>
                <a:gd name="T7" fmla="*/ 16 h 22"/>
                <a:gd name="T8" fmla="*/ 0 w 23"/>
                <a:gd name="T9" fmla="*/ 0 h 22"/>
                <a:gd name="T10" fmla="*/ 7 w 23"/>
                <a:gd name="T11" fmla="*/ 0 h 22"/>
                <a:gd name="T12" fmla="*/ 7 w 23"/>
                <a:gd name="T13" fmla="*/ 16 h 22"/>
                <a:gd name="T14" fmla="*/ 23 w 23"/>
                <a:gd name="T15" fmla="*/ 16 h 22"/>
                <a:gd name="T16" fmla="*/ 23 w 23"/>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2">
                  <a:moveTo>
                    <a:pt x="23" y="22"/>
                  </a:moveTo>
                  <a:lnTo>
                    <a:pt x="7" y="22"/>
                  </a:lnTo>
                  <a:lnTo>
                    <a:pt x="0" y="22"/>
                  </a:lnTo>
                  <a:lnTo>
                    <a:pt x="0" y="16"/>
                  </a:lnTo>
                  <a:lnTo>
                    <a:pt x="0" y="0"/>
                  </a:lnTo>
                  <a:lnTo>
                    <a:pt x="7" y="0"/>
                  </a:lnTo>
                  <a:lnTo>
                    <a:pt x="7" y="16"/>
                  </a:lnTo>
                  <a:lnTo>
                    <a:pt x="23" y="16"/>
                  </a:lnTo>
                  <a:lnTo>
                    <a:pt x="23" y="22"/>
                  </a:lnTo>
                  <a:close/>
                </a:path>
              </a:pathLst>
            </a:custGeom>
            <a:solidFill>
              <a:schemeClr val="tx1">
                <a:lumMod val="25000"/>
                <a:lumOff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6" name="Freeform 1033">
              <a:extLst>
                <a:ext uri="{FF2B5EF4-FFF2-40B4-BE49-F238E27FC236}">
                  <a16:creationId xmlns:a16="http://schemas.microsoft.com/office/drawing/2014/main" id="{8C7822A1-C4E7-4BF9-BC23-68DAC25F221A}"/>
                </a:ext>
              </a:extLst>
            </p:cNvPr>
            <p:cNvSpPr>
              <a:spLocks/>
            </p:cNvSpPr>
            <p:nvPr/>
          </p:nvSpPr>
          <p:spPr bwMode="auto">
            <a:xfrm>
              <a:off x="14316161" y="4557672"/>
              <a:ext cx="65198" cy="65198"/>
            </a:xfrm>
            <a:custGeom>
              <a:avLst/>
              <a:gdLst>
                <a:gd name="T0" fmla="*/ 0 w 22"/>
                <a:gd name="T1" fmla="*/ 22 h 22"/>
                <a:gd name="T2" fmla="*/ 16 w 22"/>
                <a:gd name="T3" fmla="*/ 22 h 22"/>
                <a:gd name="T4" fmla="*/ 22 w 22"/>
                <a:gd name="T5" fmla="*/ 22 h 22"/>
                <a:gd name="T6" fmla="*/ 22 w 22"/>
                <a:gd name="T7" fmla="*/ 16 h 22"/>
                <a:gd name="T8" fmla="*/ 22 w 22"/>
                <a:gd name="T9" fmla="*/ 0 h 22"/>
                <a:gd name="T10" fmla="*/ 16 w 22"/>
                <a:gd name="T11" fmla="*/ 0 h 22"/>
                <a:gd name="T12" fmla="*/ 16 w 22"/>
                <a:gd name="T13" fmla="*/ 16 h 22"/>
                <a:gd name="T14" fmla="*/ 0 w 22"/>
                <a:gd name="T15" fmla="*/ 16 h 22"/>
                <a:gd name="T16" fmla="*/ 0 w 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2">
                  <a:moveTo>
                    <a:pt x="0" y="22"/>
                  </a:moveTo>
                  <a:lnTo>
                    <a:pt x="16" y="22"/>
                  </a:lnTo>
                  <a:lnTo>
                    <a:pt x="22" y="22"/>
                  </a:lnTo>
                  <a:lnTo>
                    <a:pt x="22" y="16"/>
                  </a:lnTo>
                  <a:lnTo>
                    <a:pt x="22" y="0"/>
                  </a:lnTo>
                  <a:lnTo>
                    <a:pt x="16" y="0"/>
                  </a:lnTo>
                  <a:lnTo>
                    <a:pt x="16" y="16"/>
                  </a:lnTo>
                  <a:lnTo>
                    <a:pt x="0" y="16"/>
                  </a:lnTo>
                  <a:lnTo>
                    <a:pt x="0" y="22"/>
                  </a:lnTo>
                  <a:close/>
                </a:path>
              </a:pathLst>
            </a:custGeom>
            <a:solidFill>
              <a:schemeClr val="tx1">
                <a:lumMod val="25000"/>
                <a:lumOff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7" name="Freeform 1059">
              <a:extLst>
                <a:ext uri="{FF2B5EF4-FFF2-40B4-BE49-F238E27FC236}">
                  <a16:creationId xmlns:a16="http://schemas.microsoft.com/office/drawing/2014/main" id="{78AE6B4F-196D-44ED-A4D8-65E021A2DC86}"/>
                </a:ext>
              </a:extLst>
            </p:cNvPr>
            <p:cNvSpPr>
              <a:spLocks/>
            </p:cNvSpPr>
            <p:nvPr/>
          </p:nvSpPr>
          <p:spPr bwMode="auto">
            <a:xfrm>
              <a:off x="14156128" y="4483584"/>
              <a:ext cx="151143" cy="74090"/>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8" name="Oval 1060">
              <a:extLst>
                <a:ext uri="{FF2B5EF4-FFF2-40B4-BE49-F238E27FC236}">
                  <a16:creationId xmlns:a16="http://schemas.microsoft.com/office/drawing/2014/main" id="{25263F01-1B27-47D0-B270-AF2674A4E878}"/>
                </a:ext>
              </a:extLst>
            </p:cNvPr>
            <p:cNvSpPr>
              <a:spLocks noChangeArrowheads="1"/>
            </p:cNvSpPr>
            <p:nvPr/>
          </p:nvSpPr>
          <p:spPr bwMode="auto">
            <a:xfrm>
              <a:off x="14194656" y="4388749"/>
              <a:ext cx="74090" cy="7409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869F79DC-2870-4E7D-B62B-E78862754A22}"/>
              </a:ext>
              <a:ext uri="{C183D7F6-B498-43B3-948B-1728B52AA6E4}">
                <adec:decorative xmlns:adec="http://schemas.microsoft.com/office/drawing/2017/decorative" val="1"/>
              </a:ext>
            </a:extLst>
          </p:cNvPr>
          <p:cNvGrpSpPr/>
          <p:nvPr/>
        </p:nvGrpSpPr>
        <p:grpSpPr>
          <a:xfrm>
            <a:off x="6973641" y="3219953"/>
            <a:ext cx="406620" cy="406620"/>
            <a:chOff x="6866574" y="3563844"/>
            <a:chExt cx="414774" cy="414774"/>
          </a:xfrm>
        </p:grpSpPr>
        <p:sp>
          <p:nvSpPr>
            <p:cNvPr id="33" name="Oval 32">
              <a:extLst>
                <a:ext uri="{FF2B5EF4-FFF2-40B4-BE49-F238E27FC236}">
                  <a16:creationId xmlns:a16="http://schemas.microsoft.com/office/drawing/2014/main" id="{7BD84C18-E918-4058-B2E8-95C9A1EDE629}"/>
                </a:ext>
              </a:extLst>
            </p:cNvPr>
            <p:cNvSpPr/>
            <p:nvPr/>
          </p:nvSpPr>
          <p:spPr bwMode="auto">
            <a:xfrm>
              <a:off x="6866574" y="3563844"/>
              <a:ext cx="414774" cy="414774"/>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 name="Group 44">
              <a:extLst>
                <a:ext uri="{FF2B5EF4-FFF2-40B4-BE49-F238E27FC236}">
                  <a16:creationId xmlns:a16="http://schemas.microsoft.com/office/drawing/2014/main" id="{1E8799FC-1B62-40B6-84B4-472E6BA82D66}"/>
                </a:ext>
              </a:extLst>
            </p:cNvPr>
            <p:cNvGrpSpPr/>
            <p:nvPr/>
          </p:nvGrpSpPr>
          <p:grpSpPr>
            <a:xfrm>
              <a:off x="6990196" y="3660527"/>
              <a:ext cx="167531" cy="221409"/>
              <a:chOff x="3777873" y="3315626"/>
              <a:chExt cx="217798" cy="287842"/>
            </a:xfrm>
            <a:solidFill>
              <a:schemeClr val="accent1"/>
            </a:solidFill>
          </p:grpSpPr>
          <p:sp>
            <p:nvSpPr>
              <p:cNvPr id="161" name="Freeform 45">
                <a:extLst>
                  <a:ext uri="{FF2B5EF4-FFF2-40B4-BE49-F238E27FC236}">
                    <a16:creationId xmlns:a16="http://schemas.microsoft.com/office/drawing/2014/main" id="{9CBFB940-1C61-4E20-9CED-B2D72F76DE13}"/>
                  </a:ext>
                </a:extLst>
              </p:cNvPr>
              <p:cNvSpPr>
                <a:spLocks noEditPoints="1"/>
              </p:cNvSpPr>
              <p:nvPr/>
            </p:nvSpPr>
            <p:spPr bwMode="auto">
              <a:xfrm>
                <a:off x="3777873" y="3315626"/>
                <a:ext cx="217798" cy="126957"/>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2" name="Freeform 46">
                <a:extLst>
                  <a:ext uri="{FF2B5EF4-FFF2-40B4-BE49-F238E27FC236}">
                    <a16:creationId xmlns:a16="http://schemas.microsoft.com/office/drawing/2014/main" id="{C5F9F039-D4AC-4B69-BCE4-A6FBFC54A8DF}"/>
                  </a:ext>
                </a:extLst>
              </p:cNvPr>
              <p:cNvSpPr>
                <a:spLocks noEditPoints="1"/>
              </p:cNvSpPr>
              <p:nvPr/>
            </p:nvSpPr>
            <p:spPr bwMode="auto">
              <a:xfrm>
                <a:off x="3777873" y="3442583"/>
                <a:ext cx="217798" cy="160885"/>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3" name="Freeform 47">
                <a:extLst>
                  <a:ext uri="{FF2B5EF4-FFF2-40B4-BE49-F238E27FC236}">
                    <a16:creationId xmlns:a16="http://schemas.microsoft.com/office/drawing/2014/main" id="{945EC974-BB8B-4504-9734-D402E6088055}"/>
                  </a:ext>
                </a:extLst>
              </p:cNvPr>
              <p:cNvSpPr>
                <a:spLocks/>
              </p:cNvSpPr>
              <p:nvPr/>
            </p:nvSpPr>
            <p:spPr bwMode="auto">
              <a:xfrm>
                <a:off x="3867619" y="3509345"/>
                <a:ext cx="36117" cy="36117"/>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8" name="Group 47">
            <a:extLst>
              <a:ext uri="{FF2B5EF4-FFF2-40B4-BE49-F238E27FC236}">
                <a16:creationId xmlns:a16="http://schemas.microsoft.com/office/drawing/2014/main" id="{E58F1EA9-0E4D-4D76-A867-CC4465425976}"/>
              </a:ext>
              <a:ext uri="{C183D7F6-B498-43B3-948B-1728B52AA6E4}">
                <adec:decorative xmlns:adec="http://schemas.microsoft.com/office/drawing/2017/decorative" val="1"/>
              </a:ext>
            </a:extLst>
          </p:cNvPr>
          <p:cNvGrpSpPr/>
          <p:nvPr/>
        </p:nvGrpSpPr>
        <p:grpSpPr>
          <a:xfrm>
            <a:off x="6975958" y="4002906"/>
            <a:ext cx="401987" cy="346542"/>
            <a:chOff x="3376801" y="4471654"/>
            <a:chExt cx="250520" cy="215966"/>
          </a:xfrm>
        </p:grpSpPr>
        <p:sp>
          <p:nvSpPr>
            <p:cNvPr id="173" name="Isosceles Triangle 172">
              <a:extLst>
                <a:ext uri="{FF2B5EF4-FFF2-40B4-BE49-F238E27FC236}">
                  <a16:creationId xmlns:a16="http://schemas.microsoft.com/office/drawing/2014/main" id="{809829F5-29A2-469D-B585-F074A496B259}"/>
                </a:ext>
              </a:extLst>
            </p:cNvPr>
            <p:cNvSpPr/>
            <p:nvPr/>
          </p:nvSpPr>
          <p:spPr bwMode="auto">
            <a:xfrm>
              <a:off x="3376801" y="4471654"/>
              <a:ext cx="250520" cy="215966"/>
            </a:xfrm>
            <a:prstGeom prst="triangle">
              <a:avLst/>
            </a:prstGeom>
            <a:noFill/>
            <a:ln w="31750" cap="sq">
              <a:solidFill>
                <a:srgbClr val="FF8C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cxnSp>
          <p:nvCxnSpPr>
            <p:cNvPr id="174" name="Straight Connector 173">
              <a:extLst>
                <a:ext uri="{FF2B5EF4-FFF2-40B4-BE49-F238E27FC236}">
                  <a16:creationId xmlns:a16="http://schemas.microsoft.com/office/drawing/2014/main" id="{7EEBB02A-2972-4BCA-A53E-D1B2FECA8F7B}"/>
                </a:ext>
              </a:extLst>
            </p:cNvPr>
            <p:cNvCxnSpPr>
              <a:cxnSpLocks/>
            </p:cNvCxnSpPr>
            <p:nvPr/>
          </p:nvCxnSpPr>
          <p:spPr>
            <a:xfrm>
              <a:off x="3502061" y="4555353"/>
              <a:ext cx="0" cy="53642"/>
            </a:xfrm>
            <a:prstGeom prst="line">
              <a:avLst/>
            </a:prstGeom>
            <a:noFill/>
            <a:ln w="31750" cap="rnd">
              <a:solidFill>
                <a:srgbClr val="FF8C00"/>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175" name="Straight Connector 174">
              <a:extLst>
                <a:ext uri="{FF2B5EF4-FFF2-40B4-BE49-F238E27FC236}">
                  <a16:creationId xmlns:a16="http://schemas.microsoft.com/office/drawing/2014/main" id="{20CDBA37-F514-41F3-84CA-27BC6A8085FC}"/>
                </a:ext>
              </a:extLst>
            </p:cNvPr>
            <p:cNvCxnSpPr>
              <a:cxnSpLocks/>
            </p:cNvCxnSpPr>
            <p:nvPr/>
          </p:nvCxnSpPr>
          <p:spPr>
            <a:xfrm>
              <a:off x="3502061" y="4649467"/>
              <a:ext cx="0" cy="0"/>
            </a:xfrm>
            <a:prstGeom prst="line">
              <a:avLst/>
            </a:prstGeom>
            <a:noFill/>
            <a:ln w="31750" cap="rnd">
              <a:solidFill>
                <a:srgbClr val="FF8C00"/>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65" name="Group 64">
            <a:extLst>
              <a:ext uri="{FF2B5EF4-FFF2-40B4-BE49-F238E27FC236}">
                <a16:creationId xmlns:a16="http://schemas.microsoft.com/office/drawing/2014/main" id="{0E19BBC1-179C-49F8-B673-432AC57B696B}"/>
              </a:ext>
              <a:ext uri="{C183D7F6-B498-43B3-948B-1728B52AA6E4}">
                <adec:decorative xmlns:adec="http://schemas.microsoft.com/office/drawing/2017/decorative" val="1"/>
              </a:ext>
            </a:extLst>
          </p:cNvPr>
          <p:cNvGrpSpPr/>
          <p:nvPr/>
        </p:nvGrpSpPr>
        <p:grpSpPr>
          <a:xfrm>
            <a:off x="9298139" y="3520278"/>
            <a:ext cx="1449607" cy="1205501"/>
            <a:chOff x="9206334" y="3630380"/>
            <a:chExt cx="1478675" cy="1229674"/>
          </a:xfrm>
        </p:grpSpPr>
        <p:sp>
          <p:nvSpPr>
            <p:cNvPr id="44" name="binary">
              <a:extLst>
                <a:ext uri="{FF2B5EF4-FFF2-40B4-BE49-F238E27FC236}">
                  <a16:creationId xmlns:a16="http://schemas.microsoft.com/office/drawing/2014/main" id="{C27687AD-53C3-49B3-BE5F-89C78B3A21EC}"/>
                </a:ext>
              </a:extLst>
            </p:cNvPr>
            <p:cNvSpPr>
              <a:spLocks noChangeAspect="1" noEditPoints="1"/>
            </p:cNvSpPr>
            <p:nvPr/>
          </p:nvSpPr>
          <p:spPr bwMode="auto">
            <a:xfrm>
              <a:off x="10078302" y="3735208"/>
              <a:ext cx="530077" cy="45771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B4556105-50B5-483A-AE89-1B2250C77BE1}"/>
                </a:ext>
              </a:extLst>
            </p:cNvPr>
            <p:cNvGrpSpPr/>
            <p:nvPr/>
          </p:nvGrpSpPr>
          <p:grpSpPr>
            <a:xfrm>
              <a:off x="9208767" y="4388716"/>
              <a:ext cx="578763" cy="471338"/>
              <a:chOff x="19906669" y="4851200"/>
              <a:chExt cx="362764" cy="295432"/>
            </a:xfrm>
          </p:grpSpPr>
          <p:sp>
            <p:nvSpPr>
              <p:cNvPr id="165" name="Freeform 161">
                <a:extLst>
                  <a:ext uri="{FF2B5EF4-FFF2-40B4-BE49-F238E27FC236}">
                    <a16:creationId xmlns:a16="http://schemas.microsoft.com/office/drawing/2014/main" id="{06AFCF55-C64D-4525-92E1-1FEFCB538841}"/>
                  </a:ext>
                </a:extLst>
              </p:cNvPr>
              <p:cNvSpPr>
                <a:spLocks/>
              </p:cNvSpPr>
              <p:nvPr/>
            </p:nvSpPr>
            <p:spPr bwMode="auto">
              <a:xfrm>
                <a:off x="19906669" y="4851200"/>
                <a:ext cx="362764" cy="2336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accent1"/>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6" name="Freeform 163">
                <a:extLst>
                  <a:ext uri="{FF2B5EF4-FFF2-40B4-BE49-F238E27FC236}">
                    <a16:creationId xmlns:a16="http://schemas.microsoft.com/office/drawing/2014/main" id="{46F48557-6705-4285-B06E-6EC93B80C0B4}"/>
                  </a:ext>
                </a:extLst>
              </p:cNvPr>
              <p:cNvSpPr>
                <a:spLocks noEditPoints="1"/>
              </p:cNvSpPr>
              <p:nvPr/>
            </p:nvSpPr>
            <p:spPr bwMode="auto">
              <a:xfrm>
                <a:off x="19906669" y="4896545"/>
                <a:ext cx="362764" cy="250087"/>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chemeClr val="bg1">
                  <a:lumMod val="85000"/>
                </a:schemeClr>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E75EFEC4-E9D4-4EA2-993D-51F5581D4FCD}"/>
                </a:ext>
              </a:extLst>
            </p:cNvPr>
            <p:cNvGrpSpPr/>
            <p:nvPr/>
          </p:nvGrpSpPr>
          <p:grpSpPr>
            <a:xfrm>
              <a:off x="9206334" y="3630380"/>
              <a:ext cx="542953" cy="580585"/>
              <a:chOff x="19897963" y="3127810"/>
              <a:chExt cx="277568" cy="296806"/>
            </a:xfrm>
          </p:grpSpPr>
          <p:sp>
            <p:nvSpPr>
              <p:cNvPr id="168" name="Freeform 12">
                <a:extLst>
                  <a:ext uri="{FF2B5EF4-FFF2-40B4-BE49-F238E27FC236}">
                    <a16:creationId xmlns:a16="http://schemas.microsoft.com/office/drawing/2014/main" id="{EF4579CE-14C5-4CCD-9A3E-2CE997F4567C}"/>
                  </a:ext>
                </a:extLst>
              </p:cNvPr>
              <p:cNvSpPr>
                <a:spLocks noEditPoints="1"/>
              </p:cNvSpPr>
              <p:nvPr/>
            </p:nvSpPr>
            <p:spPr bwMode="auto">
              <a:xfrm>
                <a:off x="19897963" y="3181400"/>
                <a:ext cx="138784" cy="243216"/>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chemeClr val="bg1">
                  <a:lumMod val="85000"/>
                </a:schemeClr>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9" name="Freeform 13">
                <a:extLst>
                  <a:ext uri="{FF2B5EF4-FFF2-40B4-BE49-F238E27FC236}">
                    <a16:creationId xmlns:a16="http://schemas.microsoft.com/office/drawing/2014/main" id="{C58B03B2-382B-4144-9A43-04B1CD8D81CD}"/>
                  </a:ext>
                </a:extLst>
              </p:cNvPr>
              <p:cNvSpPr>
                <a:spLocks noEditPoints="1"/>
              </p:cNvSpPr>
              <p:nvPr/>
            </p:nvSpPr>
            <p:spPr bwMode="auto">
              <a:xfrm>
                <a:off x="19990027" y="3228119"/>
                <a:ext cx="116798" cy="196497"/>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chemeClr val="accent1"/>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0" name="Freeform 14">
                <a:extLst>
                  <a:ext uri="{FF2B5EF4-FFF2-40B4-BE49-F238E27FC236}">
                    <a16:creationId xmlns:a16="http://schemas.microsoft.com/office/drawing/2014/main" id="{16AEC949-D273-4819-9C46-89D3EC957266}"/>
                  </a:ext>
                </a:extLst>
              </p:cNvPr>
              <p:cNvSpPr>
                <a:spLocks/>
              </p:cNvSpPr>
              <p:nvPr/>
            </p:nvSpPr>
            <p:spPr bwMode="auto">
              <a:xfrm>
                <a:off x="20036747" y="3366904"/>
                <a:ext cx="23360" cy="57712"/>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1" name="Freeform 15">
                <a:extLst>
                  <a:ext uri="{FF2B5EF4-FFF2-40B4-BE49-F238E27FC236}">
                    <a16:creationId xmlns:a16="http://schemas.microsoft.com/office/drawing/2014/main" id="{0BD5F7E2-CDD3-480C-B129-E2DC48BCF487}"/>
                  </a:ext>
                </a:extLst>
              </p:cNvPr>
              <p:cNvSpPr>
                <a:spLocks/>
              </p:cNvSpPr>
              <p:nvPr/>
            </p:nvSpPr>
            <p:spPr bwMode="auto">
              <a:xfrm>
                <a:off x="20106826" y="3127810"/>
                <a:ext cx="68705" cy="29680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chemeClr val="bg1">
                  <a:lumMod val="85000"/>
                </a:schemeClr>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9" name="Freeform 163">
              <a:extLst>
                <a:ext uri="{FF2B5EF4-FFF2-40B4-BE49-F238E27FC236}">
                  <a16:creationId xmlns:a16="http://schemas.microsoft.com/office/drawing/2014/main" id="{C2427850-DD1D-41D2-A944-892C2E037CE0}"/>
                </a:ext>
              </a:extLst>
            </p:cNvPr>
            <p:cNvSpPr>
              <a:spLocks/>
            </p:cNvSpPr>
            <p:nvPr/>
          </p:nvSpPr>
          <p:spPr bwMode="auto">
            <a:xfrm>
              <a:off x="10001672" y="4435973"/>
              <a:ext cx="683337" cy="376893"/>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50" name="TextBox 49">
            <a:extLst>
              <a:ext uri="{FF2B5EF4-FFF2-40B4-BE49-F238E27FC236}">
                <a16:creationId xmlns:a16="http://schemas.microsoft.com/office/drawing/2014/main" id="{3249D37E-2E7F-4807-A89F-B9CBB19E2560}"/>
              </a:ext>
            </a:extLst>
          </p:cNvPr>
          <p:cNvSpPr txBox="1"/>
          <p:nvPr/>
        </p:nvSpPr>
        <p:spPr>
          <a:xfrm>
            <a:off x="6628468" y="4476751"/>
            <a:ext cx="1096968" cy="166199"/>
          </a:xfrm>
          <a:prstGeom prst="rect">
            <a:avLst/>
          </a:prstGeom>
          <a:noFill/>
        </p:spPr>
        <p:txBody>
          <a:bodyPr wrap="square" lIns="0" tIns="0" rIns="0" bIns="0" rtlCol="0">
            <a:spAutoFit/>
          </a:bodyPr>
          <a:lstStyle/>
          <a:p>
            <a:pPr marL="0" marR="0" lvl="0" indent="0" algn="ctr" defTabSz="913874" rtl="0" eaLnBrk="1" fontAlgn="auto" latinLnBrk="0" hangingPunct="1">
              <a:lnSpc>
                <a:spcPct val="90000"/>
              </a:lnSpc>
              <a:spcBef>
                <a:spcPts val="0"/>
              </a:spcBef>
              <a:spcAft>
                <a:spcPts val="0"/>
              </a:spcAft>
              <a:buClrTx/>
              <a:buSzTx/>
              <a:buFontTx/>
              <a:buNone/>
              <a:tabLst/>
              <a:defRPr/>
            </a:pPr>
            <a:r>
              <a:rPr kumimoji="0" lang="en-US" sz="1200" b="0" i="0" u="none" strike="noStrike" kern="0" cap="none" spc="-10" normalizeH="0" baseline="0" noProof="0">
                <a:ln>
                  <a:noFill/>
                </a:ln>
                <a:solidFill>
                  <a:srgbClr val="000000"/>
                </a:solidFill>
                <a:effectLst/>
                <a:uLnTx/>
                <a:uFillTx/>
                <a:latin typeface="Segoe UI Semibold"/>
                <a:ea typeface="+mn-ea"/>
                <a:cs typeface="+mn-cs"/>
              </a:rPr>
              <a:t>Limit access</a:t>
            </a:r>
          </a:p>
        </p:txBody>
      </p:sp>
      <p:cxnSp>
        <p:nvCxnSpPr>
          <p:cNvPr id="51" name="Straight Connector 50">
            <a:extLst>
              <a:ext uri="{FF2B5EF4-FFF2-40B4-BE49-F238E27FC236}">
                <a16:creationId xmlns:a16="http://schemas.microsoft.com/office/drawing/2014/main" id="{D3426A6F-76B8-4EB1-81A6-D02EC2B2C8B0}"/>
              </a:ext>
              <a:ext uri="{C183D7F6-B498-43B3-948B-1728B52AA6E4}">
                <adec:decorative xmlns:adec="http://schemas.microsoft.com/office/drawing/2017/decorative" val="1"/>
              </a:ext>
            </a:extLst>
          </p:cNvPr>
          <p:cNvCxnSpPr>
            <a:cxnSpLocks/>
          </p:cNvCxnSpPr>
          <p:nvPr/>
        </p:nvCxnSpPr>
        <p:spPr>
          <a:xfrm rot="10800000" flipV="1">
            <a:off x="7778116" y="3423263"/>
            <a:ext cx="264447"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8F09AAF2-8973-4DE4-A73F-165F269B4C20}"/>
              </a:ext>
              <a:ext uri="{C183D7F6-B498-43B3-948B-1728B52AA6E4}">
                <adec:decorative xmlns:adec="http://schemas.microsoft.com/office/drawing/2017/decorative" val="1"/>
              </a:ext>
            </a:extLst>
          </p:cNvPr>
          <p:cNvGrpSpPr/>
          <p:nvPr/>
        </p:nvGrpSpPr>
        <p:grpSpPr>
          <a:xfrm>
            <a:off x="4334032" y="2896248"/>
            <a:ext cx="450335" cy="392942"/>
            <a:chOff x="4182288" y="2914157"/>
            <a:chExt cx="459365" cy="400821"/>
          </a:xfrm>
        </p:grpSpPr>
        <p:sp>
          <p:nvSpPr>
            <p:cNvPr id="53" name="Freeform 975">
              <a:extLst>
                <a:ext uri="{FF2B5EF4-FFF2-40B4-BE49-F238E27FC236}">
                  <a16:creationId xmlns:a16="http://schemas.microsoft.com/office/drawing/2014/main" id="{36C94813-7705-4CF6-9A34-B856103FFE23}"/>
                </a:ext>
              </a:extLst>
            </p:cNvPr>
            <p:cNvSpPr>
              <a:spLocks/>
            </p:cNvSpPr>
            <p:nvPr/>
          </p:nvSpPr>
          <p:spPr bwMode="auto">
            <a:xfrm>
              <a:off x="4182288" y="3031251"/>
              <a:ext cx="387307" cy="283727"/>
            </a:xfrm>
            <a:custGeom>
              <a:avLst/>
              <a:gdLst>
                <a:gd name="T0" fmla="*/ 88 w 108"/>
                <a:gd name="T1" fmla="*/ 48 h 80"/>
                <a:gd name="T2" fmla="*/ 76 w 108"/>
                <a:gd name="T3" fmla="*/ 36 h 80"/>
                <a:gd name="T4" fmla="*/ 76 w 108"/>
                <a:gd name="T5" fmla="*/ 0 h 80"/>
                <a:gd name="T6" fmla="*/ 8 w 108"/>
                <a:gd name="T7" fmla="*/ 0 h 80"/>
                <a:gd name="T8" fmla="*/ 0 w 108"/>
                <a:gd name="T9" fmla="*/ 8 h 80"/>
                <a:gd name="T10" fmla="*/ 0 w 108"/>
                <a:gd name="T11" fmla="*/ 72 h 80"/>
                <a:gd name="T12" fmla="*/ 8 w 108"/>
                <a:gd name="T13" fmla="*/ 80 h 80"/>
                <a:gd name="T14" fmla="*/ 100 w 108"/>
                <a:gd name="T15" fmla="*/ 80 h 80"/>
                <a:gd name="T16" fmla="*/ 108 w 108"/>
                <a:gd name="T17" fmla="*/ 72 h 80"/>
                <a:gd name="T18" fmla="*/ 108 w 108"/>
                <a:gd name="T19" fmla="*/ 48 h 80"/>
                <a:gd name="T20" fmla="*/ 88 w 108"/>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80">
                  <a:moveTo>
                    <a:pt x="88" y="48"/>
                  </a:moveTo>
                  <a:cubicBezTo>
                    <a:pt x="81" y="48"/>
                    <a:pt x="76" y="43"/>
                    <a:pt x="76" y="36"/>
                  </a:cubicBezTo>
                  <a:cubicBezTo>
                    <a:pt x="76" y="0"/>
                    <a:pt x="76" y="0"/>
                    <a:pt x="76" y="0"/>
                  </a:cubicBezTo>
                  <a:cubicBezTo>
                    <a:pt x="8" y="0"/>
                    <a:pt x="8" y="0"/>
                    <a:pt x="8" y="0"/>
                  </a:cubicBezTo>
                  <a:cubicBezTo>
                    <a:pt x="4" y="0"/>
                    <a:pt x="0" y="4"/>
                    <a:pt x="0" y="8"/>
                  </a:cubicBezTo>
                  <a:cubicBezTo>
                    <a:pt x="0" y="72"/>
                    <a:pt x="0" y="72"/>
                    <a:pt x="0" y="72"/>
                  </a:cubicBezTo>
                  <a:cubicBezTo>
                    <a:pt x="0" y="76"/>
                    <a:pt x="4" y="80"/>
                    <a:pt x="8" y="80"/>
                  </a:cubicBezTo>
                  <a:cubicBezTo>
                    <a:pt x="100" y="80"/>
                    <a:pt x="100" y="80"/>
                    <a:pt x="100" y="80"/>
                  </a:cubicBezTo>
                  <a:cubicBezTo>
                    <a:pt x="104" y="80"/>
                    <a:pt x="108" y="76"/>
                    <a:pt x="108" y="72"/>
                  </a:cubicBezTo>
                  <a:cubicBezTo>
                    <a:pt x="108" y="48"/>
                    <a:pt x="108" y="48"/>
                    <a:pt x="108" y="48"/>
                  </a:cubicBezTo>
                  <a:lnTo>
                    <a:pt x="88" y="48"/>
                  </a:lnTo>
                  <a:close/>
                </a:path>
              </a:pathLst>
            </a:custGeom>
            <a:solidFill>
              <a:schemeClr val="accent1"/>
            </a:solidFill>
            <a:ln>
              <a:noFill/>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976">
              <a:extLst>
                <a:ext uri="{FF2B5EF4-FFF2-40B4-BE49-F238E27FC236}">
                  <a16:creationId xmlns:a16="http://schemas.microsoft.com/office/drawing/2014/main" id="{BDA3EF4C-2136-458E-9563-EE80749148C6}"/>
                </a:ext>
              </a:extLst>
            </p:cNvPr>
            <p:cNvSpPr>
              <a:spLocks/>
            </p:cNvSpPr>
            <p:nvPr/>
          </p:nvSpPr>
          <p:spPr bwMode="auto">
            <a:xfrm>
              <a:off x="4484026" y="2914157"/>
              <a:ext cx="157627" cy="256705"/>
            </a:xfrm>
            <a:custGeom>
              <a:avLst/>
              <a:gdLst>
                <a:gd name="T0" fmla="*/ 40 w 44"/>
                <a:gd name="T1" fmla="*/ 72 h 72"/>
                <a:gd name="T2" fmla="*/ 44 w 44"/>
                <a:gd name="T3" fmla="*/ 68 h 72"/>
                <a:gd name="T4" fmla="*/ 44 w 44"/>
                <a:gd name="T5" fmla="*/ 4 h 72"/>
                <a:gd name="T6" fmla="*/ 40 w 44"/>
                <a:gd name="T7" fmla="*/ 0 h 72"/>
                <a:gd name="T8" fmla="*/ 4 w 44"/>
                <a:gd name="T9" fmla="*/ 0 h 72"/>
                <a:gd name="T10" fmla="*/ 0 w 44"/>
                <a:gd name="T11" fmla="*/ 4 h 72"/>
                <a:gd name="T12" fmla="*/ 0 w 44"/>
                <a:gd name="T13" fmla="*/ 68 h 72"/>
                <a:gd name="T14" fmla="*/ 4 w 44"/>
                <a:gd name="T15" fmla="*/ 72 h 72"/>
                <a:gd name="T16" fmla="*/ 40 w 4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2">
                  <a:moveTo>
                    <a:pt x="40" y="72"/>
                  </a:moveTo>
                  <a:cubicBezTo>
                    <a:pt x="42" y="72"/>
                    <a:pt x="44" y="70"/>
                    <a:pt x="44" y="68"/>
                  </a:cubicBezTo>
                  <a:cubicBezTo>
                    <a:pt x="44" y="4"/>
                    <a:pt x="44" y="4"/>
                    <a:pt x="44" y="4"/>
                  </a:cubicBezTo>
                  <a:cubicBezTo>
                    <a:pt x="44" y="2"/>
                    <a:pt x="42" y="0"/>
                    <a:pt x="40" y="0"/>
                  </a:cubicBezTo>
                  <a:cubicBezTo>
                    <a:pt x="4" y="0"/>
                    <a:pt x="4" y="0"/>
                    <a:pt x="4" y="0"/>
                  </a:cubicBezTo>
                  <a:cubicBezTo>
                    <a:pt x="2" y="0"/>
                    <a:pt x="0" y="2"/>
                    <a:pt x="0" y="4"/>
                  </a:cubicBezTo>
                  <a:cubicBezTo>
                    <a:pt x="0" y="68"/>
                    <a:pt x="0" y="68"/>
                    <a:pt x="0" y="68"/>
                  </a:cubicBezTo>
                  <a:cubicBezTo>
                    <a:pt x="0" y="70"/>
                    <a:pt x="2" y="72"/>
                    <a:pt x="4" y="72"/>
                  </a:cubicBezTo>
                  <a:lnTo>
                    <a:pt x="40" y="72"/>
                  </a:lnTo>
                  <a:close/>
                </a:path>
              </a:pathLst>
            </a:custGeom>
            <a:solidFill>
              <a:srgbClr val="D2D2D2"/>
            </a:solidFill>
            <a:ln>
              <a:noFill/>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Rectangle 977">
              <a:extLst>
                <a:ext uri="{FF2B5EF4-FFF2-40B4-BE49-F238E27FC236}">
                  <a16:creationId xmlns:a16="http://schemas.microsoft.com/office/drawing/2014/main" id="{91EA4731-8B55-4742-B4A2-D19FEADA03CE}"/>
                </a:ext>
              </a:extLst>
            </p:cNvPr>
            <p:cNvSpPr>
              <a:spLocks noChangeArrowheads="1"/>
            </p:cNvSpPr>
            <p:nvPr/>
          </p:nvSpPr>
          <p:spPr bwMode="auto">
            <a:xfrm>
              <a:off x="4339911" y="3256429"/>
              <a:ext cx="72057" cy="31526"/>
            </a:xfrm>
            <a:prstGeom prst="rect">
              <a:avLst/>
            </a:prstGeom>
            <a:solidFill>
              <a:schemeClr val="bg1"/>
            </a:solidFill>
            <a:ln>
              <a:noFill/>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Rectangle 978">
              <a:extLst>
                <a:ext uri="{FF2B5EF4-FFF2-40B4-BE49-F238E27FC236}">
                  <a16:creationId xmlns:a16="http://schemas.microsoft.com/office/drawing/2014/main" id="{FC4F24C5-8ADE-4F12-9E46-58D61472819A}"/>
                </a:ext>
              </a:extLst>
            </p:cNvPr>
            <p:cNvSpPr>
              <a:spLocks noChangeArrowheads="1"/>
            </p:cNvSpPr>
            <p:nvPr/>
          </p:nvSpPr>
          <p:spPr bwMode="auto">
            <a:xfrm>
              <a:off x="4529062" y="3116820"/>
              <a:ext cx="72057" cy="27021"/>
            </a:xfrm>
            <a:prstGeom prst="rect">
              <a:avLst/>
            </a:prstGeom>
            <a:solidFill>
              <a:schemeClr val="bg1"/>
            </a:solidFill>
            <a:ln>
              <a:noFill/>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57" name="Straight Connector 56">
            <a:extLst>
              <a:ext uri="{FF2B5EF4-FFF2-40B4-BE49-F238E27FC236}">
                <a16:creationId xmlns:a16="http://schemas.microsoft.com/office/drawing/2014/main" id="{F929B77F-8331-4FA0-B1B2-10A3CEE9233B}"/>
              </a:ext>
              <a:ext uri="{C183D7F6-B498-43B3-948B-1728B52AA6E4}">
                <adec:decorative xmlns:adec="http://schemas.microsoft.com/office/drawing/2017/decorative" val="1"/>
              </a:ext>
            </a:extLst>
          </p:cNvPr>
          <p:cNvCxnSpPr>
            <a:cxnSpLocks/>
          </p:cNvCxnSpPr>
          <p:nvPr/>
        </p:nvCxnSpPr>
        <p:spPr>
          <a:xfrm>
            <a:off x="4356924" y="4176176"/>
            <a:ext cx="2192686" cy="0"/>
          </a:xfrm>
          <a:prstGeom prst="line">
            <a:avLst/>
          </a:prstGeom>
          <a:ln w="19050">
            <a:solidFill>
              <a:schemeClr val="bg1">
                <a:lumMod val="7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28DFCE7-18AC-406F-877A-84D010B12E1B}"/>
              </a:ext>
            </a:extLst>
          </p:cNvPr>
          <p:cNvSpPr txBox="1"/>
          <p:nvPr/>
        </p:nvSpPr>
        <p:spPr>
          <a:xfrm>
            <a:off x="6628468" y="5251137"/>
            <a:ext cx="1096968" cy="166199"/>
          </a:xfrm>
          <a:prstGeom prst="rect">
            <a:avLst/>
          </a:prstGeom>
          <a:noFill/>
        </p:spPr>
        <p:txBody>
          <a:bodyPr wrap="square" lIns="0" tIns="0" rIns="0" bIns="0" rtlCol="0">
            <a:spAutoFit/>
          </a:bodyPr>
          <a:lstStyle/>
          <a:p>
            <a:pPr marL="0" marR="0" lvl="0" indent="0" algn="ctr" defTabSz="913874" rtl="0" eaLnBrk="1" fontAlgn="auto" latinLnBrk="0" hangingPunct="1">
              <a:lnSpc>
                <a:spcPct val="90000"/>
              </a:lnSpc>
              <a:spcBef>
                <a:spcPts val="0"/>
              </a:spcBef>
              <a:spcAft>
                <a:spcPts val="0"/>
              </a:spcAft>
              <a:buClrTx/>
              <a:buSzTx/>
              <a:buFontTx/>
              <a:buNone/>
              <a:tabLst/>
              <a:defRPr/>
            </a:pPr>
            <a:r>
              <a:rPr kumimoji="0" lang="en-US" sz="1200" b="0" i="0" u="none" strike="noStrike" kern="0" cap="none" spc="-10" normalizeH="0" baseline="0" noProof="0">
                <a:ln>
                  <a:noFill/>
                </a:ln>
                <a:solidFill>
                  <a:srgbClr val="000000"/>
                </a:solidFill>
                <a:effectLst/>
                <a:uLnTx/>
                <a:uFillTx/>
                <a:latin typeface="Segoe UI Semibold"/>
                <a:ea typeface="+mn-ea"/>
                <a:cs typeface="+mn-cs"/>
              </a:rPr>
              <a:t>Password reset</a:t>
            </a:r>
          </a:p>
        </p:txBody>
      </p:sp>
      <p:cxnSp>
        <p:nvCxnSpPr>
          <p:cNvPr id="89" name="Straight Connector 88">
            <a:extLst>
              <a:ext uri="{FF2B5EF4-FFF2-40B4-BE49-F238E27FC236}">
                <a16:creationId xmlns:a16="http://schemas.microsoft.com/office/drawing/2014/main" id="{53DF25E5-1321-4160-A8EC-6CA46B4317B6}"/>
              </a:ext>
              <a:ext uri="{C183D7F6-B498-43B3-948B-1728B52AA6E4}">
                <adec:decorative xmlns:adec="http://schemas.microsoft.com/office/drawing/2017/decorative" val="1"/>
              </a:ext>
            </a:extLst>
          </p:cNvPr>
          <p:cNvCxnSpPr>
            <a:cxnSpLocks/>
          </p:cNvCxnSpPr>
          <p:nvPr/>
        </p:nvCxnSpPr>
        <p:spPr>
          <a:xfrm>
            <a:off x="6285163" y="5700384"/>
            <a:ext cx="264447" cy="0"/>
          </a:xfrm>
          <a:prstGeom prst="line">
            <a:avLst/>
          </a:prstGeom>
          <a:ln w="19050">
            <a:solidFill>
              <a:schemeClr val="bg1">
                <a:lumMod val="6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4F76D6E-6EEA-4ED4-9CF3-6494782D5220}"/>
              </a:ext>
              <a:ext uri="{C183D7F6-B498-43B3-948B-1728B52AA6E4}">
                <adec:decorative xmlns:adec="http://schemas.microsoft.com/office/drawing/2017/decorative" val="1"/>
              </a:ext>
            </a:extLst>
          </p:cNvPr>
          <p:cNvGrpSpPr/>
          <p:nvPr/>
        </p:nvGrpSpPr>
        <p:grpSpPr>
          <a:xfrm>
            <a:off x="6973641" y="4745476"/>
            <a:ext cx="406620" cy="406620"/>
            <a:chOff x="6866574" y="5876931"/>
            <a:chExt cx="414774" cy="414774"/>
          </a:xfrm>
        </p:grpSpPr>
        <p:sp>
          <p:nvSpPr>
            <p:cNvPr id="92" name="Oval 91">
              <a:extLst>
                <a:ext uri="{FF2B5EF4-FFF2-40B4-BE49-F238E27FC236}">
                  <a16:creationId xmlns:a16="http://schemas.microsoft.com/office/drawing/2014/main" id="{129B2FDE-E190-4F10-BA1B-529DCE725635}"/>
                </a:ext>
              </a:extLst>
            </p:cNvPr>
            <p:cNvSpPr/>
            <p:nvPr/>
          </p:nvSpPr>
          <p:spPr bwMode="auto">
            <a:xfrm>
              <a:off x="6866574" y="5876931"/>
              <a:ext cx="414774" cy="414774"/>
            </a:xfrm>
            <a:prstGeom prst="ellipse">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arrow_14" title="Icon of a circle made of a curved arrow pointing counterclockwise">
              <a:extLst>
                <a:ext uri="{FF2B5EF4-FFF2-40B4-BE49-F238E27FC236}">
                  <a16:creationId xmlns:a16="http://schemas.microsoft.com/office/drawing/2014/main" id="{145084D0-B709-43F1-83C9-4FBFE3FE1F7D}"/>
                </a:ext>
              </a:extLst>
            </p:cNvPr>
            <p:cNvSpPr>
              <a:spLocks noChangeAspect="1" noEditPoints="1"/>
            </p:cNvSpPr>
            <p:nvPr/>
          </p:nvSpPr>
          <p:spPr bwMode="auto">
            <a:xfrm>
              <a:off x="6981888" y="5991356"/>
              <a:ext cx="184146" cy="185925"/>
            </a:xfrm>
            <a:custGeom>
              <a:avLst/>
              <a:gdLst>
                <a:gd name="T0" fmla="*/ 0 w 293"/>
                <a:gd name="T1" fmla="*/ 110 h 298"/>
                <a:gd name="T2" fmla="*/ 144 w 293"/>
                <a:gd name="T3" fmla="*/ 0 h 298"/>
                <a:gd name="T4" fmla="*/ 293 w 293"/>
                <a:gd name="T5" fmla="*/ 149 h 298"/>
                <a:gd name="T6" fmla="*/ 144 w 293"/>
                <a:gd name="T7" fmla="*/ 298 h 298"/>
                <a:gd name="T8" fmla="*/ 0 w 293"/>
                <a:gd name="T9" fmla="*/ 187 h 298"/>
                <a:gd name="T10" fmla="*/ 0 w 293"/>
                <a:gd name="T11" fmla="*/ 36 h 298"/>
                <a:gd name="T12" fmla="*/ 0 w 293"/>
                <a:gd name="T13" fmla="*/ 109 h 298"/>
                <a:gd name="T14" fmla="*/ 73 w 293"/>
                <a:gd name="T15" fmla="*/ 109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98">
                  <a:moveTo>
                    <a:pt x="0" y="110"/>
                  </a:moveTo>
                  <a:cubicBezTo>
                    <a:pt x="17" y="46"/>
                    <a:pt x="75" y="0"/>
                    <a:pt x="144" y="0"/>
                  </a:cubicBezTo>
                  <a:cubicBezTo>
                    <a:pt x="226" y="0"/>
                    <a:pt x="293" y="66"/>
                    <a:pt x="293" y="149"/>
                  </a:cubicBezTo>
                  <a:cubicBezTo>
                    <a:pt x="293" y="231"/>
                    <a:pt x="226" y="298"/>
                    <a:pt x="144" y="298"/>
                  </a:cubicBezTo>
                  <a:cubicBezTo>
                    <a:pt x="75" y="298"/>
                    <a:pt x="17" y="251"/>
                    <a:pt x="0" y="187"/>
                  </a:cubicBezTo>
                  <a:moveTo>
                    <a:pt x="0" y="36"/>
                  </a:moveTo>
                  <a:cubicBezTo>
                    <a:pt x="0" y="109"/>
                    <a:pt x="0" y="109"/>
                    <a:pt x="0" y="109"/>
                  </a:cubicBezTo>
                  <a:cubicBezTo>
                    <a:pt x="73" y="109"/>
                    <a:pt x="73" y="109"/>
                    <a:pt x="73" y="109"/>
                  </a:cubicBezTo>
                </a:path>
              </a:pathLst>
            </a:custGeom>
            <a:noFill/>
            <a:ln w="19050" cap="sq">
              <a:solidFill>
                <a:schemeClr val="accent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cxnSp>
        <p:nvCxnSpPr>
          <p:cNvPr id="100" name="Straight Connector 99">
            <a:extLst>
              <a:ext uri="{FF2B5EF4-FFF2-40B4-BE49-F238E27FC236}">
                <a16:creationId xmlns:a16="http://schemas.microsoft.com/office/drawing/2014/main" id="{DE3D8F8E-071C-4CEA-AA93-9A4B987F3819}"/>
              </a:ext>
              <a:ext uri="{C183D7F6-B498-43B3-948B-1728B52AA6E4}">
                <adec:decorative xmlns:adec="http://schemas.microsoft.com/office/drawing/2017/decorative" val="1"/>
              </a:ext>
            </a:extLst>
          </p:cNvPr>
          <p:cNvCxnSpPr>
            <a:cxnSpLocks/>
          </p:cNvCxnSpPr>
          <p:nvPr/>
        </p:nvCxnSpPr>
        <p:spPr>
          <a:xfrm rot="10800000" flipV="1">
            <a:off x="7778116" y="5700384"/>
            <a:ext cx="264447"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806AC84-2E60-48A3-B409-13865DB69EFC}"/>
              </a:ext>
            </a:extLst>
          </p:cNvPr>
          <p:cNvSpPr txBox="1"/>
          <p:nvPr/>
        </p:nvSpPr>
        <p:spPr>
          <a:xfrm>
            <a:off x="6628468" y="6069406"/>
            <a:ext cx="1096968" cy="166199"/>
          </a:xfrm>
          <a:prstGeom prst="rect">
            <a:avLst/>
          </a:prstGeom>
          <a:noFill/>
        </p:spPr>
        <p:txBody>
          <a:bodyPr wrap="square" lIns="0" tIns="0" rIns="0" bIns="0" rtlCol="0">
            <a:spAutoFit/>
          </a:bodyPr>
          <a:lstStyle/>
          <a:p>
            <a:pPr marL="0" marR="0" lvl="0" indent="0" algn="ctr" defTabSz="913874" rtl="0" eaLnBrk="1" fontAlgn="auto" latinLnBrk="0" hangingPunct="1">
              <a:lnSpc>
                <a:spcPct val="90000"/>
              </a:lnSpc>
              <a:spcBef>
                <a:spcPts val="0"/>
              </a:spcBef>
              <a:spcAft>
                <a:spcPts val="0"/>
              </a:spcAft>
              <a:buClrTx/>
              <a:buSzTx/>
              <a:buFontTx/>
              <a:buNone/>
              <a:tabLst/>
              <a:defRPr/>
            </a:pPr>
            <a:r>
              <a:rPr kumimoji="0" lang="en-US" sz="1200" b="0" i="0" u="none" strike="noStrike" kern="0" cap="none" spc="-10" normalizeH="0" baseline="0" noProof="0">
                <a:ln>
                  <a:noFill/>
                </a:ln>
                <a:solidFill>
                  <a:srgbClr val="000000"/>
                </a:solidFill>
                <a:effectLst/>
                <a:uLnTx/>
                <a:uFillTx/>
                <a:latin typeface="Segoe UI Semibold"/>
                <a:ea typeface="+mn-ea"/>
                <a:cs typeface="+mn-cs"/>
              </a:rPr>
              <a:t>Monitor access</a:t>
            </a:r>
          </a:p>
        </p:txBody>
      </p:sp>
      <p:grpSp>
        <p:nvGrpSpPr>
          <p:cNvPr id="19" name="Group 18">
            <a:extLst>
              <a:ext uri="{FF2B5EF4-FFF2-40B4-BE49-F238E27FC236}">
                <a16:creationId xmlns:a16="http://schemas.microsoft.com/office/drawing/2014/main" id="{E48222EE-61AE-4334-B82F-BDE7858FC949}"/>
              </a:ext>
              <a:ext uri="{C183D7F6-B498-43B3-948B-1728B52AA6E4}">
                <adec:decorative xmlns:adec="http://schemas.microsoft.com/office/drawing/2017/decorative" val="1"/>
              </a:ext>
            </a:extLst>
          </p:cNvPr>
          <p:cNvGrpSpPr/>
          <p:nvPr/>
        </p:nvGrpSpPr>
        <p:grpSpPr>
          <a:xfrm>
            <a:off x="6973641" y="5534368"/>
            <a:ext cx="406620" cy="406620"/>
            <a:chOff x="6838125" y="5610694"/>
            <a:chExt cx="414774" cy="414774"/>
          </a:xfrm>
        </p:grpSpPr>
        <p:sp>
          <p:nvSpPr>
            <p:cNvPr id="6" name="Oval 5">
              <a:extLst>
                <a:ext uri="{FF2B5EF4-FFF2-40B4-BE49-F238E27FC236}">
                  <a16:creationId xmlns:a16="http://schemas.microsoft.com/office/drawing/2014/main" id="{6AE4051D-D421-4838-A3EA-B16DFD8B9EC0}"/>
                </a:ext>
              </a:extLst>
            </p:cNvPr>
            <p:cNvSpPr/>
            <p:nvPr/>
          </p:nvSpPr>
          <p:spPr bwMode="auto">
            <a:xfrm>
              <a:off x="6838125" y="5610694"/>
              <a:ext cx="414774" cy="414774"/>
            </a:xfrm>
            <a:prstGeom prst="ellipse">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magnify" title="Icon of a magnifying glass">
              <a:extLst>
                <a:ext uri="{FF2B5EF4-FFF2-40B4-BE49-F238E27FC236}">
                  <a16:creationId xmlns:a16="http://schemas.microsoft.com/office/drawing/2014/main" id="{645B6BAB-23CD-4CCD-90C7-B500DE211787}"/>
                </a:ext>
              </a:extLst>
            </p:cNvPr>
            <p:cNvSpPr>
              <a:spLocks noChangeAspect="1" noEditPoints="1"/>
            </p:cNvSpPr>
            <p:nvPr/>
          </p:nvSpPr>
          <p:spPr bwMode="auto">
            <a:xfrm flipH="1">
              <a:off x="6940290" y="5714870"/>
              <a:ext cx="210444" cy="20642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9D93DB18-DC6B-4982-9920-0654682D5F66}"/>
              </a:ext>
              <a:ext uri="{C183D7F6-B498-43B3-948B-1728B52AA6E4}">
                <adec:decorative xmlns:adec="http://schemas.microsoft.com/office/drawing/2017/decorative" val="1"/>
              </a:ext>
            </a:extLst>
          </p:cNvPr>
          <p:cNvGrpSpPr/>
          <p:nvPr/>
        </p:nvGrpSpPr>
        <p:grpSpPr>
          <a:xfrm>
            <a:off x="2222516" y="5160622"/>
            <a:ext cx="458882" cy="373708"/>
            <a:chOff x="9377418" y="4501106"/>
            <a:chExt cx="578763" cy="471338"/>
          </a:xfrm>
        </p:grpSpPr>
        <p:sp>
          <p:nvSpPr>
            <p:cNvPr id="94" name="Freeform 161">
              <a:extLst>
                <a:ext uri="{FF2B5EF4-FFF2-40B4-BE49-F238E27FC236}">
                  <a16:creationId xmlns:a16="http://schemas.microsoft.com/office/drawing/2014/main" id="{2727F9FE-D6C7-4B20-A8B0-93ECB7E15391}"/>
                </a:ext>
              </a:extLst>
            </p:cNvPr>
            <p:cNvSpPr>
              <a:spLocks/>
            </p:cNvSpPr>
            <p:nvPr/>
          </p:nvSpPr>
          <p:spPr bwMode="auto">
            <a:xfrm>
              <a:off x="9377418" y="4501106"/>
              <a:ext cx="578763" cy="37269"/>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accent1"/>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6" name="Freeform 163">
              <a:extLst>
                <a:ext uri="{FF2B5EF4-FFF2-40B4-BE49-F238E27FC236}">
                  <a16:creationId xmlns:a16="http://schemas.microsoft.com/office/drawing/2014/main" id="{240F725A-4C9F-4651-84FA-45EE2FA1355B}"/>
                </a:ext>
              </a:extLst>
            </p:cNvPr>
            <p:cNvSpPr>
              <a:spLocks noEditPoints="1"/>
            </p:cNvSpPr>
            <p:nvPr/>
          </p:nvSpPr>
          <p:spPr bwMode="auto">
            <a:xfrm>
              <a:off x="9377418" y="4573450"/>
              <a:ext cx="578763" cy="398994"/>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chemeClr val="bg1">
                <a:lumMod val="85000"/>
              </a:schemeClr>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4" name="Freeform: Shape 103">
            <a:extLst>
              <a:ext uri="{FF2B5EF4-FFF2-40B4-BE49-F238E27FC236}">
                <a16:creationId xmlns:a16="http://schemas.microsoft.com/office/drawing/2014/main" id="{FE52416B-06AA-43C0-800D-FE16D962AAA5}"/>
              </a:ext>
              <a:ext uri="{C183D7F6-B498-43B3-948B-1728B52AA6E4}">
                <adec:decorative xmlns:adec="http://schemas.microsoft.com/office/drawing/2017/decorative" val="1"/>
              </a:ext>
            </a:extLst>
          </p:cNvPr>
          <p:cNvSpPr/>
          <p:nvPr/>
        </p:nvSpPr>
        <p:spPr bwMode="auto">
          <a:xfrm>
            <a:off x="4298741" y="5090467"/>
            <a:ext cx="456382" cy="455131"/>
          </a:xfrm>
          <a:custGeom>
            <a:avLst/>
            <a:gdLst>
              <a:gd name="connsiteX0" fmla="*/ 194687 w 389369"/>
              <a:gd name="connsiteY0" fmla="*/ 311743 h 388302"/>
              <a:gd name="connsiteX1" fmla="*/ 176828 w 389369"/>
              <a:gd name="connsiteY1" fmla="*/ 330031 h 388302"/>
              <a:gd name="connsiteX2" fmla="*/ 194687 w 389369"/>
              <a:gd name="connsiteY2" fmla="*/ 348319 h 388302"/>
              <a:gd name="connsiteX3" fmla="*/ 212546 w 389369"/>
              <a:gd name="connsiteY3" fmla="*/ 330031 h 388302"/>
              <a:gd name="connsiteX4" fmla="*/ 194687 w 389369"/>
              <a:gd name="connsiteY4" fmla="*/ 311743 h 388302"/>
              <a:gd name="connsiteX5" fmla="*/ 176822 w 389369"/>
              <a:gd name="connsiteY5" fmla="*/ 128180 h 388302"/>
              <a:gd name="connsiteX6" fmla="*/ 183966 w 389369"/>
              <a:gd name="connsiteY6" fmla="*/ 273406 h 388302"/>
              <a:gd name="connsiteX7" fmla="*/ 205397 w 389369"/>
              <a:gd name="connsiteY7" fmla="*/ 273406 h 388302"/>
              <a:gd name="connsiteX8" fmla="*/ 212540 w 389369"/>
              <a:gd name="connsiteY8" fmla="*/ 128180 h 388302"/>
              <a:gd name="connsiteX9" fmla="*/ 194685 w 389369"/>
              <a:gd name="connsiteY9" fmla="*/ 0 h 388302"/>
              <a:gd name="connsiteX10" fmla="*/ 389369 w 389369"/>
              <a:gd name="connsiteY10" fmla="*/ 388302 h 388302"/>
              <a:gd name="connsiteX11" fmla="*/ 0 w 389369"/>
              <a:gd name="connsiteY11" fmla="*/ 388302 h 38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369" h="388302">
                <a:moveTo>
                  <a:pt x="194687" y="311743"/>
                </a:moveTo>
                <a:cubicBezTo>
                  <a:pt x="184824" y="311743"/>
                  <a:pt x="176828" y="319931"/>
                  <a:pt x="176828" y="330031"/>
                </a:cubicBezTo>
                <a:cubicBezTo>
                  <a:pt x="176828" y="340131"/>
                  <a:pt x="184824" y="348319"/>
                  <a:pt x="194687" y="348319"/>
                </a:cubicBezTo>
                <a:cubicBezTo>
                  <a:pt x="204550" y="348319"/>
                  <a:pt x="212546" y="340131"/>
                  <a:pt x="212546" y="330031"/>
                </a:cubicBezTo>
                <a:cubicBezTo>
                  <a:pt x="212546" y="319931"/>
                  <a:pt x="204550" y="311743"/>
                  <a:pt x="194687" y="311743"/>
                </a:cubicBezTo>
                <a:close/>
                <a:moveTo>
                  <a:pt x="176822" y="128180"/>
                </a:moveTo>
                <a:lnTo>
                  <a:pt x="183966" y="273406"/>
                </a:lnTo>
                <a:lnTo>
                  <a:pt x="205397" y="273406"/>
                </a:lnTo>
                <a:lnTo>
                  <a:pt x="212540" y="128180"/>
                </a:lnTo>
                <a:close/>
                <a:moveTo>
                  <a:pt x="194685" y="0"/>
                </a:moveTo>
                <a:lnTo>
                  <a:pt x="389369" y="388302"/>
                </a:lnTo>
                <a:lnTo>
                  <a:pt x="0" y="3883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1D5C6A1F-FD8B-4314-AD53-DD31DB1E3B85}"/>
              </a:ext>
              <a:ext uri="{C183D7F6-B498-43B3-948B-1728B52AA6E4}">
                <adec:decorative xmlns:adec="http://schemas.microsoft.com/office/drawing/2017/decorative" val="1"/>
              </a:ext>
            </a:extLst>
          </p:cNvPr>
          <p:cNvSpPr/>
          <p:nvPr/>
        </p:nvSpPr>
        <p:spPr bwMode="auto">
          <a:xfrm>
            <a:off x="3004494" y="3605666"/>
            <a:ext cx="1097280" cy="1097280"/>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ct val="0"/>
              </a:spcBef>
              <a:spcAft>
                <a:spcPts val="1199"/>
              </a:spcAft>
              <a:buClrTx/>
              <a:buSzTx/>
              <a:buFontTx/>
              <a:buNone/>
              <a:tabLst/>
              <a:defRPr/>
            </a:pPr>
            <a:endParaRPr kumimoji="0" lang="en-US" sz="1631"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86" name="Group 85">
            <a:extLst>
              <a:ext uri="{FF2B5EF4-FFF2-40B4-BE49-F238E27FC236}">
                <a16:creationId xmlns:a16="http://schemas.microsoft.com/office/drawing/2014/main" id="{62423637-DDC1-4F7A-9555-CEFBC03A7895}"/>
              </a:ext>
              <a:ext uri="{C183D7F6-B498-43B3-948B-1728B52AA6E4}">
                <adec:decorative xmlns:adec="http://schemas.microsoft.com/office/drawing/2017/decorative" val="1"/>
              </a:ext>
            </a:extLst>
          </p:cNvPr>
          <p:cNvGrpSpPr/>
          <p:nvPr/>
        </p:nvGrpSpPr>
        <p:grpSpPr>
          <a:xfrm>
            <a:off x="3212124" y="3868823"/>
            <a:ext cx="628218" cy="614706"/>
            <a:chOff x="5613515" y="2969391"/>
            <a:chExt cx="1209433" cy="1183421"/>
          </a:xfrm>
        </p:grpSpPr>
        <p:pic>
          <p:nvPicPr>
            <p:cNvPr id="88" name="Picture 87">
              <a:extLst>
                <a:ext uri="{FF2B5EF4-FFF2-40B4-BE49-F238E27FC236}">
                  <a16:creationId xmlns:a16="http://schemas.microsoft.com/office/drawing/2014/main" id="{D704275B-4324-43C6-927C-ABFC7566E834}"/>
                </a:ext>
              </a:extLst>
            </p:cNvPr>
            <p:cNvPicPr>
              <a:picLocks noChangeAspect="1"/>
            </p:cNvPicPr>
            <p:nvPr/>
          </p:nvPicPr>
          <p:blipFill>
            <a:blip r:embed="rId3"/>
            <a:stretch>
              <a:fillRect/>
            </a:stretch>
          </p:blipFill>
          <p:spPr>
            <a:xfrm>
              <a:off x="5613515" y="3063237"/>
              <a:ext cx="598047" cy="598048"/>
            </a:xfrm>
            <a:prstGeom prst="rect">
              <a:avLst/>
            </a:prstGeom>
          </p:spPr>
        </p:pic>
        <p:sp>
          <p:nvSpPr>
            <p:cNvPr id="90" name="Freeform 5">
              <a:extLst>
                <a:ext uri="{FF2B5EF4-FFF2-40B4-BE49-F238E27FC236}">
                  <a16:creationId xmlns:a16="http://schemas.microsoft.com/office/drawing/2014/main" id="{98F89E1B-7092-46CB-BFF3-47DDBF55FCEE}"/>
                </a:ext>
              </a:extLst>
            </p:cNvPr>
            <p:cNvSpPr>
              <a:spLocks noEditPoints="1"/>
            </p:cNvSpPr>
            <p:nvPr/>
          </p:nvSpPr>
          <p:spPr bwMode="auto">
            <a:xfrm>
              <a:off x="6083360" y="3413223"/>
              <a:ext cx="739588" cy="739589"/>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chemeClr val="bg2">
                <a:lumMod val="9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nvGrpSpPr>
            <p:cNvPr id="91" name="Group 90">
              <a:extLst>
                <a:ext uri="{FF2B5EF4-FFF2-40B4-BE49-F238E27FC236}">
                  <a16:creationId xmlns:a16="http://schemas.microsoft.com/office/drawing/2014/main" id="{1DCC5D63-2C16-472D-9008-D509120D2A49}"/>
                </a:ext>
              </a:extLst>
            </p:cNvPr>
            <p:cNvGrpSpPr/>
            <p:nvPr/>
          </p:nvGrpSpPr>
          <p:grpSpPr>
            <a:xfrm rot="305768">
              <a:off x="6317604" y="2969391"/>
              <a:ext cx="319102" cy="319100"/>
              <a:chOff x="5023821" y="3092439"/>
              <a:chExt cx="438286" cy="438284"/>
            </a:xfrm>
          </p:grpSpPr>
          <p:sp>
            <p:nvSpPr>
              <p:cNvPr id="105" name="Oval 104">
                <a:extLst>
                  <a:ext uri="{FF2B5EF4-FFF2-40B4-BE49-F238E27FC236}">
                    <a16:creationId xmlns:a16="http://schemas.microsoft.com/office/drawing/2014/main" id="{035FEB39-ECE6-48BA-A328-207B1271EF9C}"/>
                  </a:ext>
                </a:extLst>
              </p:cNvPr>
              <p:cNvSpPr/>
              <p:nvPr/>
            </p:nvSpPr>
            <p:spPr bwMode="auto">
              <a:xfrm>
                <a:off x="5023821" y="3092439"/>
                <a:ext cx="438286" cy="438284"/>
              </a:xfrm>
              <a:prstGeom prst="ellipse">
                <a:avLst/>
              </a:prstGeom>
              <a:solidFill>
                <a:schemeClr val="accent1"/>
              </a:solidFill>
              <a:ln w="762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6" name="check" title="Icon of a checkmark">
                <a:extLst>
                  <a:ext uri="{FF2B5EF4-FFF2-40B4-BE49-F238E27FC236}">
                    <a16:creationId xmlns:a16="http://schemas.microsoft.com/office/drawing/2014/main" id="{4CDF20BD-A8F0-4500-B3B0-41B992A77455}"/>
                  </a:ext>
                </a:extLst>
              </p:cNvPr>
              <p:cNvSpPr>
                <a:spLocks noChangeAspect="1"/>
              </p:cNvSpPr>
              <p:nvPr/>
            </p:nvSpPr>
            <p:spPr bwMode="auto">
              <a:xfrm rot="20892114">
                <a:off x="5173021" y="3261524"/>
                <a:ext cx="154302" cy="10895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4" name="Arrow: Pentagon 3">
            <a:extLst>
              <a:ext uri="{FF2B5EF4-FFF2-40B4-BE49-F238E27FC236}">
                <a16:creationId xmlns:a16="http://schemas.microsoft.com/office/drawing/2014/main" id="{E11AC88D-AD22-426F-912E-1CBF1AED69DF}"/>
              </a:ext>
            </a:extLst>
          </p:cNvPr>
          <p:cNvSpPr/>
          <p:nvPr/>
        </p:nvSpPr>
        <p:spPr bwMode="auto">
          <a:xfrm>
            <a:off x="599464" y="1951767"/>
            <a:ext cx="5225960" cy="374904"/>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Signals</a:t>
            </a:r>
          </a:p>
        </p:txBody>
      </p:sp>
      <p:sp>
        <p:nvSpPr>
          <p:cNvPr id="9" name="Arrow: Chevron 8">
            <a:extLst>
              <a:ext uri="{FF2B5EF4-FFF2-40B4-BE49-F238E27FC236}">
                <a16:creationId xmlns:a16="http://schemas.microsoft.com/office/drawing/2014/main" id="{0D61F088-83B9-463C-A036-D70D257988E2}"/>
              </a:ext>
            </a:extLst>
          </p:cNvPr>
          <p:cNvSpPr/>
          <p:nvPr/>
        </p:nvSpPr>
        <p:spPr bwMode="auto">
          <a:xfrm>
            <a:off x="5726495" y="1951767"/>
            <a:ext cx="3017520" cy="374904"/>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Verify every access attempt</a:t>
            </a:r>
          </a:p>
        </p:txBody>
      </p:sp>
      <p:sp>
        <p:nvSpPr>
          <p:cNvPr id="113" name="Arrow: Chevron 112">
            <a:extLst>
              <a:ext uri="{FF2B5EF4-FFF2-40B4-BE49-F238E27FC236}">
                <a16:creationId xmlns:a16="http://schemas.microsoft.com/office/drawing/2014/main" id="{D3F2D5F1-AC40-4697-A4DF-E3603E59FE4B}"/>
              </a:ext>
            </a:extLst>
          </p:cNvPr>
          <p:cNvSpPr/>
          <p:nvPr/>
        </p:nvSpPr>
        <p:spPr bwMode="auto">
          <a:xfrm>
            <a:off x="8645086" y="1951767"/>
            <a:ext cx="2961697" cy="374904"/>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Access apps and data</a:t>
            </a:r>
          </a:p>
        </p:txBody>
      </p:sp>
    </p:spTree>
    <p:extLst>
      <p:ext uri="{BB962C8B-B14F-4D97-AF65-F5344CB8AC3E}">
        <p14:creationId xmlns:p14="http://schemas.microsoft.com/office/powerpoint/2010/main" val="14762624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672820" y="4555580"/>
            <a:ext cx="10990704" cy="1607322"/>
          </a:xfrm>
          <a:prstGeom prst="rect">
            <a:avLst/>
          </a:prstGeom>
          <a:solidFill>
            <a:schemeClr val="accent1">
              <a:alpha val="50000"/>
            </a:schemeClr>
          </a:solidFill>
          <a:ln w="12700" cap="flat" cmpd="sng" algn="ctr">
            <a:solidFill>
              <a:srgbClr val="FFFFFF">
                <a:alpha val="50000"/>
              </a:srgbClr>
            </a:solidFill>
            <a:prstDash val="solid"/>
            <a:miter lim="800000"/>
          </a:ln>
          <a:effectLst>
            <a:outerShdw blurRad="50800" dist="38100" dir="2700000" algn="tl" rotWithShape="0">
              <a:prstClr val="black">
                <a:alpha val="40000"/>
              </a:prstClr>
            </a:outerShdw>
          </a:effectLst>
        </p:spPr>
        <p:txBody>
          <a:bodyPr rtlCol="0" anchor="ctr"/>
          <a:lstStyle/>
          <a:p>
            <a:pPr algn="ctr" defTabSz="2633472"/>
            <a:endParaRPr lang="en-US" sz="5184" kern="0" err="1">
              <a:solidFill>
                <a:srgbClr val="FFFFFF"/>
              </a:solidFill>
              <a:latin typeface="Calibri" panose="020F0502020204030204"/>
            </a:endParaRPr>
          </a:p>
        </p:txBody>
      </p:sp>
      <p:sp>
        <p:nvSpPr>
          <p:cNvPr id="21" name="Text Placeholder 3">
            <a:extLst>
              <a:ext uri="{FF2B5EF4-FFF2-40B4-BE49-F238E27FC236}">
                <a16:creationId xmlns:a16="http://schemas.microsoft.com/office/drawing/2014/main" id="{D801369D-24AC-4291-8FD5-DBFECF7A4DCB}"/>
              </a:ext>
            </a:extLst>
          </p:cNvPr>
          <p:cNvSpPr>
            <a:spLocks noGrp="1"/>
          </p:cNvSpPr>
          <p:nvPr>
            <p:ph type="body" sz="quarter" idx="10"/>
          </p:nvPr>
        </p:nvSpPr>
        <p:spPr>
          <a:xfrm>
            <a:off x="437318" y="1247877"/>
            <a:ext cx="11339774" cy="353045"/>
          </a:xfrm>
        </p:spPr>
        <p:txBody>
          <a:bodyPr/>
          <a:lstStyle/>
          <a:p>
            <a:r>
              <a:rPr lang="en-US" dirty="0">
                <a:solidFill>
                  <a:schemeClr val="tx1"/>
                </a:solidFill>
              </a:rPr>
              <a:t># admins with highest levels of privileges over time</a:t>
            </a:r>
          </a:p>
        </p:txBody>
      </p:sp>
      <p:sp>
        <p:nvSpPr>
          <p:cNvPr id="3" name="Title 2">
            <a:extLst>
              <a:ext uri="{FF2B5EF4-FFF2-40B4-BE49-F238E27FC236}">
                <a16:creationId xmlns:a16="http://schemas.microsoft.com/office/drawing/2014/main" id="{4DD2EF42-1822-4020-9E45-FCB7E0E9C3CA}"/>
              </a:ext>
            </a:extLst>
          </p:cNvPr>
          <p:cNvSpPr>
            <a:spLocks noGrp="1"/>
          </p:cNvSpPr>
          <p:nvPr>
            <p:ph type="title"/>
          </p:nvPr>
        </p:nvSpPr>
        <p:spPr/>
        <p:txBody>
          <a:bodyPr/>
          <a:lstStyle/>
          <a:p>
            <a:r>
              <a:rPr lang="en-US" dirty="0">
                <a:solidFill>
                  <a:schemeClr val="tx1"/>
                </a:solidFill>
              </a:rPr>
              <a:t>Risks with Privileged Access</a:t>
            </a:r>
          </a:p>
        </p:txBody>
      </p:sp>
      <p:sp>
        <p:nvSpPr>
          <p:cNvPr id="5" name="Rectangle 4">
            <a:extLst>
              <a:ext uri="{FF2B5EF4-FFF2-40B4-BE49-F238E27FC236}">
                <a16:creationId xmlns:a16="http://schemas.microsoft.com/office/drawing/2014/main" id="{EA2B3AD7-23C9-4F26-830F-24A46B9E58C0}"/>
              </a:ext>
            </a:extLst>
          </p:cNvPr>
          <p:cNvSpPr/>
          <p:nvPr/>
        </p:nvSpPr>
        <p:spPr>
          <a:xfrm>
            <a:off x="5654395" y="7034490"/>
            <a:ext cx="9000387" cy="246221"/>
          </a:xfrm>
          <a:prstGeom prst="rect">
            <a:avLst/>
          </a:prstGeom>
        </p:spPr>
        <p:txBody>
          <a:bodyPr wrap="square" lIns="91440" tIns="45720" rIns="91440" bIns="45720" anchor="t">
            <a:spAutoFit/>
          </a:bodyPr>
          <a:lstStyle/>
          <a:p>
            <a:r>
              <a:rPr lang="en-US" sz="1000">
                <a:hlinkClick r:id="rId3"/>
              </a:rPr>
              <a:t>https://docs.microsoft.com/azure/active-directory/privileged-identity-management/pim-configure</a:t>
            </a:r>
            <a:r>
              <a:rPr lang="en-US" sz="1000"/>
              <a:t> </a:t>
            </a:r>
          </a:p>
        </p:txBody>
      </p:sp>
      <p:sp>
        <p:nvSpPr>
          <p:cNvPr id="17" name="TextBox 16">
            <a:extLst>
              <a:ext uri="{FF2B5EF4-FFF2-40B4-BE49-F238E27FC236}">
                <a16:creationId xmlns:a16="http://schemas.microsoft.com/office/drawing/2014/main" id="{BAD2C0E4-1D37-44F2-94A4-7E71283E65F0}"/>
              </a:ext>
            </a:extLst>
          </p:cNvPr>
          <p:cNvSpPr txBox="1"/>
          <p:nvPr/>
        </p:nvSpPr>
        <p:spPr>
          <a:xfrm rot="16200000">
            <a:off x="-1664566" y="3958710"/>
            <a:ext cx="4125870" cy="300224"/>
          </a:xfrm>
          <a:prstGeom prst="rect">
            <a:avLst/>
          </a:prstGeom>
          <a:noFill/>
          <a:ln>
            <a:noFill/>
          </a:ln>
        </p:spPr>
        <p:txBody>
          <a:bodyPr wrap="square" lIns="0" tIns="0" rIns="0" bIns="0" rtlCol="0" anchor="ctr" anchorCtr="0">
            <a:noAutofit/>
          </a:bodyPr>
          <a:lstStyle>
            <a:defPPr>
              <a:defRPr lang="en-US"/>
            </a:defPPr>
            <a:lvl1pPr algn="ctr" defTabSz="914225">
              <a:lnSpc>
                <a:spcPct val="90000"/>
              </a:lnSpc>
              <a:spcAft>
                <a:spcPts val="588"/>
              </a:spcAft>
              <a:defRPr sz="1400" kern="0">
                <a:latin typeface="Segoe UI"/>
              </a:defRPr>
            </a:lvl1pPr>
          </a:lstStyle>
          <a:p>
            <a:r>
              <a:rPr lang="en-US">
                <a:solidFill>
                  <a:schemeClr val="accent1"/>
                </a:solidFill>
              </a:rPr>
              <a:t>Number of permissions</a:t>
            </a:r>
          </a:p>
        </p:txBody>
      </p:sp>
      <p:sp>
        <p:nvSpPr>
          <p:cNvPr id="11" name="Rectangle 10"/>
          <p:cNvSpPr/>
          <p:nvPr/>
        </p:nvSpPr>
        <p:spPr>
          <a:xfrm>
            <a:off x="5419721" y="6257879"/>
            <a:ext cx="1218905" cy="304105"/>
          </a:xfrm>
          <a:prstGeom prst="rect">
            <a:avLst/>
          </a:prstGeom>
          <a:noFill/>
          <a:ln>
            <a:noFill/>
          </a:ln>
        </p:spPr>
        <p:txBody>
          <a:bodyPr wrap="square" lIns="0" tIns="0" rIns="0" bIns="0" rtlCol="0" anchor="ctr" anchorCtr="0">
            <a:noAutofit/>
          </a:bodyPr>
          <a:lstStyle/>
          <a:p>
            <a:pPr algn="ctr" defTabSz="914225">
              <a:lnSpc>
                <a:spcPct val="90000"/>
              </a:lnSpc>
              <a:spcAft>
                <a:spcPts val="588"/>
              </a:spcAft>
            </a:pPr>
            <a:r>
              <a:rPr lang="en-US" sz="1400" kern="0">
                <a:solidFill>
                  <a:schemeClr val="accent1"/>
                </a:solidFill>
                <a:latin typeface="Segoe UI"/>
              </a:rPr>
              <a:t>Time</a:t>
            </a:r>
          </a:p>
        </p:txBody>
      </p:sp>
      <p:grpSp>
        <p:nvGrpSpPr>
          <p:cNvPr id="18" name="Group 17">
            <a:extLst>
              <a:ext uri="{FF2B5EF4-FFF2-40B4-BE49-F238E27FC236}">
                <a16:creationId xmlns:a16="http://schemas.microsoft.com/office/drawing/2014/main" id="{8406D050-701E-544F-86C6-0AC833F4CC60}"/>
              </a:ext>
            </a:extLst>
          </p:cNvPr>
          <p:cNvGrpSpPr/>
          <p:nvPr/>
        </p:nvGrpSpPr>
        <p:grpSpPr>
          <a:xfrm>
            <a:off x="1983800" y="4788509"/>
            <a:ext cx="825896" cy="1144521"/>
            <a:chOff x="1267183" y="3755275"/>
            <a:chExt cx="825896" cy="1144521"/>
          </a:xfrm>
        </p:grpSpPr>
        <p:grpSp>
          <p:nvGrpSpPr>
            <p:cNvPr id="16" name="Group 15">
              <a:extLst>
                <a:ext uri="{FF2B5EF4-FFF2-40B4-BE49-F238E27FC236}">
                  <a16:creationId xmlns:a16="http://schemas.microsoft.com/office/drawing/2014/main" id="{B9DCC8A3-F05B-7F41-A25D-C54408700E2E}"/>
                </a:ext>
              </a:extLst>
            </p:cNvPr>
            <p:cNvGrpSpPr/>
            <p:nvPr/>
          </p:nvGrpSpPr>
          <p:grpSpPr>
            <a:xfrm>
              <a:off x="1267183" y="3755275"/>
              <a:ext cx="825896" cy="1144521"/>
              <a:chOff x="1267183" y="3755275"/>
              <a:chExt cx="825896" cy="1144521"/>
            </a:xfrm>
          </p:grpSpPr>
          <p:sp>
            <p:nvSpPr>
              <p:cNvPr id="42" name="TextBox 41"/>
              <p:cNvSpPr txBox="1"/>
              <p:nvPr/>
            </p:nvSpPr>
            <p:spPr>
              <a:xfrm>
                <a:off x="1280178" y="4705897"/>
                <a:ext cx="771044" cy="193899"/>
              </a:xfrm>
              <a:prstGeom prst="rect">
                <a:avLst/>
              </a:prstGeom>
              <a:noFill/>
              <a:ln>
                <a:noFill/>
              </a:ln>
            </p:spPr>
            <p:txBody>
              <a:bodyPr wrap="square" lIns="0" tIns="0" rIns="0" bIns="0" rtlCol="0" anchor="ctr" anchorCtr="0">
                <a:noAutofit/>
              </a:bodyPr>
              <a:lstStyle>
                <a:defPPr>
                  <a:defRPr lang="en-US"/>
                </a:defPPr>
                <a:lvl1pPr algn="ctr" defTabSz="914225">
                  <a:lnSpc>
                    <a:spcPct val="90000"/>
                  </a:lnSpc>
                  <a:spcAft>
                    <a:spcPts val="588"/>
                  </a:spcAft>
                  <a:defRPr sz="1400" kern="0">
                    <a:solidFill>
                      <a:schemeClr val="bg1"/>
                    </a:solidFill>
                    <a:latin typeface="Segoe UI"/>
                  </a:defRPr>
                </a:lvl1pPr>
              </a:lstStyle>
              <a:p>
                <a:r>
                  <a:rPr lang="en-US"/>
                  <a:t>Admin #1</a:t>
                </a:r>
              </a:p>
            </p:txBody>
          </p:sp>
          <p:sp>
            <p:nvSpPr>
              <p:cNvPr id="31" name="Oval 30">
                <a:extLst>
                  <a:ext uri="{FF2B5EF4-FFF2-40B4-BE49-F238E27FC236}">
                    <a16:creationId xmlns:a16="http://schemas.microsoft.com/office/drawing/2014/main" id="{D406A8C2-11D5-B04A-9873-B48DF69224FD}"/>
                  </a:ext>
                </a:extLst>
              </p:cNvPr>
              <p:cNvSpPr/>
              <p:nvPr/>
            </p:nvSpPr>
            <p:spPr bwMode="auto">
              <a:xfrm>
                <a:off x="1267183" y="3755275"/>
                <a:ext cx="825896" cy="825896"/>
              </a:xfrm>
              <a:prstGeom prst="ellipse">
                <a:avLst/>
              </a:prstGeom>
              <a:solidFill>
                <a:srgbClr val="FFFFFF"/>
              </a:solidFill>
              <a:ln w="1905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4132FE8B-DE0C-9841-BA77-0BBC69199BD2}"/>
                </a:ext>
              </a:extLst>
            </p:cNvPr>
            <p:cNvGrpSpPr/>
            <p:nvPr/>
          </p:nvGrpSpPr>
          <p:grpSpPr>
            <a:xfrm>
              <a:off x="1531292" y="3983493"/>
              <a:ext cx="297679" cy="369460"/>
              <a:chOff x="10672832" y="4244241"/>
              <a:chExt cx="447675" cy="555625"/>
            </a:xfrm>
          </p:grpSpPr>
          <p:sp>
            <p:nvSpPr>
              <p:cNvPr id="27" name="Freeform 5">
                <a:extLst>
                  <a:ext uri="{FF2B5EF4-FFF2-40B4-BE49-F238E27FC236}">
                    <a16:creationId xmlns:a16="http://schemas.microsoft.com/office/drawing/2014/main" id="{9A3269D4-18FE-714C-B87A-20157EA10FF6}"/>
                  </a:ext>
                </a:extLst>
              </p:cNvPr>
              <p:cNvSpPr>
                <a:spLocks/>
              </p:cNvSpPr>
              <p:nvPr/>
            </p:nvSpPr>
            <p:spPr bwMode="auto">
              <a:xfrm>
                <a:off x="10749032" y="4244241"/>
                <a:ext cx="295275" cy="2968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
                <a:extLst>
                  <a:ext uri="{FF2B5EF4-FFF2-40B4-BE49-F238E27FC236}">
                    <a16:creationId xmlns:a16="http://schemas.microsoft.com/office/drawing/2014/main" id="{77056518-8E61-C24D-93C7-C3EAD08B7878}"/>
                  </a:ext>
                </a:extLst>
              </p:cNvPr>
              <p:cNvSpPr>
                <a:spLocks/>
              </p:cNvSpPr>
              <p:nvPr/>
            </p:nvSpPr>
            <p:spPr bwMode="auto">
              <a:xfrm>
                <a:off x="10672832" y="4577616"/>
                <a:ext cx="447675" cy="222250"/>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37" name="Rectangle 36"/>
          <p:cNvSpPr/>
          <p:nvPr/>
        </p:nvSpPr>
        <p:spPr bwMode="auto">
          <a:xfrm>
            <a:off x="4369363" y="3276694"/>
            <a:ext cx="7294149" cy="2893068"/>
          </a:xfrm>
          <a:prstGeom prst="rect">
            <a:avLst/>
          </a:prstGeom>
          <a:solidFill>
            <a:schemeClr val="accent1">
              <a:alpha val="82000"/>
            </a:schemeClr>
          </a:solidFill>
          <a:ln w="12700" cap="flat" cmpd="sng" algn="ctr">
            <a:solidFill>
              <a:srgbClr val="FFFFFF">
                <a:alpha val="50000"/>
              </a:srgbClr>
            </a:solidFill>
            <a:prstDash val="solid"/>
            <a:miter lim="800000"/>
          </a:ln>
          <a:effectLst>
            <a:outerShdw blurRad="50800" dist="38100" dir="8100000" algn="tr" rotWithShape="0">
              <a:prstClr val="black">
                <a:alpha val="40000"/>
              </a:prstClr>
            </a:outerShdw>
          </a:effectLst>
        </p:spPr>
        <p:txBody>
          <a:bodyPr rtlCol="0" anchor="ctr"/>
          <a:lstStyle/>
          <a:p>
            <a:pPr algn="ctr" defTabSz="2633472"/>
            <a:endParaRPr lang="en-US" sz="5184" kern="0" err="1">
              <a:solidFill>
                <a:srgbClr val="FFFFFF"/>
              </a:solidFill>
              <a:latin typeface="Calibri" panose="020F0502020204030204"/>
            </a:endParaRPr>
          </a:p>
        </p:txBody>
      </p:sp>
      <p:sp>
        <p:nvSpPr>
          <p:cNvPr id="39" name="Rectangle 38"/>
          <p:cNvSpPr/>
          <p:nvPr/>
        </p:nvSpPr>
        <p:spPr bwMode="auto">
          <a:xfrm>
            <a:off x="8065906" y="2168860"/>
            <a:ext cx="3597626" cy="3999980"/>
          </a:xfrm>
          <a:prstGeom prst="rect">
            <a:avLst/>
          </a:prstGeom>
          <a:solidFill>
            <a:schemeClr val="accent1">
              <a:alpha val="90000"/>
            </a:schemeClr>
          </a:solidFill>
          <a:ln w="12700" cap="flat" cmpd="sng" algn="ctr">
            <a:solidFill>
              <a:srgbClr val="FFFFFF">
                <a:alpha val="50000"/>
              </a:srgbClr>
            </a:solidFill>
            <a:prstDash val="solid"/>
            <a:miter lim="800000"/>
          </a:ln>
          <a:effectLst>
            <a:outerShdw blurRad="50800" dist="38100" dir="8100000" algn="tr" rotWithShape="0">
              <a:prstClr val="black">
                <a:alpha val="40000"/>
              </a:prstClr>
            </a:outerShdw>
          </a:effectLst>
        </p:spPr>
        <p:txBody>
          <a:bodyPr rtlCol="0" anchor="ctr"/>
          <a:lstStyle/>
          <a:p>
            <a:pPr algn="ctr" defTabSz="2633472"/>
            <a:endParaRPr lang="en-US" sz="5184" kern="0" err="1">
              <a:solidFill>
                <a:srgbClr val="FFFFFF"/>
              </a:solidFill>
              <a:latin typeface="Calibri" panose="020F0502020204030204"/>
            </a:endParaRPr>
          </a:p>
        </p:txBody>
      </p:sp>
      <p:cxnSp>
        <p:nvCxnSpPr>
          <p:cNvPr id="20" name="Straight Arrow Connector 19">
            <a:extLst>
              <a:ext uri="{FF2B5EF4-FFF2-40B4-BE49-F238E27FC236}">
                <a16:creationId xmlns:a16="http://schemas.microsoft.com/office/drawing/2014/main" id="{BDA476BA-629B-437C-A60F-9B37B48F572D}"/>
              </a:ext>
            </a:extLst>
          </p:cNvPr>
          <p:cNvCxnSpPr>
            <a:cxnSpLocks/>
          </p:cNvCxnSpPr>
          <p:nvPr/>
        </p:nvCxnSpPr>
        <p:spPr>
          <a:xfrm flipV="1">
            <a:off x="672824" y="2055413"/>
            <a:ext cx="0" cy="4126895"/>
          </a:xfrm>
          <a:prstGeom prst="straightConnector1">
            <a:avLst/>
          </a:prstGeom>
          <a:noFill/>
          <a:ln w="22225" cap="flat" cmpd="sng" algn="ctr">
            <a:solidFill>
              <a:schemeClr val="tx1"/>
            </a:solidFill>
            <a:prstDash val="solid"/>
            <a:headEnd type="none"/>
            <a:tailEnd type="triangle"/>
          </a:ln>
          <a:effectLst/>
        </p:spPr>
      </p:cxnSp>
      <p:cxnSp>
        <p:nvCxnSpPr>
          <p:cNvPr id="14" name="Straight Arrow Connector 13"/>
          <p:cNvCxnSpPr>
            <a:cxnSpLocks/>
          </p:cNvCxnSpPr>
          <p:nvPr/>
        </p:nvCxnSpPr>
        <p:spPr>
          <a:xfrm>
            <a:off x="672824" y="6172269"/>
            <a:ext cx="11168077" cy="0"/>
          </a:xfrm>
          <a:prstGeom prst="straightConnector1">
            <a:avLst/>
          </a:prstGeom>
          <a:noFill/>
          <a:ln w="22225" cap="flat" cmpd="sng" algn="ctr">
            <a:solidFill>
              <a:schemeClr val="tx1"/>
            </a:solidFill>
            <a:prstDash val="solid"/>
            <a:headEnd type="none"/>
            <a:tailEnd type="triangle"/>
          </a:ln>
          <a:effectLst/>
        </p:spPr>
      </p:cxnSp>
      <p:grpSp>
        <p:nvGrpSpPr>
          <p:cNvPr id="52" name="Group 51">
            <a:extLst>
              <a:ext uri="{FF2B5EF4-FFF2-40B4-BE49-F238E27FC236}">
                <a16:creationId xmlns:a16="http://schemas.microsoft.com/office/drawing/2014/main" id="{DC5B2C27-A678-9545-ABEC-07F6F534ECBA}"/>
              </a:ext>
            </a:extLst>
          </p:cNvPr>
          <p:cNvGrpSpPr/>
          <p:nvPr/>
        </p:nvGrpSpPr>
        <p:grpSpPr>
          <a:xfrm>
            <a:off x="5641400" y="3510780"/>
            <a:ext cx="825896" cy="1144521"/>
            <a:chOff x="1267183" y="3755275"/>
            <a:chExt cx="825896" cy="1144521"/>
          </a:xfrm>
        </p:grpSpPr>
        <p:grpSp>
          <p:nvGrpSpPr>
            <p:cNvPr id="53" name="Group 52">
              <a:extLst>
                <a:ext uri="{FF2B5EF4-FFF2-40B4-BE49-F238E27FC236}">
                  <a16:creationId xmlns:a16="http://schemas.microsoft.com/office/drawing/2014/main" id="{9D4F6270-53FD-4B46-92CA-7F348DA4C7BF}"/>
                </a:ext>
              </a:extLst>
            </p:cNvPr>
            <p:cNvGrpSpPr/>
            <p:nvPr/>
          </p:nvGrpSpPr>
          <p:grpSpPr>
            <a:xfrm>
              <a:off x="1267183" y="3755275"/>
              <a:ext cx="825896" cy="1144521"/>
              <a:chOff x="1267183" y="3755275"/>
              <a:chExt cx="825896" cy="1144521"/>
            </a:xfrm>
          </p:grpSpPr>
          <p:sp>
            <p:nvSpPr>
              <p:cNvPr id="57" name="TextBox 56">
                <a:extLst>
                  <a:ext uri="{FF2B5EF4-FFF2-40B4-BE49-F238E27FC236}">
                    <a16:creationId xmlns:a16="http://schemas.microsoft.com/office/drawing/2014/main" id="{194B7446-C35F-7741-B3CA-9D59D16DF23A}"/>
                  </a:ext>
                </a:extLst>
              </p:cNvPr>
              <p:cNvSpPr txBox="1"/>
              <p:nvPr/>
            </p:nvSpPr>
            <p:spPr>
              <a:xfrm>
                <a:off x="1280178" y="4705897"/>
                <a:ext cx="771044" cy="193899"/>
              </a:xfrm>
              <a:prstGeom prst="rect">
                <a:avLst/>
              </a:prstGeom>
              <a:noFill/>
              <a:ln>
                <a:noFill/>
              </a:ln>
            </p:spPr>
            <p:txBody>
              <a:bodyPr wrap="square" lIns="0" tIns="0" rIns="0" bIns="0" rtlCol="0" anchor="ctr" anchorCtr="0">
                <a:noAutofit/>
              </a:bodyPr>
              <a:lstStyle>
                <a:defPPr>
                  <a:defRPr lang="en-US"/>
                </a:defPPr>
                <a:lvl1pPr algn="ctr" defTabSz="914225">
                  <a:lnSpc>
                    <a:spcPct val="90000"/>
                  </a:lnSpc>
                  <a:spcAft>
                    <a:spcPts val="588"/>
                  </a:spcAft>
                  <a:defRPr sz="1400" kern="0">
                    <a:solidFill>
                      <a:schemeClr val="bg1"/>
                    </a:solidFill>
                    <a:latin typeface="Segoe UI"/>
                  </a:defRPr>
                </a:lvl1pPr>
              </a:lstStyle>
              <a:p>
                <a:r>
                  <a:rPr lang="en-US"/>
                  <a:t>Admin #2</a:t>
                </a:r>
              </a:p>
            </p:txBody>
          </p:sp>
          <p:sp>
            <p:nvSpPr>
              <p:cNvPr id="58" name="Oval 57">
                <a:extLst>
                  <a:ext uri="{FF2B5EF4-FFF2-40B4-BE49-F238E27FC236}">
                    <a16:creationId xmlns:a16="http://schemas.microsoft.com/office/drawing/2014/main" id="{0D387B10-AFA1-A146-B644-8E3355297487}"/>
                  </a:ext>
                </a:extLst>
              </p:cNvPr>
              <p:cNvSpPr/>
              <p:nvPr/>
            </p:nvSpPr>
            <p:spPr bwMode="auto">
              <a:xfrm>
                <a:off x="1267183" y="3755275"/>
                <a:ext cx="825896" cy="825896"/>
              </a:xfrm>
              <a:prstGeom prst="ellipse">
                <a:avLst/>
              </a:prstGeom>
              <a:solidFill>
                <a:srgbClr val="FFFFFF"/>
              </a:solidFill>
              <a:ln w="1905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6B297761-AB7C-694A-B0D0-798EA20E42C1}"/>
                </a:ext>
              </a:extLst>
            </p:cNvPr>
            <p:cNvGrpSpPr/>
            <p:nvPr/>
          </p:nvGrpSpPr>
          <p:grpSpPr>
            <a:xfrm>
              <a:off x="1531292" y="3983493"/>
              <a:ext cx="297679" cy="369460"/>
              <a:chOff x="10672832" y="4244241"/>
              <a:chExt cx="447675" cy="555625"/>
            </a:xfrm>
          </p:grpSpPr>
          <p:sp>
            <p:nvSpPr>
              <p:cNvPr id="55" name="Freeform 5">
                <a:extLst>
                  <a:ext uri="{FF2B5EF4-FFF2-40B4-BE49-F238E27FC236}">
                    <a16:creationId xmlns:a16="http://schemas.microsoft.com/office/drawing/2014/main" id="{E997EB6D-3524-0B42-93D4-E9839A6B65C7}"/>
                  </a:ext>
                </a:extLst>
              </p:cNvPr>
              <p:cNvSpPr>
                <a:spLocks/>
              </p:cNvSpPr>
              <p:nvPr/>
            </p:nvSpPr>
            <p:spPr bwMode="auto">
              <a:xfrm>
                <a:off x="10749032" y="4244241"/>
                <a:ext cx="295275" cy="2968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
                <a:extLst>
                  <a:ext uri="{FF2B5EF4-FFF2-40B4-BE49-F238E27FC236}">
                    <a16:creationId xmlns:a16="http://schemas.microsoft.com/office/drawing/2014/main" id="{9708C19B-F8EE-F14C-BB16-796B598F6F53}"/>
                  </a:ext>
                </a:extLst>
              </p:cNvPr>
              <p:cNvSpPr>
                <a:spLocks/>
              </p:cNvSpPr>
              <p:nvPr/>
            </p:nvSpPr>
            <p:spPr bwMode="auto">
              <a:xfrm>
                <a:off x="10672832" y="4577616"/>
                <a:ext cx="447675" cy="222250"/>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9" name="Group 58">
            <a:extLst>
              <a:ext uri="{FF2B5EF4-FFF2-40B4-BE49-F238E27FC236}">
                <a16:creationId xmlns:a16="http://schemas.microsoft.com/office/drawing/2014/main" id="{DC59DB81-5C0E-C149-9C95-5159BE0531C1}"/>
              </a:ext>
            </a:extLst>
          </p:cNvPr>
          <p:cNvGrpSpPr/>
          <p:nvPr/>
        </p:nvGrpSpPr>
        <p:grpSpPr>
          <a:xfrm>
            <a:off x="9491024" y="2595059"/>
            <a:ext cx="825896" cy="1144521"/>
            <a:chOff x="1267183" y="3755275"/>
            <a:chExt cx="825896" cy="1144521"/>
          </a:xfrm>
        </p:grpSpPr>
        <p:grpSp>
          <p:nvGrpSpPr>
            <p:cNvPr id="60" name="Group 59">
              <a:extLst>
                <a:ext uri="{FF2B5EF4-FFF2-40B4-BE49-F238E27FC236}">
                  <a16:creationId xmlns:a16="http://schemas.microsoft.com/office/drawing/2014/main" id="{1E108AC6-9CC7-FF4D-B24A-6BF638EF5591}"/>
                </a:ext>
              </a:extLst>
            </p:cNvPr>
            <p:cNvGrpSpPr/>
            <p:nvPr/>
          </p:nvGrpSpPr>
          <p:grpSpPr>
            <a:xfrm>
              <a:off x="1267183" y="3755275"/>
              <a:ext cx="825896" cy="1144521"/>
              <a:chOff x="1267183" y="3755275"/>
              <a:chExt cx="825896" cy="1144521"/>
            </a:xfrm>
          </p:grpSpPr>
          <p:sp>
            <p:nvSpPr>
              <p:cNvPr id="64" name="TextBox 63">
                <a:extLst>
                  <a:ext uri="{FF2B5EF4-FFF2-40B4-BE49-F238E27FC236}">
                    <a16:creationId xmlns:a16="http://schemas.microsoft.com/office/drawing/2014/main" id="{6ED53BCA-649F-3F47-8111-26D06660751B}"/>
                  </a:ext>
                </a:extLst>
              </p:cNvPr>
              <p:cNvSpPr txBox="1"/>
              <p:nvPr/>
            </p:nvSpPr>
            <p:spPr>
              <a:xfrm>
                <a:off x="1280178" y="4705897"/>
                <a:ext cx="771044" cy="193899"/>
              </a:xfrm>
              <a:prstGeom prst="rect">
                <a:avLst/>
              </a:prstGeom>
              <a:noFill/>
              <a:ln>
                <a:noFill/>
              </a:ln>
            </p:spPr>
            <p:txBody>
              <a:bodyPr wrap="square" lIns="0" tIns="0" rIns="0" bIns="0" rtlCol="0" anchor="ctr" anchorCtr="0">
                <a:noAutofit/>
              </a:bodyPr>
              <a:lstStyle>
                <a:defPPr>
                  <a:defRPr lang="en-US"/>
                </a:defPPr>
                <a:lvl1pPr algn="ctr" defTabSz="914225">
                  <a:lnSpc>
                    <a:spcPct val="90000"/>
                  </a:lnSpc>
                  <a:spcAft>
                    <a:spcPts val="588"/>
                  </a:spcAft>
                  <a:defRPr sz="1400" kern="0">
                    <a:solidFill>
                      <a:schemeClr val="bg1"/>
                    </a:solidFill>
                    <a:latin typeface="Segoe UI"/>
                  </a:defRPr>
                </a:lvl1pPr>
              </a:lstStyle>
              <a:p>
                <a:r>
                  <a:rPr lang="en-US"/>
                  <a:t>Admin #3</a:t>
                </a:r>
              </a:p>
            </p:txBody>
          </p:sp>
          <p:sp>
            <p:nvSpPr>
              <p:cNvPr id="65" name="Oval 64">
                <a:extLst>
                  <a:ext uri="{FF2B5EF4-FFF2-40B4-BE49-F238E27FC236}">
                    <a16:creationId xmlns:a16="http://schemas.microsoft.com/office/drawing/2014/main" id="{A660DAAA-1E7D-5A4B-A37D-21F7421EDBC2}"/>
                  </a:ext>
                </a:extLst>
              </p:cNvPr>
              <p:cNvSpPr/>
              <p:nvPr/>
            </p:nvSpPr>
            <p:spPr bwMode="auto">
              <a:xfrm>
                <a:off x="1267183" y="3755275"/>
                <a:ext cx="825896" cy="825896"/>
              </a:xfrm>
              <a:prstGeom prst="ellipse">
                <a:avLst/>
              </a:prstGeom>
              <a:solidFill>
                <a:srgbClr val="FFFFFF"/>
              </a:solidFill>
              <a:ln w="1905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FEB33286-547D-5A4B-B9AD-1C025E36172A}"/>
                </a:ext>
              </a:extLst>
            </p:cNvPr>
            <p:cNvGrpSpPr/>
            <p:nvPr/>
          </p:nvGrpSpPr>
          <p:grpSpPr>
            <a:xfrm>
              <a:off x="1531292" y="3983493"/>
              <a:ext cx="297679" cy="369460"/>
              <a:chOff x="10672832" y="4244241"/>
              <a:chExt cx="447675" cy="555625"/>
            </a:xfrm>
          </p:grpSpPr>
          <p:sp>
            <p:nvSpPr>
              <p:cNvPr id="62" name="Freeform 5">
                <a:extLst>
                  <a:ext uri="{FF2B5EF4-FFF2-40B4-BE49-F238E27FC236}">
                    <a16:creationId xmlns:a16="http://schemas.microsoft.com/office/drawing/2014/main" id="{27343039-48BA-084A-905B-E1C99EB0154D}"/>
                  </a:ext>
                </a:extLst>
              </p:cNvPr>
              <p:cNvSpPr>
                <a:spLocks/>
              </p:cNvSpPr>
              <p:nvPr/>
            </p:nvSpPr>
            <p:spPr bwMode="auto">
              <a:xfrm>
                <a:off x="10749032" y="4244241"/>
                <a:ext cx="295275" cy="2968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CD965F48-4363-DF46-8A0B-213BC1B4E426}"/>
                  </a:ext>
                </a:extLst>
              </p:cNvPr>
              <p:cNvSpPr>
                <a:spLocks/>
              </p:cNvSpPr>
              <p:nvPr/>
            </p:nvSpPr>
            <p:spPr bwMode="auto">
              <a:xfrm>
                <a:off x="10672832" y="4577616"/>
                <a:ext cx="447675" cy="222250"/>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3128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7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2" presetClass="entr" presetSubtype="8"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left)">
                                      <p:cBhvr>
                                        <p:cTn id="13" dur="1000"/>
                                        <p:tgtEl>
                                          <p:spTgt spid="34"/>
                                        </p:tgtEl>
                                      </p:cBhvr>
                                    </p:animEffect>
                                  </p:childTnLst>
                                </p:cTn>
                              </p:par>
                              <p:par>
                                <p:cTn id="14" presetID="42" presetClass="entr" presetSubtype="0" fill="hold" nodeType="withEffect">
                                  <p:stCondLst>
                                    <p:cond delay="100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anim calcmode="lin" valueType="num">
                                      <p:cBhvr>
                                        <p:cTn id="17" dur="500" fill="hold"/>
                                        <p:tgtEl>
                                          <p:spTgt spid="52"/>
                                        </p:tgtEl>
                                        <p:attrNameLst>
                                          <p:attrName>ppt_x</p:attrName>
                                        </p:attrNameLst>
                                      </p:cBhvr>
                                      <p:tavLst>
                                        <p:tav tm="0">
                                          <p:val>
                                            <p:strVal val="#ppt_x"/>
                                          </p:val>
                                        </p:tav>
                                        <p:tav tm="100000">
                                          <p:val>
                                            <p:strVal val="#ppt_x"/>
                                          </p:val>
                                        </p:tav>
                                      </p:tavLst>
                                    </p:anim>
                                    <p:anim calcmode="lin" valueType="num">
                                      <p:cBhvr>
                                        <p:cTn id="18" dur="500" fill="hold"/>
                                        <p:tgtEl>
                                          <p:spTgt spid="52"/>
                                        </p:tgtEl>
                                        <p:attrNameLst>
                                          <p:attrName>ppt_y</p:attrName>
                                        </p:attrNameLst>
                                      </p:cBhvr>
                                      <p:tavLst>
                                        <p:tav tm="0">
                                          <p:val>
                                            <p:strVal val="#ppt_y+.1"/>
                                          </p:val>
                                        </p:tav>
                                        <p:tav tm="100000">
                                          <p:val>
                                            <p:strVal val="#ppt_y"/>
                                          </p:val>
                                        </p:tav>
                                      </p:tavLst>
                                    </p:anim>
                                  </p:childTnLst>
                                </p:cTn>
                              </p:par>
                            </p:childTnLst>
                          </p:cTn>
                        </p:par>
                        <p:par>
                          <p:cTn id="19" fill="hold">
                            <p:stCondLst>
                              <p:cond delay="2750"/>
                            </p:stCondLst>
                            <p:childTnLst>
                              <p:par>
                                <p:cTn id="20" presetID="22" presetClass="entr" presetSubtype="8"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1000"/>
                                        <p:tgtEl>
                                          <p:spTgt spid="37"/>
                                        </p:tgtEl>
                                      </p:cBhvr>
                                    </p:animEffect>
                                  </p:childTnLst>
                                </p:cTn>
                              </p:par>
                              <p:par>
                                <p:cTn id="23" presetID="42" presetClass="entr" presetSubtype="0" fill="hold" nodeType="withEffect">
                                  <p:stCondLst>
                                    <p:cond delay="100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anim calcmode="lin" valueType="num">
                                      <p:cBhvr>
                                        <p:cTn id="26" dur="500" fill="hold"/>
                                        <p:tgtEl>
                                          <p:spTgt spid="59"/>
                                        </p:tgtEl>
                                        <p:attrNameLst>
                                          <p:attrName>ppt_x</p:attrName>
                                        </p:attrNameLst>
                                      </p:cBhvr>
                                      <p:tavLst>
                                        <p:tav tm="0">
                                          <p:val>
                                            <p:strVal val="#ppt_x"/>
                                          </p:val>
                                        </p:tav>
                                        <p:tav tm="100000">
                                          <p:val>
                                            <p:strVal val="#ppt_x"/>
                                          </p:val>
                                        </p:tav>
                                      </p:tavLst>
                                    </p:anim>
                                    <p:anim calcmode="lin" valueType="num">
                                      <p:cBhvr>
                                        <p:cTn id="27" dur="500" fill="hold"/>
                                        <p:tgtEl>
                                          <p:spTgt spid="59"/>
                                        </p:tgtEl>
                                        <p:attrNameLst>
                                          <p:attrName>ppt_y</p:attrName>
                                        </p:attrNameLst>
                                      </p:cBhvr>
                                      <p:tavLst>
                                        <p:tav tm="0">
                                          <p:val>
                                            <p:strVal val="#ppt_y+.1"/>
                                          </p:val>
                                        </p:tav>
                                        <p:tav tm="100000">
                                          <p:val>
                                            <p:strVal val="#ppt_y"/>
                                          </p:val>
                                        </p:tav>
                                      </p:tavLst>
                                    </p:anim>
                                  </p:childTnLst>
                                </p:cTn>
                              </p:par>
                            </p:childTnLst>
                          </p:cTn>
                        </p:par>
                        <p:par>
                          <p:cTn id="28" fill="hold">
                            <p:stCondLst>
                              <p:cond delay="4250"/>
                            </p:stCondLst>
                            <p:childTnLst>
                              <p:par>
                                <p:cTn id="29" presetID="22" presetClass="entr" presetSubtype="8" fill="hold" grpId="0"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left)">
                                      <p:cBhvr>
                                        <p:cTn id="31"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animBg="1"/>
      <p:bldP spid="3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A9B69803-679A-D44C-AAC9-F08AF4C22C3F}"/>
              </a:ext>
            </a:extLst>
          </p:cNvPr>
          <p:cNvSpPr/>
          <p:nvPr/>
        </p:nvSpPr>
        <p:spPr bwMode="auto">
          <a:xfrm>
            <a:off x="678973" y="5785372"/>
            <a:ext cx="10990704" cy="383467"/>
          </a:xfrm>
          <a:prstGeom prst="rect">
            <a:avLst/>
          </a:prstGeom>
          <a:solidFill>
            <a:schemeClr val="accent1">
              <a:alpha val="78000"/>
            </a:schemeClr>
          </a:solidFill>
          <a:ln w="12700" cap="flat" cmpd="sng" algn="ctr">
            <a:solidFill>
              <a:srgbClr val="FFFFFF">
                <a:alpha val="50000"/>
              </a:srgbClr>
            </a:solidFill>
            <a:prstDash val="solid"/>
            <a:miter lim="800000"/>
          </a:ln>
          <a:effectLst>
            <a:outerShdw blurRad="50800" dist="38100" dir="2700000" algn="tl" rotWithShape="0">
              <a:prstClr val="black">
                <a:alpha val="40000"/>
              </a:prstClr>
            </a:outerShdw>
          </a:effectLst>
        </p:spPr>
        <p:txBody>
          <a:bodyPr rtlCol="0" anchor="ctr"/>
          <a:lstStyle/>
          <a:p>
            <a:pPr algn="ctr" defTabSz="2633472"/>
            <a:endParaRPr lang="en-US" sz="5184" kern="0" err="1">
              <a:solidFill>
                <a:srgbClr val="FFFFFF"/>
              </a:solidFill>
              <a:latin typeface="Calibri" panose="020F0502020204030204"/>
            </a:endParaRPr>
          </a:p>
        </p:txBody>
      </p:sp>
      <p:sp>
        <p:nvSpPr>
          <p:cNvPr id="21" name="Text Placeholder 3">
            <a:extLst>
              <a:ext uri="{FF2B5EF4-FFF2-40B4-BE49-F238E27FC236}">
                <a16:creationId xmlns:a16="http://schemas.microsoft.com/office/drawing/2014/main" id="{D801369D-24AC-4291-8FD5-DBFECF7A4DCB}"/>
              </a:ext>
            </a:extLst>
          </p:cNvPr>
          <p:cNvSpPr>
            <a:spLocks noGrp="1"/>
          </p:cNvSpPr>
          <p:nvPr>
            <p:ph type="body" sz="quarter" idx="10"/>
          </p:nvPr>
        </p:nvSpPr>
        <p:spPr>
          <a:xfrm>
            <a:off x="437318" y="1247877"/>
            <a:ext cx="11339774" cy="706091"/>
          </a:xfrm>
        </p:spPr>
        <p:txBody>
          <a:bodyPr/>
          <a:lstStyle/>
          <a:p>
            <a:r>
              <a:rPr lang="en-US" dirty="0">
                <a:solidFill>
                  <a:schemeClr val="tx1"/>
                </a:solidFill>
              </a:rPr>
              <a:t>Secure and compliant by default, governed by the principle of Zero Standing Access, with Just-in-Time &amp; Just-Enough-Access</a:t>
            </a:r>
          </a:p>
        </p:txBody>
      </p:sp>
      <p:sp>
        <p:nvSpPr>
          <p:cNvPr id="3" name="Title 2">
            <a:extLst>
              <a:ext uri="{FF2B5EF4-FFF2-40B4-BE49-F238E27FC236}">
                <a16:creationId xmlns:a16="http://schemas.microsoft.com/office/drawing/2014/main" id="{4DD2EF42-1822-4020-9E45-FCB7E0E9C3CA}"/>
              </a:ext>
            </a:extLst>
          </p:cNvPr>
          <p:cNvSpPr>
            <a:spLocks noGrp="1"/>
          </p:cNvSpPr>
          <p:nvPr>
            <p:ph type="title"/>
          </p:nvPr>
        </p:nvSpPr>
        <p:spPr/>
        <p:txBody>
          <a:bodyPr/>
          <a:lstStyle/>
          <a:p>
            <a:r>
              <a:rPr lang="en-US" dirty="0">
                <a:solidFill>
                  <a:schemeClr val="tx1"/>
                </a:solidFill>
              </a:rPr>
              <a:t>What you want - Least Privileged Access </a:t>
            </a:r>
          </a:p>
        </p:txBody>
      </p:sp>
      <p:sp>
        <p:nvSpPr>
          <p:cNvPr id="5" name="Rectangle 4">
            <a:extLst>
              <a:ext uri="{FF2B5EF4-FFF2-40B4-BE49-F238E27FC236}">
                <a16:creationId xmlns:a16="http://schemas.microsoft.com/office/drawing/2014/main" id="{EA2B3AD7-23C9-4F26-830F-24A46B9E58C0}"/>
              </a:ext>
            </a:extLst>
          </p:cNvPr>
          <p:cNvSpPr/>
          <p:nvPr/>
        </p:nvSpPr>
        <p:spPr>
          <a:xfrm>
            <a:off x="5654395" y="7034490"/>
            <a:ext cx="9000387" cy="246221"/>
          </a:xfrm>
          <a:prstGeom prst="rect">
            <a:avLst/>
          </a:prstGeom>
        </p:spPr>
        <p:txBody>
          <a:bodyPr wrap="square" lIns="91440" tIns="45720" rIns="91440" bIns="45720" anchor="t">
            <a:spAutoFit/>
          </a:bodyPr>
          <a:lstStyle/>
          <a:p>
            <a:r>
              <a:rPr lang="en-US" sz="1000">
                <a:hlinkClick r:id="rId3"/>
              </a:rPr>
              <a:t>https://docs.microsoft.com/azure/active-directory/privileged-identity-management/pim-configure</a:t>
            </a:r>
            <a:r>
              <a:rPr lang="en-US" sz="1000"/>
              <a:t> </a:t>
            </a:r>
          </a:p>
        </p:txBody>
      </p:sp>
      <p:sp>
        <p:nvSpPr>
          <p:cNvPr id="17" name="TextBox 16">
            <a:extLst>
              <a:ext uri="{FF2B5EF4-FFF2-40B4-BE49-F238E27FC236}">
                <a16:creationId xmlns:a16="http://schemas.microsoft.com/office/drawing/2014/main" id="{BAD2C0E4-1D37-44F2-94A4-7E71283E65F0}"/>
              </a:ext>
            </a:extLst>
          </p:cNvPr>
          <p:cNvSpPr txBox="1"/>
          <p:nvPr/>
        </p:nvSpPr>
        <p:spPr>
          <a:xfrm rot="16200000">
            <a:off x="-1664566" y="3958710"/>
            <a:ext cx="4125870" cy="300224"/>
          </a:xfrm>
          <a:prstGeom prst="rect">
            <a:avLst/>
          </a:prstGeom>
          <a:noFill/>
          <a:ln>
            <a:noFill/>
          </a:ln>
        </p:spPr>
        <p:txBody>
          <a:bodyPr wrap="square" lIns="0" tIns="0" rIns="0" bIns="0" rtlCol="0" anchor="ctr" anchorCtr="0">
            <a:noAutofit/>
          </a:bodyPr>
          <a:lstStyle>
            <a:defPPr>
              <a:defRPr lang="en-US"/>
            </a:defPPr>
            <a:lvl1pPr algn="ctr" defTabSz="914225">
              <a:lnSpc>
                <a:spcPct val="90000"/>
              </a:lnSpc>
              <a:spcAft>
                <a:spcPts val="588"/>
              </a:spcAft>
              <a:defRPr sz="1400" kern="0">
                <a:latin typeface="Segoe UI"/>
              </a:defRPr>
            </a:lvl1pPr>
          </a:lstStyle>
          <a:p>
            <a:r>
              <a:rPr lang="en-US">
                <a:solidFill>
                  <a:schemeClr val="accent1"/>
                </a:solidFill>
              </a:rPr>
              <a:t>Number of permissions</a:t>
            </a:r>
          </a:p>
        </p:txBody>
      </p:sp>
      <p:sp>
        <p:nvSpPr>
          <p:cNvPr id="11" name="Rectangle 10"/>
          <p:cNvSpPr/>
          <p:nvPr/>
        </p:nvSpPr>
        <p:spPr>
          <a:xfrm>
            <a:off x="5419721" y="6257879"/>
            <a:ext cx="1218905" cy="304105"/>
          </a:xfrm>
          <a:prstGeom prst="rect">
            <a:avLst/>
          </a:prstGeom>
          <a:noFill/>
          <a:ln>
            <a:noFill/>
          </a:ln>
        </p:spPr>
        <p:txBody>
          <a:bodyPr wrap="square" lIns="0" tIns="0" rIns="0" bIns="0" rtlCol="0" anchor="ctr" anchorCtr="0">
            <a:noAutofit/>
          </a:bodyPr>
          <a:lstStyle/>
          <a:p>
            <a:pPr algn="ctr" defTabSz="914225">
              <a:lnSpc>
                <a:spcPct val="90000"/>
              </a:lnSpc>
              <a:spcAft>
                <a:spcPts val="588"/>
              </a:spcAft>
            </a:pPr>
            <a:r>
              <a:rPr lang="en-US" sz="1400" kern="0">
                <a:solidFill>
                  <a:schemeClr val="accent1"/>
                </a:solidFill>
                <a:latin typeface="Segoe UI"/>
              </a:rPr>
              <a:t>Time</a:t>
            </a:r>
          </a:p>
        </p:txBody>
      </p:sp>
      <p:grpSp>
        <p:nvGrpSpPr>
          <p:cNvPr id="18" name="Group 17">
            <a:extLst>
              <a:ext uri="{FF2B5EF4-FFF2-40B4-BE49-F238E27FC236}">
                <a16:creationId xmlns:a16="http://schemas.microsoft.com/office/drawing/2014/main" id="{8406D050-701E-544F-86C6-0AC833F4CC60}"/>
              </a:ext>
            </a:extLst>
          </p:cNvPr>
          <p:cNvGrpSpPr/>
          <p:nvPr/>
        </p:nvGrpSpPr>
        <p:grpSpPr>
          <a:xfrm>
            <a:off x="1983800" y="2709638"/>
            <a:ext cx="825896" cy="1144521"/>
            <a:chOff x="1267183" y="3755275"/>
            <a:chExt cx="825896" cy="1144521"/>
          </a:xfrm>
        </p:grpSpPr>
        <p:grpSp>
          <p:nvGrpSpPr>
            <p:cNvPr id="16" name="Group 15">
              <a:extLst>
                <a:ext uri="{FF2B5EF4-FFF2-40B4-BE49-F238E27FC236}">
                  <a16:creationId xmlns:a16="http://schemas.microsoft.com/office/drawing/2014/main" id="{B9DCC8A3-F05B-7F41-A25D-C54408700E2E}"/>
                </a:ext>
              </a:extLst>
            </p:cNvPr>
            <p:cNvGrpSpPr/>
            <p:nvPr/>
          </p:nvGrpSpPr>
          <p:grpSpPr>
            <a:xfrm>
              <a:off x="1267183" y="3755275"/>
              <a:ext cx="825896" cy="1144521"/>
              <a:chOff x="1267183" y="3755275"/>
              <a:chExt cx="825896" cy="1144521"/>
            </a:xfrm>
          </p:grpSpPr>
          <p:sp>
            <p:nvSpPr>
              <p:cNvPr id="42" name="TextBox 41"/>
              <p:cNvSpPr txBox="1"/>
              <p:nvPr/>
            </p:nvSpPr>
            <p:spPr>
              <a:xfrm>
                <a:off x="1280178" y="4705897"/>
                <a:ext cx="771044" cy="193899"/>
              </a:xfrm>
              <a:prstGeom prst="rect">
                <a:avLst/>
              </a:prstGeom>
              <a:noFill/>
              <a:ln>
                <a:noFill/>
              </a:ln>
            </p:spPr>
            <p:txBody>
              <a:bodyPr wrap="square" lIns="0" tIns="0" rIns="0" bIns="0" rtlCol="0" anchor="ctr" anchorCtr="0">
                <a:noAutofit/>
              </a:bodyPr>
              <a:lstStyle>
                <a:defPPr>
                  <a:defRPr lang="en-US"/>
                </a:defPPr>
                <a:lvl1pPr algn="ctr" defTabSz="914225">
                  <a:lnSpc>
                    <a:spcPct val="90000"/>
                  </a:lnSpc>
                  <a:spcAft>
                    <a:spcPts val="588"/>
                  </a:spcAft>
                  <a:defRPr sz="1400" kern="0">
                    <a:solidFill>
                      <a:schemeClr val="bg1"/>
                    </a:solidFill>
                    <a:latin typeface="Segoe UI"/>
                  </a:defRPr>
                </a:lvl1pPr>
              </a:lstStyle>
              <a:p>
                <a:r>
                  <a:rPr lang="en-US">
                    <a:solidFill>
                      <a:schemeClr val="tx1"/>
                    </a:solidFill>
                  </a:rPr>
                  <a:t>Admin #1</a:t>
                </a:r>
              </a:p>
            </p:txBody>
          </p:sp>
          <p:sp>
            <p:nvSpPr>
              <p:cNvPr id="31" name="Oval 30">
                <a:extLst>
                  <a:ext uri="{FF2B5EF4-FFF2-40B4-BE49-F238E27FC236}">
                    <a16:creationId xmlns:a16="http://schemas.microsoft.com/office/drawing/2014/main" id="{D406A8C2-11D5-B04A-9873-B48DF69224FD}"/>
                  </a:ext>
                </a:extLst>
              </p:cNvPr>
              <p:cNvSpPr/>
              <p:nvPr/>
            </p:nvSpPr>
            <p:spPr bwMode="auto">
              <a:xfrm>
                <a:off x="1267183" y="3755275"/>
                <a:ext cx="825896" cy="825896"/>
              </a:xfrm>
              <a:prstGeom prst="ellipse">
                <a:avLst/>
              </a:prstGeom>
              <a:solidFill>
                <a:srgbClr val="FFFFFF"/>
              </a:solidFill>
              <a:ln w="9525" cap="flat" cmpd="sng" algn="ctr">
                <a:solidFill>
                  <a:schemeClr val="bg1">
                    <a:lumMod val="85000"/>
                  </a:scheme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4132FE8B-DE0C-9841-BA77-0BBC69199BD2}"/>
                </a:ext>
              </a:extLst>
            </p:cNvPr>
            <p:cNvGrpSpPr/>
            <p:nvPr/>
          </p:nvGrpSpPr>
          <p:grpSpPr>
            <a:xfrm>
              <a:off x="1531292" y="3983493"/>
              <a:ext cx="297679" cy="369460"/>
              <a:chOff x="10672832" y="4244241"/>
              <a:chExt cx="447675" cy="555625"/>
            </a:xfrm>
          </p:grpSpPr>
          <p:sp>
            <p:nvSpPr>
              <p:cNvPr id="27" name="Freeform 5">
                <a:extLst>
                  <a:ext uri="{FF2B5EF4-FFF2-40B4-BE49-F238E27FC236}">
                    <a16:creationId xmlns:a16="http://schemas.microsoft.com/office/drawing/2014/main" id="{9A3269D4-18FE-714C-B87A-20157EA10FF6}"/>
                  </a:ext>
                </a:extLst>
              </p:cNvPr>
              <p:cNvSpPr>
                <a:spLocks/>
              </p:cNvSpPr>
              <p:nvPr/>
            </p:nvSpPr>
            <p:spPr bwMode="auto">
              <a:xfrm>
                <a:off x="10749032" y="4244241"/>
                <a:ext cx="295275" cy="2968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
                <a:extLst>
                  <a:ext uri="{FF2B5EF4-FFF2-40B4-BE49-F238E27FC236}">
                    <a16:creationId xmlns:a16="http://schemas.microsoft.com/office/drawing/2014/main" id="{77056518-8E61-C24D-93C7-C3EAD08B7878}"/>
                  </a:ext>
                </a:extLst>
              </p:cNvPr>
              <p:cNvSpPr>
                <a:spLocks/>
              </p:cNvSpPr>
              <p:nvPr/>
            </p:nvSpPr>
            <p:spPr bwMode="auto">
              <a:xfrm>
                <a:off x="10672832" y="4577616"/>
                <a:ext cx="447675" cy="222250"/>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2" name="Group 51">
            <a:extLst>
              <a:ext uri="{FF2B5EF4-FFF2-40B4-BE49-F238E27FC236}">
                <a16:creationId xmlns:a16="http://schemas.microsoft.com/office/drawing/2014/main" id="{DC5B2C27-A678-9545-ABEC-07F6F534ECBA}"/>
              </a:ext>
            </a:extLst>
          </p:cNvPr>
          <p:cNvGrpSpPr/>
          <p:nvPr/>
        </p:nvGrpSpPr>
        <p:grpSpPr>
          <a:xfrm>
            <a:off x="3841916" y="3176531"/>
            <a:ext cx="825896" cy="1144521"/>
            <a:chOff x="1267183" y="3755275"/>
            <a:chExt cx="825896" cy="1144521"/>
          </a:xfrm>
        </p:grpSpPr>
        <p:grpSp>
          <p:nvGrpSpPr>
            <p:cNvPr id="53" name="Group 52">
              <a:extLst>
                <a:ext uri="{FF2B5EF4-FFF2-40B4-BE49-F238E27FC236}">
                  <a16:creationId xmlns:a16="http://schemas.microsoft.com/office/drawing/2014/main" id="{9D4F6270-53FD-4B46-92CA-7F348DA4C7BF}"/>
                </a:ext>
              </a:extLst>
            </p:cNvPr>
            <p:cNvGrpSpPr/>
            <p:nvPr/>
          </p:nvGrpSpPr>
          <p:grpSpPr>
            <a:xfrm>
              <a:off x="1267183" y="3755275"/>
              <a:ext cx="825896" cy="1144521"/>
              <a:chOff x="1267183" y="3755275"/>
              <a:chExt cx="825896" cy="1144521"/>
            </a:xfrm>
          </p:grpSpPr>
          <p:sp>
            <p:nvSpPr>
              <p:cNvPr id="57" name="TextBox 56">
                <a:extLst>
                  <a:ext uri="{FF2B5EF4-FFF2-40B4-BE49-F238E27FC236}">
                    <a16:creationId xmlns:a16="http://schemas.microsoft.com/office/drawing/2014/main" id="{194B7446-C35F-7741-B3CA-9D59D16DF23A}"/>
                  </a:ext>
                </a:extLst>
              </p:cNvPr>
              <p:cNvSpPr txBox="1"/>
              <p:nvPr/>
            </p:nvSpPr>
            <p:spPr>
              <a:xfrm>
                <a:off x="1280178" y="4705897"/>
                <a:ext cx="771044" cy="193899"/>
              </a:xfrm>
              <a:prstGeom prst="rect">
                <a:avLst/>
              </a:prstGeom>
              <a:noFill/>
              <a:ln>
                <a:noFill/>
              </a:ln>
            </p:spPr>
            <p:txBody>
              <a:bodyPr wrap="square" lIns="0" tIns="0" rIns="0" bIns="0" rtlCol="0" anchor="ctr" anchorCtr="0">
                <a:noAutofit/>
              </a:bodyPr>
              <a:lstStyle>
                <a:defPPr>
                  <a:defRPr lang="en-US"/>
                </a:defPPr>
                <a:lvl1pPr algn="ctr" defTabSz="914225">
                  <a:lnSpc>
                    <a:spcPct val="90000"/>
                  </a:lnSpc>
                  <a:spcAft>
                    <a:spcPts val="588"/>
                  </a:spcAft>
                  <a:defRPr sz="1400" kern="0">
                    <a:solidFill>
                      <a:schemeClr val="bg1"/>
                    </a:solidFill>
                    <a:latin typeface="Segoe UI"/>
                  </a:defRPr>
                </a:lvl1pPr>
              </a:lstStyle>
              <a:p>
                <a:r>
                  <a:rPr lang="en-US">
                    <a:solidFill>
                      <a:schemeClr val="tx1"/>
                    </a:solidFill>
                  </a:rPr>
                  <a:t>Admin #2</a:t>
                </a:r>
              </a:p>
            </p:txBody>
          </p:sp>
          <p:sp>
            <p:nvSpPr>
              <p:cNvPr id="58" name="Oval 57">
                <a:extLst>
                  <a:ext uri="{FF2B5EF4-FFF2-40B4-BE49-F238E27FC236}">
                    <a16:creationId xmlns:a16="http://schemas.microsoft.com/office/drawing/2014/main" id="{0D387B10-AFA1-A146-B644-8E3355297487}"/>
                  </a:ext>
                </a:extLst>
              </p:cNvPr>
              <p:cNvSpPr/>
              <p:nvPr/>
            </p:nvSpPr>
            <p:spPr bwMode="auto">
              <a:xfrm>
                <a:off x="1267183" y="3755275"/>
                <a:ext cx="825896" cy="825896"/>
              </a:xfrm>
              <a:prstGeom prst="ellipse">
                <a:avLst/>
              </a:prstGeom>
              <a:solidFill>
                <a:srgbClr val="FFFFFF"/>
              </a:solidFill>
              <a:ln w="9525" cap="flat" cmpd="sng" algn="ctr">
                <a:solidFill>
                  <a:schemeClr val="bg1">
                    <a:lumMod val="85000"/>
                  </a:scheme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6B297761-AB7C-694A-B0D0-798EA20E42C1}"/>
                </a:ext>
              </a:extLst>
            </p:cNvPr>
            <p:cNvGrpSpPr/>
            <p:nvPr/>
          </p:nvGrpSpPr>
          <p:grpSpPr>
            <a:xfrm>
              <a:off x="1531292" y="3983493"/>
              <a:ext cx="297679" cy="369460"/>
              <a:chOff x="10672832" y="4244241"/>
              <a:chExt cx="447675" cy="555625"/>
            </a:xfrm>
          </p:grpSpPr>
          <p:sp>
            <p:nvSpPr>
              <p:cNvPr id="55" name="Freeform 5">
                <a:extLst>
                  <a:ext uri="{FF2B5EF4-FFF2-40B4-BE49-F238E27FC236}">
                    <a16:creationId xmlns:a16="http://schemas.microsoft.com/office/drawing/2014/main" id="{E997EB6D-3524-0B42-93D4-E9839A6B65C7}"/>
                  </a:ext>
                </a:extLst>
              </p:cNvPr>
              <p:cNvSpPr>
                <a:spLocks/>
              </p:cNvSpPr>
              <p:nvPr/>
            </p:nvSpPr>
            <p:spPr bwMode="auto">
              <a:xfrm>
                <a:off x="10749032" y="4244241"/>
                <a:ext cx="295275" cy="2968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
                <a:extLst>
                  <a:ext uri="{FF2B5EF4-FFF2-40B4-BE49-F238E27FC236}">
                    <a16:creationId xmlns:a16="http://schemas.microsoft.com/office/drawing/2014/main" id="{9708C19B-F8EE-F14C-BB16-796B598F6F53}"/>
                  </a:ext>
                </a:extLst>
              </p:cNvPr>
              <p:cNvSpPr>
                <a:spLocks/>
              </p:cNvSpPr>
              <p:nvPr/>
            </p:nvSpPr>
            <p:spPr bwMode="auto">
              <a:xfrm>
                <a:off x="10672832" y="4577616"/>
                <a:ext cx="447675" cy="222250"/>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9" name="Group 58">
            <a:extLst>
              <a:ext uri="{FF2B5EF4-FFF2-40B4-BE49-F238E27FC236}">
                <a16:creationId xmlns:a16="http://schemas.microsoft.com/office/drawing/2014/main" id="{DC59DB81-5C0E-C149-9C95-5159BE0531C1}"/>
              </a:ext>
            </a:extLst>
          </p:cNvPr>
          <p:cNvGrpSpPr/>
          <p:nvPr/>
        </p:nvGrpSpPr>
        <p:grpSpPr>
          <a:xfrm>
            <a:off x="5986112" y="2379496"/>
            <a:ext cx="825896" cy="1144521"/>
            <a:chOff x="1267183" y="3755275"/>
            <a:chExt cx="825896" cy="1144521"/>
          </a:xfrm>
        </p:grpSpPr>
        <p:grpSp>
          <p:nvGrpSpPr>
            <p:cNvPr id="60" name="Group 59">
              <a:extLst>
                <a:ext uri="{FF2B5EF4-FFF2-40B4-BE49-F238E27FC236}">
                  <a16:creationId xmlns:a16="http://schemas.microsoft.com/office/drawing/2014/main" id="{1E108AC6-9CC7-FF4D-B24A-6BF638EF5591}"/>
                </a:ext>
              </a:extLst>
            </p:cNvPr>
            <p:cNvGrpSpPr/>
            <p:nvPr/>
          </p:nvGrpSpPr>
          <p:grpSpPr>
            <a:xfrm>
              <a:off x="1267183" y="3755275"/>
              <a:ext cx="825896" cy="1144521"/>
              <a:chOff x="1267183" y="3755275"/>
              <a:chExt cx="825896" cy="1144521"/>
            </a:xfrm>
          </p:grpSpPr>
          <p:sp>
            <p:nvSpPr>
              <p:cNvPr id="64" name="TextBox 63">
                <a:extLst>
                  <a:ext uri="{FF2B5EF4-FFF2-40B4-BE49-F238E27FC236}">
                    <a16:creationId xmlns:a16="http://schemas.microsoft.com/office/drawing/2014/main" id="{6ED53BCA-649F-3F47-8111-26D06660751B}"/>
                  </a:ext>
                </a:extLst>
              </p:cNvPr>
              <p:cNvSpPr txBox="1"/>
              <p:nvPr/>
            </p:nvSpPr>
            <p:spPr>
              <a:xfrm>
                <a:off x="1280178" y="4705897"/>
                <a:ext cx="771044" cy="193899"/>
              </a:xfrm>
              <a:prstGeom prst="rect">
                <a:avLst/>
              </a:prstGeom>
              <a:noFill/>
              <a:ln>
                <a:noFill/>
              </a:ln>
            </p:spPr>
            <p:txBody>
              <a:bodyPr wrap="square" lIns="0" tIns="0" rIns="0" bIns="0" rtlCol="0" anchor="ctr" anchorCtr="0">
                <a:noAutofit/>
              </a:bodyPr>
              <a:lstStyle>
                <a:defPPr>
                  <a:defRPr lang="en-US"/>
                </a:defPPr>
                <a:lvl1pPr algn="ctr" defTabSz="914225">
                  <a:lnSpc>
                    <a:spcPct val="90000"/>
                  </a:lnSpc>
                  <a:spcAft>
                    <a:spcPts val="588"/>
                  </a:spcAft>
                  <a:defRPr sz="1400" kern="0">
                    <a:solidFill>
                      <a:schemeClr val="bg1"/>
                    </a:solidFill>
                    <a:latin typeface="Segoe UI"/>
                  </a:defRPr>
                </a:lvl1pPr>
              </a:lstStyle>
              <a:p>
                <a:r>
                  <a:rPr lang="en-US">
                    <a:solidFill>
                      <a:schemeClr val="tx1"/>
                    </a:solidFill>
                  </a:rPr>
                  <a:t>Admin #3</a:t>
                </a:r>
              </a:p>
            </p:txBody>
          </p:sp>
          <p:sp>
            <p:nvSpPr>
              <p:cNvPr id="65" name="Oval 64">
                <a:extLst>
                  <a:ext uri="{FF2B5EF4-FFF2-40B4-BE49-F238E27FC236}">
                    <a16:creationId xmlns:a16="http://schemas.microsoft.com/office/drawing/2014/main" id="{A660DAAA-1E7D-5A4B-A37D-21F7421EDBC2}"/>
                  </a:ext>
                </a:extLst>
              </p:cNvPr>
              <p:cNvSpPr/>
              <p:nvPr/>
            </p:nvSpPr>
            <p:spPr bwMode="auto">
              <a:xfrm>
                <a:off x="1267183" y="3755275"/>
                <a:ext cx="825896" cy="825896"/>
              </a:xfrm>
              <a:prstGeom prst="ellipse">
                <a:avLst/>
              </a:prstGeom>
              <a:solidFill>
                <a:srgbClr val="FFFFFF"/>
              </a:solidFill>
              <a:ln w="9525" cap="flat" cmpd="sng" algn="ctr">
                <a:solidFill>
                  <a:schemeClr val="bg1">
                    <a:lumMod val="85000"/>
                  </a:scheme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FEB33286-547D-5A4B-B9AD-1C025E36172A}"/>
                </a:ext>
              </a:extLst>
            </p:cNvPr>
            <p:cNvGrpSpPr/>
            <p:nvPr/>
          </p:nvGrpSpPr>
          <p:grpSpPr>
            <a:xfrm>
              <a:off x="1531292" y="3983493"/>
              <a:ext cx="297679" cy="369460"/>
              <a:chOff x="10672832" y="4244241"/>
              <a:chExt cx="447675" cy="555625"/>
            </a:xfrm>
          </p:grpSpPr>
          <p:sp>
            <p:nvSpPr>
              <p:cNvPr id="62" name="Freeform 5">
                <a:extLst>
                  <a:ext uri="{FF2B5EF4-FFF2-40B4-BE49-F238E27FC236}">
                    <a16:creationId xmlns:a16="http://schemas.microsoft.com/office/drawing/2014/main" id="{27343039-48BA-084A-905B-E1C99EB0154D}"/>
                  </a:ext>
                </a:extLst>
              </p:cNvPr>
              <p:cNvSpPr>
                <a:spLocks/>
              </p:cNvSpPr>
              <p:nvPr/>
            </p:nvSpPr>
            <p:spPr bwMode="auto">
              <a:xfrm>
                <a:off x="10749032" y="4244241"/>
                <a:ext cx="295275" cy="2968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CD965F48-4363-DF46-8A0B-213BC1B4E426}"/>
                  </a:ext>
                </a:extLst>
              </p:cNvPr>
              <p:cNvSpPr>
                <a:spLocks/>
              </p:cNvSpPr>
              <p:nvPr/>
            </p:nvSpPr>
            <p:spPr bwMode="auto">
              <a:xfrm>
                <a:off x="10672832" y="4577616"/>
                <a:ext cx="447675" cy="222250"/>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cxnSp>
        <p:nvCxnSpPr>
          <p:cNvPr id="20" name="Straight Arrow Connector 19">
            <a:extLst>
              <a:ext uri="{FF2B5EF4-FFF2-40B4-BE49-F238E27FC236}">
                <a16:creationId xmlns:a16="http://schemas.microsoft.com/office/drawing/2014/main" id="{BDA476BA-629B-437C-A60F-9B37B48F572D}"/>
              </a:ext>
            </a:extLst>
          </p:cNvPr>
          <p:cNvCxnSpPr>
            <a:cxnSpLocks/>
          </p:cNvCxnSpPr>
          <p:nvPr/>
        </p:nvCxnSpPr>
        <p:spPr>
          <a:xfrm flipV="1">
            <a:off x="672824" y="2045888"/>
            <a:ext cx="0" cy="4126895"/>
          </a:xfrm>
          <a:prstGeom prst="straightConnector1">
            <a:avLst/>
          </a:prstGeom>
          <a:noFill/>
          <a:ln w="22225" cap="flat" cmpd="sng" algn="ctr">
            <a:solidFill>
              <a:schemeClr val="tx1"/>
            </a:solidFill>
            <a:prstDash val="solid"/>
            <a:headEnd type="none"/>
            <a:tailEnd type="triangle"/>
          </a:ln>
          <a:effectLst/>
        </p:spPr>
      </p:cxnSp>
      <p:cxnSp>
        <p:nvCxnSpPr>
          <p:cNvPr id="14" name="Straight Arrow Connector 13"/>
          <p:cNvCxnSpPr>
            <a:cxnSpLocks/>
          </p:cNvCxnSpPr>
          <p:nvPr/>
        </p:nvCxnSpPr>
        <p:spPr>
          <a:xfrm>
            <a:off x="672824" y="6172269"/>
            <a:ext cx="11168077" cy="0"/>
          </a:xfrm>
          <a:prstGeom prst="straightConnector1">
            <a:avLst/>
          </a:prstGeom>
          <a:noFill/>
          <a:ln w="22225" cap="flat" cmpd="sng" algn="ctr">
            <a:solidFill>
              <a:schemeClr val="tx1"/>
            </a:solidFill>
            <a:prstDash val="solid"/>
            <a:headEnd type="none"/>
            <a:tailEnd type="triangle"/>
          </a:ln>
          <a:effectLst/>
        </p:spPr>
      </p:cxnSp>
      <p:grpSp>
        <p:nvGrpSpPr>
          <p:cNvPr id="4" name="Group 3">
            <a:extLst>
              <a:ext uri="{FF2B5EF4-FFF2-40B4-BE49-F238E27FC236}">
                <a16:creationId xmlns:a16="http://schemas.microsoft.com/office/drawing/2014/main" id="{2FB5B5D6-F095-BF44-802A-43BBA10E5187}"/>
              </a:ext>
            </a:extLst>
          </p:cNvPr>
          <p:cNvGrpSpPr/>
          <p:nvPr/>
        </p:nvGrpSpPr>
        <p:grpSpPr>
          <a:xfrm>
            <a:off x="1497118" y="3991239"/>
            <a:ext cx="1788202" cy="2210514"/>
            <a:chOff x="1497118" y="3991239"/>
            <a:chExt cx="1788202" cy="2210514"/>
          </a:xfrm>
        </p:grpSpPr>
        <p:sp>
          <p:nvSpPr>
            <p:cNvPr id="40" name="Rectangle 39">
              <a:extLst>
                <a:ext uri="{FF2B5EF4-FFF2-40B4-BE49-F238E27FC236}">
                  <a16:creationId xmlns:a16="http://schemas.microsoft.com/office/drawing/2014/main" id="{D041FC36-33A2-264B-A1F3-D8A05AF3CC1F}"/>
                </a:ext>
              </a:extLst>
            </p:cNvPr>
            <p:cNvSpPr/>
            <p:nvPr/>
          </p:nvSpPr>
          <p:spPr bwMode="auto">
            <a:xfrm>
              <a:off x="2074212" y="3991239"/>
              <a:ext cx="634014" cy="2178397"/>
            </a:xfrm>
            <a:prstGeom prst="rect">
              <a:avLst/>
            </a:prstGeom>
            <a:gradFill>
              <a:gsLst>
                <a:gs pos="24000">
                  <a:schemeClr val="accent1"/>
                </a:gs>
                <a:gs pos="99000">
                  <a:schemeClr val="accent1">
                    <a:alpha val="37000"/>
                  </a:schemeClr>
                </a:gs>
              </a:gsLst>
              <a:lin ang="5400000" scaled="1"/>
            </a:gradFill>
            <a:ln w="15875" cap="flat" cmpd="sng" algn="ctr">
              <a:noFill/>
              <a:prstDash val="sysDot"/>
              <a:miter lim="800000"/>
            </a:ln>
            <a:effectLst>
              <a:outerShdw blurRad="50800" dist="38100" dir="2700000" algn="tl" rotWithShape="0">
                <a:prstClr val="black">
                  <a:alpha val="40000"/>
                </a:prstClr>
              </a:outerShdw>
            </a:effectLst>
          </p:spPr>
          <p:txBody>
            <a:bodyPr rtlCol="0" anchor="ctr"/>
            <a:lstStyle/>
            <a:p>
              <a:pPr algn="ctr" defTabSz="2633472"/>
              <a:endParaRPr lang="en-US" sz="5184" kern="0" err="1">
                <a:solidFill>
                  <a:srgbClr val="FFFFFF"/>
                </a:solidFill>
                <a:latin typeface="Calibri" panose="020F0502020204030204"/>
              </a:endParaRPr>
            </a:p>
          </p:txBody>
        </p:sp>
        <p:sp>
          <p:nvSpPr>
            <p:cNvPr id="47" name="TextBox 46">
              <a:extLst>
                <a:ext uri="{FF2B5EF4-FFF2-40B4-BE49-F238E27FC236}">
                  <a16:creationId xmlns:a16="http://schemas.microsoft.com/office/drawing/2014/main" id="{5BD430B2-B4BF-2E4C-93A0-C998143FF9D1}"/>
                </a:ext>
              </a:extLst>
            </p:cNvPr>
            <p:cNvSpPr txBox="1"/>
            <p:nvPr/>
          </p:nvSpPr>
          <p:spPr>
            <a:xfrm>
              <a:off x="1497118" y="5785372"/>
              <a:ext cx="1788202" cy="416381"/>
            </a:xfrm>
            <a:prstGeom prst="rect">
              <a:avLst/>
            </a:prstGeom>
            <a:noFill/>
            <a:ln>
              <a:noFill/>
            </a:ln>
          </p:spPr>
          <p:txBody>
            <a:bodyPr wrap="square" lIns="0" tIns="0" rIns="0" bIns="0" rtlCol="0" anchor="ctr" anchorCtr="0">
              <a:noAutofit/>
            </a:bodyPr>
            <a:lstStyle>
              <a:defPPr>
                <a:defRPr lang="en-US"/>
              </a:defPPr>
              <a:lvl1pPr algn="ctr" defTabSz="914225">
                <a:lnSpc>
                  <a:spcPct val="90000"/>
                </a:lnSpc>
                <a:spcAft>
                  <a:spcPts val="588"/>
                </a:spcAft>
                <a:defRPr sz="1400" kern="0">
                  <a:solidFill>
                    <a:schemeClr val="bg1"/>
                  </a:solidFill>
                  <a:latin typeface="Segoe UI"/>
                </a:defRPr>
              </a:lvl1pPr>
            </a:lstStyle>
            <a:p>
              <a:r>
                <a:rPr lang="en-US"/>
                <a:t>Password Admin 1 </a:t>
              </a:r>
              <a:r>
                <a:rPr lang="en-US" err="1"/>
                <a:t>hr</a:t>
              </a:r>
              <a:endParaRPr lang="en-US"/>
            </a:p>
          </p:txBody>
        </p:sp>
      </p:grpSp>
      <p:grpSp>
        <p:nvGrpSpPr>
          <p:cNvPr id="6" name="Group 5">
            <a:extLst>
              <a:ext uri="{FF2B5EF4-FFF2-40B4-BE49-F238E27FC236}">
                <a16:creationId xmlns:a16="http://schemas.microsoft.com/office/drawing/2014/main" id="{190EC825-8392-F549-A7A2-50AEBEA37949}"/>
              </a:ext>
            </a:extLst>
          </p:cNvPr>
          <p:cNvGrpSpPr/>
          <p:nvPr/>
        </p:nvGrpSpPr>
        <p:grpSpPr>
          <a:xfrm>
            <a:off x="3288312" y="4455893"/>
            <a:ext cx="1928495" cy="1723738"/>
            <a:chOff x="5111907" y="4455893"/>
            <a:chExt cx="1928495" cy="1723738"/>
          </a:xfrm>
        </p:grpSpPr>
        <p:sp>
          <p:nvSpPr>
            <p:cNvPr id="41" name="Rectangle 40">
              <a:extLst>
                <a:ext uri="{FF2B5EF4-FFF2-40B4-BE49-F238E27FC236}">
                  <a16:creationId xmlns:a16="http://schemas.microsoft.com/office/drawing/2014/main" id="{C10A7CDD-74DC-1442-B66A-028D0FEAA62B}"/>
                </a:ext>
              </a:extLst>
            </p:cNvPr>
            <p:cNvSpPr/>
            <p:nvPr/>
          </p:nvSpPr>
          <p:spPr bwMode="auto">
            <a:xfrm>
              <a:off x="5579990" y="4455893"/>
              <a:ext cx="992328" cy="1723738"/>
            </a:xfrm>
            <a:prstGeom prst="rect">
              <a:avLst/>
            </a:prstGeom>
            <a:gradFill>
              <a:gsLst>
                <a:gs pos="24000">
                  <a:schemeClr val="accent1"/>
                </a:gs>
                <a:gs pos="99000">
                  <a:schemeClr val="accent1">
                    <a:alpha val="37000"/>
                  </a:schemeClr>
                </a:gs>
              </a:gsLst>
              <a:lin ang="5400000" scaled="1"/>
            </a:gradFill>
            <a:ln w="15875" cap="flat" cmpd="sng" algn="ctr">
              <a:noFill/>
              <a:prstDash val="sysDot"/>
              <a:miter lim="800000"/>
            </a:ln>
            <a:effectLst>
              <a:outerShdw blurRad="50800" dist="38100" dir="2700000" algn="tl" rotWithShape="0">
                <a:prstClr val="black">
                  <a:alpha val="40000"/>
                </a:prstClr>
              </a:outerShdw>
            </a:effectLst>
          </p:spPr>
          <p:txBody>
            <a:bodyPr rtlCol="0" anchor="ctr"/>
            <a:lstStyle/>
            <a:p>
              <a:pPr algn="ctr" defTabSz="2633472"/>
              <a:endParaRPr lang="en-US" sz="5184" kern="0" err="1">
                <a:solidFill>
                  <a:srgbClr val="FFFFFF"/>
                </a:solidFill>
                <a:latin typeface="Calibri" panose="020F0502020204030204"/>
              </a:endParaRPr>
            </a:p>
          </p:txBody>
        </p:sp>
        <p:sp>
          <p:nvSpPr>
            <p:cNvPr id="67" name="TextBox 66">
              <a:extLst>
                <a:ext uri="{FF2B5EF4-FFF2-40B4-BE49-F238E27FC236}">
                  <a16:creationId xmlns:a16="http://schemas.microsoft.com/office/drawing/2014/main" id="{22B08B88-A6B9-1D48-9614-967F4ED4D829}"/>
                </a:ext>
              </a:extLst>
            </p:cNvPr>
            <p:cNvSpPr txBox="1"/>
            <p:nvPr/>
          </p:nvSpPr>
          <p:spPr>
            <a:xfrm>
              <a:off x="5111907" y="5785372"/>
              <a:ext cx="1928495" cy="383723"/>
            </a:xfrm>
            <a:prstGeom prst="rect">
              <a:avLst/>
            </a:prstGeom>
            <a:noFill/>
            <a:ln>
              <a:noFill/>
            </a:ln>
          </p:spPr>
          <p:txBody>
            <a:bodyPr wrap="square" lIns="0" tIns="0" rIns="0" bIns="0" rtlCol="0" anchor="ctr" anchorCtr="0">
              <a:noAutofit/>
            </a:bodyPr>
            <a:lstStyle>
              <a:defPPr>
                <a:defRPr lang="en-US"/>
              </a:defPPr>
              <a:lvl1pPr algn="ctr" defTabSz="914225">
                <a:lnSpc>
                  <a:spcPct val="90000"/>
                </a:lnSpc>
                <a:spcAft>
                  <a:spcPts val="588"/>
                </a:spcAft>
                <a:defRPr sz="1400" kern="0">
                  <a:solidFill>
                    <a:schemeClr val="bg1"/>
                  </a:solidFill>
                  <a:latin typeface="Segoe UI"/>
                </a:defRPr>
              </a:lvl1pPr>
            </a:lstStyle>
            <a:p>
              <a:r>
                <a:rPr lang="en-US"/>
                <a:t>Security Admin 2 </a:t>
              </a:r>
              <a:r>
                <a:rPr lang="en-US" err="1"/>
                <a:t>hrs</a:t>
              </a:r>
              <a:endParaRPr lang="en-US"/>
            </a:p>
          </p:txBody>
        </p:sp>
      </p:grpSp>
      <p:grpSp>
        <p:nvGrpSpPr>
          <p:cNvPr id="7" name="Group 6">
            <a:extLst>
              <a:ext uri="{FF2B5EF4-FFF2-40B4-BE49-F238E27FC236}">
                <a16:creationId xmlns:a16="http://schemas.microsoft.com/office/drawing/2014/main" id="{7C94BA6D-B7EC-AF41-A169-A12F2A4D7707}"/>
              </a:ext>
            </a:extLst>
          </p:cNvPr>
          <p:cNvGrpSpPr/>
          <p:nvPr/>
        </p:nvGrpSpPr>
        <p:grpSpPr>
          <a:xfrm>
            <a:off x="5219799" y="3667802"/>
            <a:ext cx="2319422" cy="2558131"/>
            <a:chOff x="8744261" y="3667802"/>
            <a:chExt cx="2319422" cy="2558131"/>
          </a:xfrm>
        </p:grpSpPr>
        <p:sp>
          <p:nvSpPr>
            <p:cNvPr id="43" name="Rectangle 42">
              <a:extLst>
                <a:ext uri="{FF2B5EF4-FFF2-40B4-BE49-F238E27FC236}">
                  <a16:creationId xmlns:a16="http://schemas.microsoft.com/office/drawing/2014/main" id="{4D154EB5-7215-A04B-93D4-02BAF7346E84}"/>
                </a:ext>
              </a:extLst>
            </p:cNvPr>
            <p:cNvSpPr/>
            <p:nvPr/>
          </p:nvSpPr>
          <p:spPr bwMode="auto">
            <a:xfrm>
              <a:off x="9661669" y="3667802"/>
              <a:ext cx="457959" cy="2504264"/>
            </a:xfrm>
            <a:prstGeom prst="rect">
              <a:avLst/>
            </a:prstGeom>
            <a:gradFill>
              <a:gsLst>
                <a:gs pos="24000">
                  <a:schemeClr val="accent1"/>
                </a:gs>
                <a:gs pos="99000">
                  <a:schemeClr val="accent1">
                    <a:alpha val="37000"/>
                  </a:schemeClr>
                </a:gs>
              </a:gsLst>
              <a:lin ang="5400000" scaled="1"/>
            </a:gradFill>
            <a:ln w="15875" cap="flat" cmpd="sng" algn="ctr">
              <a:noFill/>
              <a:prstDash val="sysDot"/>
              <a:miter lim="800000"/>
            </a:ln>
            <a:effectLst>
              <a:outerShdw blurRad="50800" dist="38100" dir="2700000" algn="tl" rotWithShape="0">
                <a:prstClr val="black">
                  <a:alpha val="40000"/>
                </a:prstClr>
              </a:outerShdw>
            </a:effectLst>
          </p:spPr>
          <p:txBody>
            <a:bodyPr rtlCol="0" anchor="ctr"/>
            <a:lstStyle/>
            <a:p>
              <a:pPr algn="ctr" defTabSz="2633472"/>
              <a:endParaRPr lang="en-US" sz="5184" kern="0" err="1">
                <a:solidFill>
                  <a:srgbClr val="FFFFFF"/>
                </a:solidFill>
                <a:latin typeface="Calibri" panose="020F0502020204030204"/>
              </a:endParaRPr>
            </a:p>
          </p:txBody>
        </p:sp>
        <p:sp>
          <p:nvSpPr>
            <p:cNvPr id="66" name="TextBox 65">
              <a:extLst>
                <a:ext uri="{FF2B5EF4-FFF2-40B4-BE49-F238E27FC236}">
                  <a16:creationId xmlns:a16="http://schemas.microsoft.com/office/drawing/2014/main" id="{E1BFA93A-28EA-8448-A165-9B4E6D158BA0}"/>
                </a:ext>
              </a:extLst>
            </p:cNvPr>
            <p:cNvSpPr txBox="1"/>
            <p:nvPr/>
          </p:nvSpPr>
          <p:spPr>
            <a:xfrm>
              <a:off x="8744261" y="5785372"/>
              <a:ext cx="2319422" cy="440561"/>
            </a:xfrm>
            <a:prstGeom prst="rect">
              <a:avLst/>
            </a:prstGeom>
            <a:noFill/>
            <a:ln>
              <a:noFill/>
            </a:ln>
          </p:spPr>
          <p:txBody>
            <a:bodyPr wrap="square" lIns="0" tIns="0" rIns="0" bIns="0" rtlCol="0" anchor="ctr" anchorCtr="0">
              <a:noAutofit/>
            </a:bodyPr>
            <a:lstStyle>
              <a:defPPr>
                <a:defRPr lang="en-US"/>
              </a:defPPr>
              <a:lvl1pPr algn="ctr" defTabSz="914225">
                <a:lnSpc>
                  <a:spcPct val="90000"/>
                </a:lnSpc>
                <a:spcAft>
                  <a:spcPts val="588"/>
                </a:spcAft>
                <a:defRPr sz="1400" kern="0">
                  <a:solidFill>
                    <a:schemeClr val="bg1"/>
                  </a:solidFill>
                  <a:latin typeface="Segoe UI"/>
                </a:defRPr>
              </a:lvl1pPr>
            </a:lstStyle>
            <a:p>
              <a:r>
                <a:rPr lang="en-US"/>
                <a:t>Global Admin .5hr</a:t>
              </a:r>
            </a:p>
          </p:txBody>
        </p:sp>
      </p:grpSp>
      <p:grpSp>
        <p:nvGrpSpPr>
          <p:cNvPr id="44" name="Group 43">
            <a:extLst>
              <a:ext uri="{FF2B5EF4-FFF2-40B4-BE49-F238E27FC236}">
                <a16:creationId xmlns:a16="http://schemas.microsoft.com/office/drawing/2014/main" id="{5AAC91B0-CD7C-3947-BF1D-490A535054EB}"/>
              </a:ext>
            </a:extLst>
          </p:cNvPr>
          <p:cNvGrpSpPr/>
          <p:nvPr/>
        </p:nvGrpSpPr>
        <p:grpSpPr>
          <a:xfrm>
            <a:off x="8014484" y="2716895"/>
            <a:ext cx="825896" cy="1144521"/>
            <a:chOff x="1267183" y="3755275"/>
            <a:chExt cx="825896" cy="1144521"/>
          </a:xfrm>
        </p:grpSpPr>
        <p:grpSp>
          <p:nvGrpSpPr>
            <p:cNvPr id="45" name="Group 44">
              <a:extLst>
                <a:ext uri="{FF2B5EF4-FFF2-40B4-BE49-F238E27FC236}">
                  <a16:creationId xmlns:a16="http://schemas.microsoft.com/office/drawing/2014/main" id="{FC76C6C0-2848-5747-9A5D-0739D7823A02}"/>
                </a:ext>
              </a:extLst>
            </p:cNvPr>
            <p:cNvGrpSpPr/>
            <p:nvPr/>
          </p:nvGrpSpPr>
          <p:grpSpPr>
            <a:xfrm>
              <a:off x="1267183" y="3755275"/>
              <a:ext cx="825896" cy="1144521"/>
              <a:chOff x="1267183" y="3755275"/>
              <a:chExt cx="825896" cy="1144521"/>
            </a:xfrm>
          </p:grpSpPr>
          <p:sp>
            <p:nvSpPr>
              <p:cNvPr id="50" name="TextBox 49">
                <a:extLst>
                  <a:ext uri="{FF2B5EF4-FFF2-40B4-BE49-F238E27FC236}">
                    <a16:creationId xmlns:a16="http://schemas.microsoft.com/office/drawing/2014/main" id="{8FC51BB7-123C-474F-A072-854F8333ED85}"/>
                  </a:ext>
                </a:extLst>
              </p:cNvPr>
              <p:cNvSpPr txBox="1"/>
              <p:nvPr/>
            </p:nvSpPr>
            <p:spPr>
              <a:xfrm>
                <a:off x="1280178" y="4705897"/>
                <a:ext cx="771044" cy="193899"/>
              </a:xfrm>
              <a:prstGeom prst="rect">
                <a:avLst/>
              </a:prstGeom>
              <a:noFill/>
              <a:ln>
                <a:noFill/>
              </a:ln>
            </p:spPr>
            <p:txBody>
              <a:bodyPr wrap="square" lIns="0" tIns="0" rIns="0" bIns="0" rtlCol="0" anchor="ctr" anchorCtr="0">
                <a:noAutofit/>
              </a:bodyPr>
              <a:lstStyle>
                <a:defPPr>
                  <a:defRPr lang="en-US"/>
                </a:defPPr>
                <a:lvl1pPr algn="ctr" defTabSz="914225">
                  <a:lnSpc>
                    <a:spcPct val="90000"/>
                  </a:lnSpc>
                  <a:spcAft>
                    <a:spcPts val="588"/>
                  </a:spcAft>
                  <a:defRPr sz="1400" kern="0">
                    <a:solidFill>
                      <a:schemeClr val="bg1"/>
                    </a:solidFill>
                    <a:latin typeface="Segoe UI"/>
                  </a:defRPr>
                </a:lvl1pPr>
              </a:lstStyle>
              <a:p>
                <a:r>
                  <a:rPr lang="en-US">
                    <a:solidFill>
                      <a:schemeClr val="tx1"/>
                    </a:solidFill>
                  </a:rPr>
                  <a:t>Admin #1</a:t>
                </a:r>
              </a:p>
            </p:txBody>
          </p:sp>
          <p:sp>
            <p:nvSpPr>
              <p:cNvPr id="51" name="Oval 50">
                <a:extLst>
                  <a:ext uri="{FF2B5EF4-FFF2-40B4-BE49-F238E27FC236}">
                    <a16:creationId xmlns:a16="http://schemas.microsoft.com/office/drawing/2014/main" id="{10ED5E8B-D92A-2042-BAFE-A1B81F0C2726}"/>
                  </a:ext>
                </a:extLst>
              </p:cNvPr>
              <p:cNvSpPr/>
              <p:nvPr/>
            </p:nvSpPr>
            <p:spPr bwMode="auto">
              <a:xfrm>
                <a:off x="1267183" y="3755275"/>
                <a:ext cx="825896" cy="825896"/>
              </a:xfrm>
              <a:prstGeom prst="ellipse">
                <a:avLst/>
              </a:prstGeom>
              <a:solidFill>
                <a:srgbClr val="FFFFFF"/>
              </a:solidFill>
              <a:ln w="9525" cap="flat" cmpd="sng" algn="ctr">
                <a:solidFill>
                  <a:schemeClr val="bg1">
                    <a:lumMod val="85000"/>
                  </a:scheme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DBCA4475-CDA3-0B4A-AD7A-33035425BE47}"/>
                </a:ext>
              </a:extLst>
            </p:cNvPr>
            <p:cNvGrpSpPr/>
            <p:nvPr/>
          </p:nvGrpSpPr>
          <p:grpSpPr>
            <a:xfrm>
              <a:off x="1531292" y="3983493"/>
              <a:ext cx="297679" cy="369460"/>
              <a:chOff x="10672832" y="4244241"/>
              <a:chExt cx="447675" cy="555625"/>
            </a:xfrm>
          </p:grpSpPr>
          <p:sp>
            <p:nvSpPr>
              <p:cNvPr id="48" name="Freeform 5">
                <a:extLst>
                  <a:ext uri="{FF2B5EF4-FFF2-40B4-BE49-F238E27FC236}">
                    <a16:creationId xmlns:a16="http://schemas.microsoft.com/office/drawing/2014/main" id="{44B166BD-078E-2E48-AE1B-C24B08453E03}"/>
                  </a:ext>
                </a:extLst>
              </p:cNvPr>
              <p:cNvSpPr>
                <a:spLocks/>
              </p:cNvSpPr>
              <p:nvPr/>
            </p:nvSpPr>
            <p:spPr bwMode="auto">
              <a:xfrm>
                <a:off x="10749032" y="4244241"/>
                <a:ext cx="295275" cy="2968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
                <a:extLst>
                  <a:ext uri="{FF2B5EF4-FFF2-40B4-BE49-F238E27FC236}">
                    <a16:creationId xmlns:a16="http://schemas.microsoft.com/office/drawing/2014/main" id="{DCC9AE58-4DAB-2848-9C12-8BCCDC6A3E64}"/>
                  </a:ext>
                </a:extLst>
              </p:cNvPr>
              <p:cNvSpPr>
                <a:spLocks/>
              </p:cNvSpPr>
              <p:nvPr/>
            </p:nvSpPr>
            <p:spPr bwMode="auto">
              <a:xfrm>
                <a:off x="10672832" y="4577616"/>
                <a:ext cx="447675" cy="222250"/>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68" name="Group 67">
            <a:extLst>
              <a:ext uri="{FF2B5EF4-FFF2-40B4-BE49-F238E27FC236}">
                <a16:creationId xmlns:a16="http://schemas.microsoft.com/office/drawing/2014/main" id="{49BD6BE3-47F4-C84A-9D18-8922D83A363F}"/>
              </a:ext>
            </a:extLst>
          </p:cNvPr>
          <p:cNvGrpSpPr/>
          <p:nvPr/>
        </p:nvGrpSpPr>
        <p:grpSpPr>
          <a:xfrm>
            <a:off x="7542213" y="3991239"/>
            <a:ext cx="1788202" cy="2210514"/>
            <a:chOff x="1497118" y="3991239"/>
            <a:chExt cx="1788202" cy="2210514"/>
          </a:xfrm>
        </p:grpSpPr>
        <p:sp>
          <p:nvSpPr>
            <p:cNvPr id="69" name="Rectangle 68">
              <a:extLst>
                <a:ext uri="{FF2B5EF4-FFF2-40B4-BE49-F238E27FC236}">
                  <a16:creationId xmlns:a16="http://schemas.microsoft.com/office/drawing/2014/main" id="{BAB73294-4C85-794D-A9C7-A3CA524F853A}"/>
                </a:ext>
              </a:extLst>
            </p:cNvPr>
            <p:cNvSpPr/>
            <p:nvPr/>
          </p:nvSpPr>
          <p:spPr bwMode="auto">
            <a:xfrm>
              <a:off x="2074212" y="3991239"/>
              <a:ext cx="634014" cy="2178397"/>
            </a:xfrm>
            <a:prstGeom prst="rect">
              <a:avLst/>
            </a:prstGeom>
            <a:gradFill>
              <a:gsLst>
                <a:gs pos="24000">
                  <a:schemeClr val="accent1"/>
                </a:gs>
                <a:gs pos="99000">
                  <a:schemeClr val="accent1">
                    <a:alpha val="37000"/>
                  </a:schemeClr>
                </a:gs>
              </a:gsLst>
              <a:lin ang="5400000" scaled="1"/>
            </a:gradFill>
            <a:ln w="15875" cap="flat" cmpd="sng" algn="ctr">
              <a:noFill/>
              <a:prstDash val="sysDot"/>
              <a:miter lim="800000"/>
            </a:ln>
            <a:effectLst>
              <a:outerShdw blurRad="50800" dist="38100" dir="2700000" algn="tl" rotWithShape="0">
                <a:prstClr val="black">
                  <a:alpha val="40000"/>
                </a:prstClr>
              </a:outerShdw>
            </a:effectLst>
          </p:spPr>
          <p:txBody>
            <a:bodyPr rtlCol="0" anchor="ctr"/>
            <a:lstStyle/>
            <a:p>
              <a:pPr algn="ctr" defTabSz="2633472"/>
              <a:endParaRPr lang="en-US" sz="5184" kern="0" err="1">
                <a:solidFill>
                  <a:srgbClr val="FFFFFF"/>
                </a:solidFill>
                <a:latin typeface="Calibri" panose="020F0502020204030204"/>
              </a:endParaRPr>
            </a:p>
          </p:txBody>
        </p:sp>
        <p:sp>
          <p:nvSpPr>
            <p:cNvPr id="71" name="TextBox 70">
              <a:extLst>
                <a:ext uri="{FF2B5EF4-FFF2-40B4-BE49-F238E27FC236}">
                  <a16:creationId xmlns:a16="http://schemas.microsoft.com/office/drawing/2014/main" id="{174358B6-1B2C-B84C-AF32-E1FB577F9D3D}"/>
                </a:ext>
              </a:extLst>
            </p:cNvPr>
            <p:cNvSpPr txBox="1"/>
            <p:nvPr/>
          </p:nvSpPr>
          <p:spPr>
            <a:xfrm>
              <a:off x="1497118" y="5785372"/>
              <a:ext cx="1788202" cy="416381"/>
            </a:xfrm>
            <a:prstGeom prst="rect">
              <a:avLst/>
            </a:prstGeom>
            <a:noFill/>
            <a:ln>
              <a:noFill/>
            </a:ln>
          </p:spPr>
          <p:txBody>
            <a:bodyPr wrap="square" lIns="0" tIns="0" rIns="0" bIns="0" rtlCol="0" anchor="ctr" anchorCtr="0">
              <a:noAutofit/>
            </a:bodyPr>
            <a:lstStyle>
              <a:defPPr>
                <a:defRPr lang="en-US"/>
              </a:defPPr>
              <a:lvl1pPr algn="ctr" defTabSz="914225">
                <a:lnSpc>
                  <a:spcPct val="90000"/>
                </a:lnSpc>
                <a:spcAft>
                  <a:spcPts val="588"/>
                </a:spcAft>
                <a:defRPr sz="1400" kern="0">
                  <a:solidFill>
                    <a:schemeClr val="bg1"/>
                  </a:solidFill>
                  <a:latin typeface="Segoe UI"/>
                </a:defRPr>
              </a:lvl1pPr>
            </a:lstStyle>
            <a:p>
              <a:r>
                <a:rPr lang="en-US"/>
                <a:t>Password Admin 1 </a:t>
              </a:r>
              <a:r>
                <a:rPr lang="en-US" err="1"/>
                <a:t>hr</a:t>
              </a:r>
              <a:endParaRPr lang="en-US"/>
            </a:p>
          </p:txBody>
        </p:sp>
      </p:grpSp>
      <p:grpSp>
        <p:nvGrpSpPr>
          <p:cNvPr id="72" name="Group 71">
            <a:extLst>
              <a:ext uri="{FF2B5EF4-FFF2-40B4-BE49-F238E27FC236}">
                <a16:creationId xmlns:a16="http://schemas.microsoft.com/office/drawing/2014/main" id="{A7EF02EA-83DF-B44A-AFCE-CDD8A50B09A9}"/>
              </a:ext>
            </a:extLst>
          </p:cNvPr>
          <p:cNvGrpSpPr/>
          <p:nvPr/>
        </p:nvGrpSpPr>
        <p:grpSpPr>
          <a:xfrm>
            <a:off x="10080171" y="2386753"/>
            <a:ext cx="825896" cy="1144521"/>
            <a:chOff x="1267183" y="3755275"/>
            <a:chExt cx="825896" cy="1144521"/>
          </a:xfrm>
        </p:grpSpPr>
        <p:grpSp>
          <p:nvGrpSpPr>
            <p:cNvPr id="73" name="Group 72">
              <a:extLst>
                <a:ext uri="{FF2B5EF4-FFF2-40B4-BE49-F238E27FC236}">
                  <a16:creationId xmlns:a16="http://schemas.microsoft.com/office/drawing/2014/main" id="{C04AD2CC-409D-BA40-968D-EAB0F468FFAC}"/>
                </a:ext>
              </a:extLst>
            </p:cNvPr>
            <p:cNvGrpSpPr/>
            <p:nvPr/>
          </p:nvGrpSpPr>
          <p:grpSpPr>
            <a:xfrm>
              <a:off x="1267183" y="3755275"/>
              <a:ext cx="825896" cy="1144521"/>
              <a:chOff x="1267183" y="3755275"/>
              <a:chExt cx="825896" cy="1144521"/>
            </a:xfrm>
          </p:grpSpPr>
          <p:sp>
            <p:nvSpPr>
              <p:cNvPr id="77" name="TextBox 76">
                <a:extLst>
                  <a:ext uri="{FF2B5EF4-FFF2-40B4-BE49-F238E27FC236}">
                    <a16:creationId xmlns:a16="http://schemas.microsoft.com/office/drawing/2014/main" id="{BAEF95AC-D672-6642-A588-3513E90E154E}"/>
                  </a:ext>
                </a:extLst>
              </p:cNvPr>
              <p:cNvSpPr txBox="1"/>
              <p:nvPr/>
            </p:nvSpPr>
            <p:spPr>
              <a:xfrm>
                <a:off x="1280178" y="4705897"/>
                <a:ext cx="771044" cy="193899"/>
              </a:xfrm>
              <a:prstGeom prst="rect">
                <a:avLst/>
              </a:prstGeom>
              <a:noFill/>
              <a:ln>
                <a:noFill/>
              </a:ln>
            </p:spPr>
            <p:txBody>
              <a:bodyPr wrap="square" lIns="0" tIns="0" rIns="0" bIns="0" rtlCol="0" anchor="ctr" anchorCtr="0">
                <a:noAutofit/>
              </a:bodyPr>
              <a:lstStyle>
                <a:defPPr>
                  <a:defRPr lang="en-US"/>
                </a:defPPr>
                <a:lvl1pPr algn="ctr" defTabSz="914225">
                  <a:lnSpc>
                    <a:spcPct val="90000"/>
                  </a:lnSpc>
                  <a:spcAft>
                    <a:spcPts val="588"/>
                  </a:spcAft>
                  <a:defRPr sz="1400" kern="0">
                    <a:solidFill>
                      <a:schemeClr val="bg1"/>
                    </a:solidFill>
                    <a:latin typeface="Segoe UI"/>
                  </a:defRPr>
                </a:lvl1pPr>
              </a:lstStyle>
              <a:p>
                <a:r>
                  <a:rPr lang="en-US">
                    <a:solidFill>
                      <a:schemeClr val="tx1"/>
                    </a:solidFill>
                  </a:rPr>
                  <a:t>Admin #3</a:t>
                </a:r>
              </a:p>
            </p:txBody>
          </p:sp>
          <p:sp>
            <p:nvSpPr>
              <p:cNvPr id="78" name="Oval 77">
                <a:extLst>
                  <a:ext uri="{FF2B5EF4-FFF2-40B4-BE49-F238E27FC236}">
                    <a16:creationId xmlns:a16="http://schemas.microsoft.com/office/drawing/2014/main" id="{878DD1CD-2D44-DB4B-864D-44B824325CE0}"/>
                  </a:ext>
                </a:extLst>
              </p:cNvPr>
              <p:cNvSpPr/>
              <p:nvPr/>
            </p:nvSpPr>
            <p:spPr bwMode="auto">
              <a:xfrm>
                <a:off x="1267183" y="3755275"/>
                <a:ext cx="825896" cy="825896"/>
              </a:xfrm>
              <a:prstGeom prst="ellipse">
                <a:avLst/>
              </a:prstGeom>
              <a:solidFill>
                <a:srgbClr val="FFFFFF"/>
              </a:solidFill>
              <a:ln w="9525" cap="flat" cmpd="sng" algn="ctr">
                <a:solidFill>
                  <a:schemeClr val="bg1">
                    <a:lumMod val="85000"/>
                  </a:scheme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grpSp>
        <p:grpSp>
          <p:nvGrpSpPr>
            <p:cNvPr id="74" name="Group 73">
              <a:extLst>
                <a:ext uri="{FF2B5EF4-FFF2-40B4-BE49-F238E27FC236}">
                  <a16:creationId xmlns:a16="http://schemas.microsoft.com/office/drawing/2014/main" id="{81C4F568-7A22-5848-A7BF-067F24CAD3C7}"/>
                </a:ext>
              </a:extLst>
            </p:cNvPr>
            <p:cNvGrpSpPr/>
            <p:nvPr/>
          </p:nvGrpSpPr>
          <p:grpSpPr>
            <a:xfrm>
              <a:off x="1531292" y="3983493"/>
              <a:ext cx="297679" cy="369460"/>
              <a:chOff x="10672832" y="4244241"/>
              <a:chExt cx="447675" cy="555625"/>
            </a:xfrm>
          </p:grpSpPr>
          <p:sp>
            <p:nvSpPr>
              <p:cNvPr id="75" name="Freeform 5">
                <a:extLst>
                  <a:ext uri="{FF2B5EF4-FFF2-40B4-BE49-F238E27FC236}">
                    <a16:creationId xmlns:a16="http://schemas.microsoft.com/office/drawing/2014/main" id="{BED0297F-84A8-B64C-97A1-AA881915678C}"/>
                  </a:ext>
                </a:extLst>
              </p:cNvPr>
              <p:cNvSpPr>
                <a:spLocks/>
              </p:cNvSpPr>
              <p:nvPr/>
            </p:nvSpPr>
            <p:spPr bwMode="auto">
              <a:xfrm>
                <a:off x="10749032" y="4244241"/>
                <a:ext cx="295275" cy="2968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
                <a:extLst>
                  <a:ext uri="{FF2B5EF4-FFF2-40B4-BE49-F238E27FC236}">
                    <a16:creationId xmlns:a16="http://schemas.microsoft.com/office/drawing/2014/main" id="{CA3427FB-3CE4-AE47-B456-F13DEFC456DE}"/>
                  </a:ext>
                </a:extLst>
              </p:cNvPr>
              <p:cNvSpPr>
                <a:spLocks/>
              </p:cNvSpPr>
              <p:nvPr/>
            </p:nvSpPr>
            <p:spPr bwMode="auto">
              <a:xfrm>
                <a:off x="10672832" y="4577616"/>
                <a:ext cx="447675" cy="222250"/>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79" name="Group 78">
            <a:extLst>
              <a:ext uri="{FF2B5EF4-FFF2-40B4-BE49-F238E27FC236}">
                <a16:creationId xmlns:a16="http://schemas.microsoft.com/office/drawing/2014/main" id="{094C8A6D-DDCA-FC4B-9F44-A57DAD7B7C8A}"/>
              </a:ext>
            </a:extLst>
          </p:cNvPr>
          <p:cNvGrpSpPr/>
          <p:nvPr/>
        </p:nvGrpSpPr>
        <p:grpSpPr>
          <a:xfrm>
            <a:off x="9333408" y="3667802"/>
            <a:ext cx="2319422" cy="2558131"/>
            <a:chOff x="8744261" y="3667802"/>
            <a:chExt cx="2319422" cy="2558131"/>
          </a:xfrm>
        </p:grpSpPr>
        <p:sp>
          <p:nvSpPr>
            <p:cNvPr id="80" name="Rectangle 79">
              <a:extLst>
                <a:ext uri="{FF2B5EF4-FFF2-40B4-BE49-F238E27FC236}">
                  <a16:creationId xmlns:a16="http://schemas.microsoft.com/office/drawing/2014/main" id="{B29AD396-67F5-6944-A691-B69E37DB30EC}"/>
                </a:ext>
              </a:extLst>
            </p:cNvPr>
            <p:cNvSpPr/>
            <p:nvPr/>
          </p:nvSpPr>
          <p:spPr bwMode="auto">
            <a:xfrm>
              <a:off x="9661669" y="3667802"/>
              <a:ext cx="457959" cy="2504264"/>
            </a:xfrm>
            <a:prstGeom prst="rect">
              <a:avLst/>
            </a:prstGeom>
            <a:gradFill>
              <a:gsLst>
                <a:gs pos="24000">
                  <a:schemeClr val="accent1"/>
                </a:gs>
                <a:gs pos="99000">
                  <a:schemeClr val="accent1">
                    <a:alpha val="37000"/>
                  </a:schemeClr>
                </a:gs>
              </a:gsLst>
              <a:lin ang="5400000" scaled="1"/>
            </a:gradFill>
            <a:ln w="15875" cap="flat" cmpd="sng" algn="ctr">
              <a:noFill/>
              <a:prstDash val="sysDot"/>
              <a:miter lim="800000"/>
            </a:ln>
            <a:effectLst>
              <a:outerShdw blurRad="50800" dist="38100" dir="2700000" algn="tl" rotWithShape="0">
                <a:prstClr val="black">
                  <a:alpha val="40000"/>
                </a:prstClr>
              </a:outerShdw>
            </a:effectLst>
          </p:spPr>
          <p:txBody>
            <a:bodyPr rtlCol="0" anchor="ctr"/>
            <a:lstStyle/>
            <a:p>
              <a:pPr algn="ctr" defTabSz="2633472"/>
              <a:endParaRPr lang="en-US" sz="5184" kern="0" err="1">
                <a:solidFill>
                  <a:srgbClr val="FFFFFF"/>
                </a:solidFill>
                <a:latin typeface="Calibri" panose="020F0502020204030204"/>
              </a:endParaRPr>
            </a:p>
          </p:txBody>
        </p:sp>
        <p:sp>
          <p:nvSpPr>
            <p:cNvPr id="81" name="TextBox 80">
              <a:extLst>
                <a:ext uri="{FF2B5EF4-FFF2-40B4-BE49-F238E27FC236}">
                  <a16:creationId xmlns:a16="http://schemas.microsoft.com/office/drawing/2014/main" id="{CF385BAB-977A-404D-87FE-8BDBD1EA664D}"/>
                </a:ext>
              </a:extLst>
            </p:cNvPr>
            <p:cNvSpPr txBox="1"/>
            <p:nvPr/>
          </p:nvSpPr>
          <p:spPr>
            <a:xfrm>
              <a:off x="8744261" y="5785372"/>
              <a:ext cx="2319422" cy="440561"/>
            </a:xfrm>
            <a:prstGeom prst="rect">
              <a:avLst/>
            </a:prstGeom>
            <a:noFill/>
            <a:ln>
              <a:noFill/>
            </a:ln>
          </p:spPr>
          <p:txBody>
            <a:bodyPr wrap="square" lIns="0" tIns="0" rIns="0" bIns="0" rtlCol="0" anchor="ctr" anchorCtr="0">
              <a:noAutofit/>
            </a:bodyPr>
            <a:lstStyle>
              <a:defPPr>
                <a:defRPr lang="en-US"/>
              </a:defPPr>
              <a:lvl1pPr algn="ctr" defTabSz="914225">
                <a:lnSpc>
                  <a:spcPct val="90000"/>
                </a:lnSpc>
                <a:spcAft>
                  <a:spcPts val="588"/>
                </a:spcAft>
                <a:defRPr sz="1400" kern="0">
                  <a:solidFill>
                    <a:schemeClr val="bg1"/>
                  </a:solidFill>
                  <a:latin typeface="Segoe UI"/>
                </a:defRPr>
              </a:lvl1pPr>
            </a:lstStyle>
            <a:p>
              <a:r>
                <a:rPr lang="en-US"/>
                <a:t>Global Admin .5 </a:t>
              </a:r>
              <a:r>
                <a:rPr lang="en-US" err="1"/>
                <a:t>hr</a:t>
              </a:r>
              <a:endParaRPr lang="en-US"/>
            </a:p>
          </p:txBody>
        </p:sp>
      </p:grpSp>
    </p:spTree>
    <p:extLst>
      <p:ext uri="{BB962C8B-B14F-4D97-AF65-F5344CB8AC3E}">
        <p14:creationId xmlns:p14="http://schemas.microsoft.com/office/powerpoint/2010/main" val="3240927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75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0"/>
                                        <p:tgtEl>
                                          <p:spTgt spid="82"/>
                                        </p:tgtEl>
                                      </p:cBhvr>
                                    </p:animEffect>
                                  </p:childTnLst>
                                </p:cTn>
                              </p:par>
                              <p:par>
                                <p:cTn id="8" presetID="42"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anim calcmode="lin" valueType="num">
                                      <p:cBhvr>
                                        <p:cTn id="11" dur="500" fill="hold"/>
                                        <p:tgtEl>
                                          <p:spTgt spid="18"/>
                                        </p:tgtEl>
                                        <p:attrNameLst>
                                          <p:attrName>ppt_x</p:attrName>
                                        </p:attrNameLst>
                                      </p:cBhvr>
                                      <p:tavLst>
                                        <p:tav tm="0">
                                          <p:val>
                                            <p:strVal val="#ppt_x"/>
                                          </p:val>
                                        </p:tav>
                                        <p:tav tm="100000">
                                          <p:val>
                                            <p:strVal val="#ppt_x"/>
                                          </p:val>
                                        </p:tav>
                                      </p:tavLst>
                                    </p:anim>
                                    <p:anim calcmode="lin" valueType="num">
                                      <p:cBhvr>
                                        <p:cTn id="12" dur="500" fill="hold"/>
                                        <p:tgtEl>
                                          <p:spTgt spid="18"/>
                                        </p:tgtEl>
                                        <p:attrNameLst>
                                          <p:attrName>ppt_y</p:attrName>
                                        </p:attrNameLst>
                                      </p:cBhvr>
                                      <p:tavLst>
                                        <p:tav tm="0">
                                          <p:val>
                                            <p:strVal val="#ppt_y+.1"/>
                                          </p:val>
                                        </p:tav>
                                        <p:tav tm="100000">
                                          <p:val>
                                            <p:strVal val="#ppt_y"/>
                                          </p:val>
                                        </p:tav>
                                      </p:tavLst>
                                    </p:anim>
                                  </p:childTnLst>
                                </p:cTn>
                              </p:par>
                              <p:par>
                                <p:cTn id="13" presetID="2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5750"/>
                            </p:stCondLst>
                            <p:childTnLst>
                              <p:par>
                                <p:cTn id="17" presetID="42" presetClass="entr" presetSubtype="0" fill="hold" nodeType="afterEffect">
                                  <p:stCondLst>
                                    <p:cond delay="50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anim calcmode="lin" valueType="num">
                                      <p:cBhvr>
                                        <p:cTn id="20" dur="500" fill="hold"/>
                                        <p:tgtEl>
                                          <p:spTgt spid="52"/>
                                        </p:tgtEl>
                                        <p:attrNameLst>
                                          <p:attrName>ppt_x</p:attrName>
                                        </p:attrNameLst>
                                      </p:cBhvr>
                                      <p:tavLst>
                                        <p:tav tm="0">
                                          <p:val>
                                            <p:strVal val="#ppt_x"/>
                                          </p:val>
                                        </p:tav>
                                        <p:tav tm="100000">
                                          <p:val>
                                            <p:strVal val="#ppt_x"/>
                                          </p:val>
                                        </p:tav>
                                      </p:tavLst>
                                    </p:anim>
                                    <p:anim calcmode="lin" valueType="num">
                                      <p:cBhvr>
                                        <p:cTn id="21" dur="500" fill="hold"/>
                                        <p:tgtEl>
                                          <p:spTgt spid="52"/>
                                        </p:tgtEl>
                                        <p:attrNameLst>
                                          <p:attrName>ppt_y</p:attrName>
                                        </p:attrNameLst>
                                      </p:cBhvr>
                                      <p:tavLst>
                                        <p:tav tm="0">
                                          <p:val>
                                            <p:strVal val="#ppt_y+.1"/>
                                          </p:val>
                                        </p:tav>
                                        <p:tav tm="100000">
                                          <p:val>
                                            <p:strVal val="#ppt_y"/>
                                          </p:val>
                                        </p:tav>
                                      </p:tavLst>
                                    </p:anim>
                                  </p:childTnLst>
                                </p:cTn>
                              </p:par>
                              <p:par>
                                <p:cTn id="22" presetID="22" presetClass="entr" presetSubtype="4"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par>
                          <p:cTn id="25" fill="hold">
                            <p:stCondLst>
                              <p:cond delay="6750"/>
                            </p:stCondLst>
                            <p:childTnLst>
                              <p:par>
                                <p:cTn id="26" presetID="42" presetClass="entr" presetSubtype="0" fill="hold" nodeType="afterEffect">
                                  <p:stCondLst>
                                    <p:cond delay="50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anim calcmode="lin" valueType="num">
                                      <p:cBhvr>
                                        <p:cTn id="29" dur="500" fill="hold"/>
                                        <p:tgtEl>
                                          <p:spTgt spid="59"/>
                                        </p:tgtEl>
                                        <p:attrNameLst>
                                          <p:attrName>ppt_x</p:attrName>
                                        </p:attrNameLst>
                                      </p:cBhvr>
                                      <p:tavLst>
                                        <p:tav tm="0">
                                          <p:val>
                                            <p:strVal val="#ppt_x"/>
                                          </p:val>
                                        </p:tav>
                                        <p:tav tm="100000">
                                          <p:val>
                                            <p:strVal val="#ppt_x"/>
                                          </p:val>
                                        </p:tav>
                                      </p:tavLst>
                                    </p:anim>
                                    <p:anim calcmode="lin" valueType="num">
                                      <p:cBhvr>
                                        <p:cTn id="30" dur="500" fill="hold"/>
                                        <p:tgtEl>
                                          <p:spTgt spid="59"/>
                                        </p:tgtEl>
                                        <p:attrNameLst>
                                          <p:attrName>ppt_y</p:attrName>
                                        </p:attrNameLst>
                                      </p:cBhvr>
                                      <p:tavLst>
                                        <p:tav tm="0">
                                          <p:val>
                                            <p:strVal val="#ppt_y+.1"/>
                                          </p:val>
                                        </p:tav>
                                        <p:tav tm="100000">
                                          <p:val>
                                            <p:strVal val="#ppt_y"/>
                                          </p:val>
                                        </p:tav>
                                      </p:tavLst>
                                    </p:anim>
                                  </p:childTnLst>
                                </p:cTn>
                              </p:par>
                              <p:par>
                                <p:cTn id="31" presetID="22" presetClass="entr" presetSubtype="4"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par>
                          <p:cTn id="34" fill="hold">
                            <p:stCondLst>
                              <p:cond delay="7750"/>
                            </p:stCondLst>
                            <p:childTnLst>
                              <p:par>
                                <p:cTn id="35" presetID="42" presetClass="entr" presetSubtype="0" fill="hold" nodeType="afterEffect">
                                  <p:stCondLst>
                                    <p:cond delay="50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anim calcmode="lin" valueType="num">
                                      <p:cBhvr>
                                        <p:cTn id="38" dur="500" fill="hold"/>
                                        <p:tgtEl>
                                          <p:spTgt spid="44"/>
                                        </p:tgtEl>
                                        <p:attrNameLst>
                                          <p:attrName>ppt_x</p:attrName>
                                        </p:attrNameLst>
                                      </p:cBhvr>
                                      <p:tavLst>
                                        <p:tav tm="0">
                                          <p:val>
                                            <p:strVal val="#ppt_x"/>
                                          </p:val>
                                        </p:tav>
                                        <p:tav tm="100000">
                                          <p:val>
                                            <p:strVal val="#ppt_x"/>
                                          </p:val>
                                        </p:tav>
                                      </p:tavLst>
                                    </p:anim>
                                    <p:anim calcmode="lin" valueType="num">
                                      <p:cBhvr>
                                        <p:cTn id="39" dur="500" fill="hold"/>
                                        <p:tgtEl>
                                          <p:spTgt spid="44"/>
                                        </p:tgtEl>
                                        <p:attrNameLst>
                                          <p:attrName>ppt_y</p:attrName>
                                        </p:attrNameLst>
                                      </p:cBhvr>
                                      <p:tavLst>
                                        <p:tav tm="0">
                                          <p:val>
                                            <p:strVal val="#ppt_y+.1"/>
                                          </p:val>
                                        </p:tav>
                                        <p:tav tm="100000">
                                          <p:val>
                                            <p:strVal val="#ppt_y"/>
                                          </p:val>
                                        </p:tav>
                                      </p:tavLst>
                                    </p:anim>
                                  </p:childTnLst>
                                </p:cTn>
                              </p:par>
                              <p:par>
                                <p:cTn id="40" presetID="22" presetClass="entr" presetSubtype="4" fill="hold" nodeType="with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wipe(down)">
                                      <p:cBhvr>
                                        <p:cTn id="42" dur="500"/>
                                        <p:tgtEl>
                                          <p:spTgt spid="68"/>
                                        </p:tgtEl>
                                      </p:cBhvr>
                                    </p:animEffect>
                                  </p:childTnLst>
                                </p:cTn>
                              </p:par>
                            </p:childTnLst>
                          </p:cTn>
                        </p:par>
                        <p:par>
                          <p:cTn id="43" fill="hold">
                            <p:stCondLst>
                              <p:cond delay="8750"/>
                            </p:stCondLst>
                            <p:childTnLst>
                              <p:par>
                                <p:cTn id="44" presetID="42" presetClass="entr" presetSubtype="0" fill="hold" nodeType="afterEffect">
                                  <p:stCondLst>
                                    <p:cond delay="50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anim calcmode="lin" valueType="num">
                                      <p:cBhvr>
                                        <p:cTn id="47" dur="500" fill="hold"/>
                                        <p:tgtEl>
                                          <p:spTgt spid="72"/>
                                        </p:tgtEl>
                                        <p:attrNameLst>
                                          <p:attrName>ppt_x</p:attrName>
                                        </p:attrNameLst>
                                      </p:cBhvr>
                                      <p:tavLst>
                                        <p:tav tm="0">
                                          <p:val>
                                            <p:strVal val="#ppt_x"/>
                                          </p:val>
                                        </p:tav>
                                        <p:tav tm="100000">
                                          <p:val>
                                            <p:strVal val="#ppt_x"/>
                                          </p:val>
                                        </p:tav>
                                      </p:tavLst>
                                    </p:anim>
                                    <p:anim calcmode="lin" valueType="num">
                                      <p:cBhvr>
                                        <p:cTn id="48" dur="500" fill="hold"/>
                                        <p:tgtEl>
                                          <p:spTgt spid="72"/>
                                        </p:tgtEl>
                                        <p:attrNameLst>
                                          <p:attrName>ppt_y</p:attrName>
                                        </p:attrNameLst>
                                      </p:cBhvr>
                                      <p:tavLst>
                                        <p:tav tm="0">
                                          <p:val>
                                            <p:strVal val="#ppt_y+.1"/>
                                          </p:val>
                                        </p:tav>
                                        <p:tav tm="100000">
                                          <p:val>
                                            <p:strVal val="#ppt_y"/>
                                          </p:val>
                                        </p:tav>
                                      </p:tavLst>
                                    </p:anim>
                                  </p:childTnLst>
                                </p:cTn>
                              </p:par>
                              <p:par>
                                <p:cTn id="49" presetID="22" presetClass="entr" presetSubtype="4" fill="hold" nodeType="withEffect">
                                  <p:stCondLst>
                                    <p:cond delay="1000"/>
                                  </p:stCondLst>
                                  <p:childTnLst>
                                    <p:set>
                                      <p:cBhvr>
                                        <p:cTn id="50" dur="1" fill="hold">
                                          <p:stCondLst>
                                            <p:cond delay="0"/>
                                          </p:stCondLst>
                                        </p:cTn>
                                        <p:tgtEl>
                                          <p:spTgt spid="79"/>
                                        </p:tgtEl>
                                        <p:attrNameLst>
                                          <p:attrName>style.visibility</p:attrName>
                                        </p:attrNameLst>
                                      </p:cBhvr>
                                      <p:to>
                                        <p:strVal val="visible"/>
                                      </p:to>
                                    </p:set>
                                    <p:animEffect transition="in" filter="wipe(down)">
                                      <p:cBhvr>
                                        <p:cTn id="5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Privileged Identity Management</a:t>
            </a:r>
          </a:p>
        </p:txBody>
      </p:sp>
      <p:pic>
        <p:nvPicPr>
          <p:cNvPr id="64" name="Picture 63">
            <a:extLst>
              <a:ext uri="{FF2B5EF4-FFF2-40B4-BE49-F238E27FC236}">
                <a16:creationId xmlns:a16="http://schemas.microsoft.com/office/drawing/2014/main" id="{4CF8C7A7-364E-47BB-8C9F-4BA8AF2E08BE}"/>
              </a:ext>
            </a:extLst>
          </p:cNvPr>
          <p:cNvPicPr>
            <a:picLocks noChangeAspect="1"/>
          </p:cNvPicPr>
          <p:nvPr/>
        </p:nvPicPr>
        <p:blipFill>
          <a:blip r:embed="rId3"/>
          <a:stretch>
            <a:fillRect/>
          </a:stretch>
        </p:blipFill>
        <p:spPr>
          <a:xfrm>
            <a:off x="699127" y="4679013"/>
            <a:ext cx="398354" cy="398354"/>
          </a:xfrm>
          <a:prstGeom prst="rect">
            <a:avLst/>
          </a:prstGeom>
        </p:spPr>
      </p:pic>
      <p:sp>
        <p:nvSpPr>
          <p:cNvPr id="65" name="Rectangle 64">
            <a:extLst>
              <a:ext uri="{FF2B5EF4-FFF2-40B4-BE49-F238E27FC236}">
                <a16:creationId xmlns:a16="http://schemas.microsoft.com/office/drawing/2014/main" id="{F32B71D7-801A-492A-AD76-69A20C943AF3}"/>
              </a:ext>
            </a:extLst>
          </p:cNvPr>
          <p:cNvSpPr/>
          <p:nvPr/>
        </p:nvSpPr>
        <p:spPr>
          <a:xfrm>
            <a:off x="1133416" y="4650787"/>
            <a:ext cx="3050066" cy="923330"/>
          </a:xfrm>
          <a:prstGeom prst="rect">
            <a:avLst/>
          </a:prstGeom>
        </p:spPr>
        <p:txBody>
          <a:bodyPr wrap="square" lIns="0">
            <a:spAutoFit/>
          </a:bodyPr>
          <a:lstStyle/>
          <a:p>
            <a:pPr marL="0" marR="0" lvl="0" indent="0" algn="l" defTabSz="914049" rtl="0" eaLnBrk="1" fontAlgn="auto" latinLnBrk="0" hangingPunct="1">
              <a:lnSpc>
                <a:spcPct val="100000"/>
              </a:lnSpc>
              <a:spcBef>
                <a:spcPts val="0"/>
              </a:spcBef>
              <a:spcAft>
                <a:spcPts val="2941"/>
              </a:spcAft>
              <a:buClrTx/>
              <a:buSzTx/>
              <a:buFontTx/>
              <a:buNone/>
              <a:tabLst/>
              <a:defRPr/>
            </a:pPr>
            <a:r>
              <a:rPr kumimoji="0" lang="en-US"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Enforce on-demand,</a:t>
            </a:r>
            <a:br>
              <a:rPr kumimoji="0" lang="en-US"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br>
            <a:r>
              <a:rPr kumimoji="0" lang="en-US"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 just-in-time administrative access when needed</a:t>
            </a:r>
          </a:p>
        </p:txBody>
      </p:sp>
      <p:sp>
        <p:nvSpPr>
          <p:cNvPr id="66" name="Freeform 31">
            <a:extLst>
              <a:ext uri="{FF2B5EF4-FFF2-40B4-BE49-F238E27FC236}">
                <a16:creationId xmlns:a16="http://schemas.microsoft.com/office/drawing/2014/main" id="{E422FDE8-C289-4A37-A938-CF061CB1D19B}"/>
              </a:ext>
            </a:extLst>
          </p:cNvPr>
          <p:cNvSpPr>
            <a:spLocks/>
          </p:cNvSpPr>
          <p:nvPr/>
        </p:nvSpPr>
        <p:spPr bwMode="auto">
          <a:xfrm>
            <a:off x="10163636" y="1824841"/>
            <a:ext cx="1511322" cy="1609038"/>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accent1"/>
          </a:solidFill>
          <a:ln w="19050">
            <a:solidFill>
              <a:schemeClr val="accent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grpSp>
        <p:nvGrpSpPr>
          <p:cNvPr id="67" name="Group 66">
            <a:extLst>
              <a:ext uri="{FF2B5EF4-FFF2-40B4-BE49-F238E27FC236}">
                <a16:creationId xmlns:a16="http://schemas.microsoft.com/office/drawing/2014/main" id="{CDC116EA-1BD5-4F12-B767-602FC42CA2D8}"/>
              </a:ext>
            </a:extLst>
          </p:cNvPr>
          <p:cNvGrpSpPr/>
          <p:nvPr/>
        </p:nvGrpSpPr>
        <p:grpSpPr>
          <a:xfrm>
            <a:off x="394327" y="2144734"/>
            <a:ext cx="1410719" cy="1447337"/>
            <a:chOff x="394327" y="2144734"/>
            <a:chExt cx="1410719" cy="1447337"/>
          </a:xfrm>
        </p:grpSpPr>
        <p:sp>
          <p:nvSpPr>
            <p:cNvPr id="68" name="TextBox 67">
              <a:extLst>
                <a:ext uri="{FF2B5EF4-FFF2-40B4-BE49-F238E27FC236}">
                  <a16:creationId xmlns:a16="http://schemas.microsoft.com/office/drawing/2014/main" id="{C974E577-1031-4E77-A64A-70902A4FF53A}"/>
                </a:ext>
              </a:extLst>
            </p:cNvPr>
            <p:cNvSpPr txBox="1"/>
            <p:nvPr/>
          </p:nvSpPr>
          <p:spPr>
            <a:xfrm>
              <a:off x="394327" y="3305839"/>
              <a:ext cx="1410719" cy="286232"/>
            </a:xfrm>
            <a:prstGeom prst="rect">
              <a:avLst/>
            </a:prstGeom>
            <a:noFill/>
          </p:spPr>
          <p:txBody>
            <a:bodyPr wrap="square" rtlCol="0">
              <a:spAutoFit/>
            </a:bodyPr>
            <a:lstStyle/>
            <a:p>
              <a:pPr marL="0" marR="0" lvl="0" indent="0" algn="ctr" defTabSz="87807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Segoe UI Semibold"/>
                  <a:ea typeface="+mn-ea"/>
                  <a:cs typeface="Segoe UI Light" panose="020B0502040204020203" pitchFamily="34" charset="0"/>
                </a:rPr>
                <a:t>User</a:t>
              </a:r>
            </a:p>
          </p:txBody>
        </p:sp>
        <p:grpSp>
          <p:nvGrpSpPr>
            <p:cNvPr id="69" name="Group 68">
              <a:extLst>
                <a:ext uri="{FF2B5EF4-FFF2-40B4-BE49-F238E27FC236}">
                  <a16:creationId xmlns:a16="http://schemas.microsoft.com/office/drawing/2014/main" id="{1F84C36C-D884-4DB2-94AD-42E89D105723}"/>
                </a:ext>
              </a:extLst>
            </p:cNvPr>
            <p:cNvGrpSpPr/>
            <p:nvPr/>
          </p:nvGrpSpPr>
          <p:grpSpPr>
            <a:xfrm>
              <a:off x="614596" y="2144734"/>
              <a:ext cx="993163" cy="993163"/>
              <a:chOff x="596043" y="3300761"/>
              <a:chExt cx="782099" cy="782099"/>
            </a:xfrm>
          </p:grpSpPr>
          <p:sp>
            <p:nvSpPr>
              <p:cNvPr id="70" name="Oval 69">
                <a:extLst>
                  <a:ext uri="{FF2B5EF4-FFF2-40B4-BE49-F238E27FC236}">
                    <a16:creationId xmlns:a16="http://schemas.microsoft.com/office/drawing/2014/main" id="{75F19D50-8F15-4B4D-BB70-3B5A4CC67028}"/>
                  </a:ext>
                </a:extLst>
              </p:cNvPr>
              <p:cNvSpPr/>
              <p:nvPr/>
            </p:nvSpPr>
            <p:spPr bwMode="auto">
              <a:xfrm>
                <a:off x="596043" y="3300761"/>
                <a:ext cx="782099" cy="782099"/>
              </a:xfrm>
              <a:prstGeom prst="ellipse">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7A959E14-F15E-43BB-8C49-AB4EC9B64932}"/>
                  </a:ext>
                </a:extLst>
              </p:cNvPr>
              <p:cNvGrpSpPr/>
              <p:nvPr/>
            </p:nvGrpSpPr>
            <p:grpSpPr>
              <a:xfrm>
                <a:off x="746229" y="3549602"/>
                <a:ext cx="481736" cy="284454"/>
                <a:chOff x="1357313" y="3673476"/>
                <a:chExt cx="333375" cy="196850"/>
              </a:xfrm>
            </p:grpSpPr>
            <p:sp>
              <p:nvSpPr>
                <p:cNvPr id="72" name="Freeform 5">
                  <a:extLst>
                    <a:ext uri="{FF2B5EF4-FFF2-40B4-BE49-F238E27FC236}">
                      <a16:creationId xmlns:a16="http://schemas.microsoft.com/office/drawing/2014/main" id="{F0C613FA-7636-40AA-8A29-1599AF5E7792}"/>
                    </a:ext>
                  </a:extLst>
                </p:cNvPr>
                <p:cNvSpPr>
                  <a:spLocks/>
                </p:cNvSpPr>
                <p:nvPr/>
              </p:nvSpPr>
              <p:spPr bwMode="auto">
                <a:xfrm>
                  <a:off x="1357313" y="3817938"/>
                  <a:ext cx="73025" cy="52388"/>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sp>
              <p:nvSpPr>
                <p:cNvPr id="73" name="Freeform 6">
                  <a:extLst>
                    <a:ext uri="{FF2B5EF4-FFF2-40B4-BE49-F238E27FC236}">
                      <a16:creationId xmlns:a16="http://schemas.microsoft.com/office/drawing/2014/main" id="{BB15AFBC-E767-4168-B9F0-5A877E304F13}"/>
                    </a:ext>
                  </a:extLst>
                </p:cNvPr>
                <p:cNvSpPr>
                  <a:spLocks/>
                </p:cNvSpPr>
                <p:nvPr/>
              </p:nvSpPr>
              <p:spPr bwMode="auto">
                <a:xfrm>
                  <a:off x="1446213" y="3792538"/>
                  <a:ext cx="134938" cy="7778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sp>
              <p:nvSpPr>
                <p:cNvPr id="74" name="Freeform 7">
                  <a:extLst>
                    <a:ext uri="{FF2B5EF4-FFF2-40B4-BE49-F238E27FC236}">
                      <a16:creationId xmlns:a16="http://schemas.microsoft.com/office/drawing/2014/main" id="{DBD418A8-0F21-4EFA-A1C4-ACB48B853F2F}"/>
                    </a:ext>
                  </a:extLst>
                </p:cNvPr>
                <p:cNvSpPr>
                  <a:spLocks/>
                </p:cNvSpPr>
                <p:nvPr/>
              </p:nvSpPr>
              <p:spPr bwMode="auto">
                <a:xfrm>
                  <a:off x="1585913" y="3817938"/>
                  <a:ext cx="104775" cy="52388"/>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sp>
              <p:nvSpPr>
                <p:cNvPr id="75" name="Freeform 8">
                  <a:extLst>
                    <a:ext uri="{FF2B5EF4-FFF2-40B4-BE49-F238E27FC236}">
                      <a16:creationId xmlns:a16="http://schemas.microsoft.com/office/drawing/2014/main" id="{C6C57EE5-B5C6-4D8D-8CBA-B78FA78F4B14}"/>
                    </a:ext>
                  </a:extLst>
                </p:cNvPr>
                <p:cNvSpPr>
                  <a:spLocks/>
                </p:cNvSpPr>
                <p:nvPr/>
              </p:nvSpPr>
              <p:spPr bwMode="auto">
                <a:xfrm>
                  <a:off x="1606550" y="3740151"/>
                  <a:ext cx="65088" cy="65088"/>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sp>
              <p:nvSpPr>
                <p:cNvPr id="76" name="Freeform 9">
                  <a:extLst>
                    <a:ext uri="{FF2B5EF4-FFF2-40B4-BE49-F238E27FC236}">
                      <a16:creationId xmlns:a16="http://schemas.microsoft.com/office/drawing/2014/main" id="{3BFECD97-4C3C-43E9-8233-AB6887422112}"/>
                    </a:ext>
                  </a:extLst>
                </p:cNvPr>
                <p:cNvSpPr>
                  <a:spLocks/>
                </p:cNvSpPr>
                <p:nvPr/>
              </p:nvSpPr>
              <p:spPr bwMode="auto">
                <a:xfrm>
                  <a:off x="1471613" y="3673476"/>
                  <a:ext cx="104775" cy="104775"/>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sp>
              <p:nvSpPr>
                <p:cNvPr id="77" name="Freeform 10">
                  <a:extLst>
                    <a:ext uri="{FF2B5EF4-FFF2-40B4-BE49-F238E27FC236}">
                      <a16:creationId xmlns:a16="http://schemas.microsoft.com/office/drawing/2014/main" id="{38203EFC-24E2-4A8E-B9A7-36F6F73459C8}"/>
                    </a:ext>
                  </a:extLst>
                </p:cNvPr>
                <p:cNvSpPr>
                  <a:spLocks/>
                </p:cNvSpPr>
                <p:nvPr/>
              </p:nvSpPr>
              <p:spPr bwMode="auto">
                <a:xfrm>
                  <a:off x="1370013" y="3727451"/>
                  <a:ext cx="79375" cy="77788"/>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grpSp>
        </p:grpSp>
      </p:grpSp>
      <p:grpSp>
        <p:nvGrpSpPr>
          <p:cNvPr id="78" name="Group 77">
            <a:extLst>
              <a:ext uri="{FF2B5EF4-FFF2-40B4-BE49-F238E27FC236}">
                <a16:creationId xmlns:a16="http://schemas.microsoft.com/office/drawing/2014/main" id="{514FCE5F-CEF5-4056-9A8E-ECD6893F4D45}"/>
              </a:ext>
            </a:extLst>
          </p:cNvPr>
          <p:cNvGrpSpPr/>
          <p:nvPr/>
        </p:nvGrpSpPr>
        <p:grpSpPr>
          <a:xfrm>
            <a:off x="2457075" y="2144734"/>
            <a:ext cx="1761879" cy="1447337"/>
            <a:chOff x="2457075" y="2144734"/>
            <a:chExt cx="1761879" cy="1447337"/>
          </a:xfrm>
        </p:grpSpPr>
        <p:sp>
          <p:nvSpPr>
            <p:cNvPr id="79" name="TextBox 78">
              <a:extLst>
                <a:ext uri="{FF2B5EF4-FFF2-40B4-BE49-F238E27FC236}">
                  <a16:creationId xmlns:a16="http://schemas.microsoft.com/office/drawing/2014/main" id="{9D0B081A-E41E-435A-B0DC-433D8861FA59}"/>
                </a:ext>
              </a:extLst>
            </p:cNvPr>
            <p:cNvSpPr txBox="1"/>
            <p:nvPr/>
          </p:nvSpPr>
          <p:spPr>
            <a:xfrm>
              <a:off x="2457075" y="3305839"/>
              <a:ext cx="1761879" cy="286232"/>
            </a:xfrm>
            <a:prstGeom prst="rect">
              <a:avLst/>
            </a:prstGeom>
            <a:noFill/>
          </p:spPr>
          <p:txBody>
            <a:bodyPr wrap="square" rtlCol="0">
              <a:spAutoFit/>
            </a:bodyPr>
            <a:lstStyle/>
            <a:p>
              <a:pPr marL="0" marR="0" lvl="0" indent="0" algn="ctr" defTabSz="87807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Segoe UI Semibold"/>
                  <a:ea typeface="+mn-ea"/>
                  <a:cs typeface="Segoe UI Light" panose="020B0502040204020203" pitchFamily="34" charset="0"/>
                </a:rPr>
                <a:t>Administrator</a:t>
              </a:r>
            </a:p>
          </p:txBody>
        </p:sp>
        <p:grpSp>
          <p:nvGrpSpPr>
            <p:cNvPr id="80" name="Group 79">
              <a:extLst>
                <a:ext uri="{FF2B5EF4-FFF2-40B4-BE49-F238E27FC236}">
                  <a16:creationId xmlns:a16="http://schemas.microsoft.com/office/drawing/2014/main" id="{08B46591-72EC-4498-A1EC-4F0A0B345C8C}"/>
                </a:ext>
              </a:extLst>
            </p:cNvPr>
            <p:cNvGrpSpPr/>
            <p:nvPr/>
          </p:nvGrpSpPr>
          <p:grpSpPr>
            <a:xfrm>
              <a:off x="2841436" y="2144734"/>
              <a:ext cx="993163" cy="993163"/>
              <a:chOff x="2683290" y="3507954"/>
              <a:chExt cx="782099" cy="782099"/>
            </a:xfrm>
          </p:grpSpPr>
          <p:sp>
            <p:nvSpPr>
              <p:cNvPr id="81" name="Oval 80">
                <a:extLst>
                  <a:ext uri="{FF2B5EF4-FFF2-40B4-BE49-F238E27FC236}">
                    <a16:creationId xmlns:a16="http://schemas.microsoft.com/office/drawing/2014/main" id="{15FAA34E-E5C3-497E-8A7C-967175522175}"/>
                  </a:ext>
                </a:extLst>
              </p:cNvPr>
              <p:cNvSpPr/>
              <p:nvPr/>
            </p:nvSpPr>
            <p:spPr bwMode="auto">
              <a:xfrm>
                <a:off x="2683290" y="3507954"/>
                <a:ext cx="782099" cy="782099"/>
              </a:xfrm>
              <a:prstGeom prst="ellipse">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2" name="Group 81">
                <a:extLst>
                  <a:ext uri="{FF2B5EF4-FFF2-40B4-BE49-F238E27FC236}">
                    <a16:creationId xmlns:a16="http://schemas.microsoft.com/office/drawing/2014/main" id="{C6659DEB-7455-41D8-9B2F-64287E7C66E9}"/>
                  </a:ext>
                </a:extLst>
              </p:cNvPr>
              <p:cNvGrpSpPr/>
              <p:nvPr/>
            </p:nvGrpSpPr>
            <p:grpSpPr>
              <a:xfrm>
                <a:off x="2860277" y="3684025"/>
                <a:ext cx="428123" cy="429934"/>
                <a:chOff x="2951163" y="3695701"/>
                <a:chExt cx="374651" cy="376237"/>
              </a:xfrm>
            </p:grpSpPr>
            <p:sp>
              <p:nvSpPr>
                <p:cNvPr id="83" name="Freeform 14">
                  <a:extLst>
                    <a:ext uri="{FF2B5EF4-FFF2-40B4-BE49-F238E27FC236}">
                      <a16:creationId xmlns:a16="http://schemas.microsoft.com/office/drawing/2014/main" id="{B90561D0-B1FD-443D-8BA3-B6B68B231E75}"/>
                    </a:ext>
                  </a:extLst>
                </p:cNvPr>
                <p:cNvSpPr>
                  <a:spLocks/>
                </p:cNvSpPr>
                <p:nvPr/>
              </p:nvSpPr>
              <p:spPr bwMode="auto">
                <a:xfrm>
                  <a:off x="3065463" y="3963988"/>
                  <a:ext cx="146050" cy="107950"/>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sp>
              <p:nvSpPr>
                <p:cNvPr id="84" name="Freeform 15">
                  <a:extLst>
                    <a:ext uri="{FF2B5EF4-FFF2-40B4-BE49-F238E27FC236}">
                      <a16:creationId xmlns:a16="http://schemas.microsoft.com/office/drawing/2014/main" id="{6D81463E-DE17-4CF4-9AFA-80FBF128E580}"/>
                    </a:ext>
                  </a:extLst>
                </p:cNvPr>
                <p:cNvSpPr>
                  <a:spLocks/>
                </p:cNvSpPr>
                <p:nvPr/>
              </p:nvSpPr>
              <p:spPr bwMode="auto">
                <a:xfrm>
                  <a:off x="3241676" y="3830638"/>
                  <a:ext cx="84138" cy="106363"/>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sp>
              <p:nvSpPr>
                <p:cNvPr id="85" name="Freeform 16">
                  <a:extLst>
                    <a:ext uri="{FF2B5EF4-FFF2-40B4-BE49-F238E27FC236}">
                      <a16:creationId xmlns:a16="http://schemas.microsoft.com/office/drawing/2014/main" id="{B0D77E7F-077E-49C3-80D9-F7ACEE2098F7}"/>
                    </a:ext>
                  </a:extLst>
                </p:cNvPr>
                <p:cNvSpPr>
                  <a:spLocks/>
                </p:cNvSpPr>
                <p:nvPr/>
              </p:nvSpPr>
              <p:spPr bwMode="auto">
                <a:xfrm>
                  <a:off x="3200401" y="3705226"/>
                  <a:ext cx="107950" cy="9842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sp>
              <p:nvSpPr>
                <p:cNvPr id="86" name="Freeform 17">
                  <a:extLst>
                    <a:ext uri="{FF2B5EF4-FFF2-40B4-BE49-F238E27FC236}">
                      <a16:creationId xmlns:a16="http://schemas.microsoft.com/office/drawing/2014/main" id="{930201CB-E41A-4820-81E0-C90D2AFED27B}"/>
                    </a:ext>
                  </a:extLst>
                </p:cNvPr>
                <p:cNvSpPr>
                  <a:spLocks/>
                </p:cNvSpPr>
                <p:nvPr/>
              </p:nvSpPr>
              <p:spPr bwMode="auto">
                <a:xfrm>
                  <a:off x="3057526" y="3830638"/>
                  <a:ext cx="161925" cy="106363"/>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sp>
              <p:nvSpPr>
                <p:cNvPr id="87" name="Freeform 18">
                  <a:extLst>
                    <a:ext uri="{FF2B5EF4-FFF2-40B4-BE49-F238E27FC236}">
                      <a16:creationId xmlns:a16="http://schemas.microsoft.com/office/drawing/2014/main" id="{1AC45D44-4BD3-4728-AF4F-59DC9885B313}"/>
                    </a:ext>
                  </a:extLst>
                </p:cNvPr>
                <p:cNvSpPr>
                  <a:spLocks/>
                </p:cNvSpPr>
                <p:nvPr/>
              </p:nvSpPr>
              <p:spPr bwMode="auto">
                <a:xfrm>
                  <a:off x="3065463" y="3695701"/>
                  <a:ext cx="146050" cy="107950"/>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sp>
              <p:nvSpPr>
                <p:cNvPr id="88" name="Freeform 19">
                  <a:extLst>
                    <a:ext uri="{FF2B5EF4-FFF2-40B4-BE49-F238E27FC236}">
                      <a16:creationId xmlns:a16="http://schemas.microsoft.com/office/drawing/2014/main" id="{2F32C085-459A-40B1-AFC8-8524C6316FF6}"/>
                    </a:ext>
                  </a:extLst>
                </p:cNvPr>
                <p:cNvSpPr>
                  <a:spLocks/>
                </p:cNvSpPr>
                <p:nvPr/>
              </p:nvSpPr>
              <p:spPr bwMode="auto">
                <a:xfrm>
                  <a:off x="2968626" y="3705226"/>
                  <a:ext cx="109538" cy="9842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sp>
              <p:nvSpPr>
                <p:cNvPr id="89" name="Freeform 20">
                  <a:extLst>
                    <a:ext uri="{FF2B5EF4-FFF2-40B4-BE49-F238E27FC236}">
                      <a16:creationId xmlns:a16="http://schemas.microsoft.com/office/drawing/2014/main" id="{94A2D031-E96D-4BFF-BC50-CAF0A405A2F1}"/>
                    </a:ext>
                  </a:extLst>
                </p:cNvPr>
                <p:cNvSpPr>
                  <a:spLocks/>
                </p:cNvSpPr>
                <p:nvPr/>
              </p:nvSpPr>
              <p:spPr bwMode="auto">
                <a:xfrm>
                  <a:off x="2951163" y="3830638"/>
                  <a:ext cx="82550" cy="106363"/>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sp>
              <p:nvSpPr>
                <p:cNvPr id="90" name="Freeform 21">
                  <a:extLst>
                    <a:ext uri="{FF2B5EF4-FFF2-40B4-BE49-F238E27FC236}">
                      <a16:creationId xmlns:a16="http://schemas.microsoft.com/office/drawing/2014/main" id="{67C9495A-DC47-40FF-9679-C5D36ECBCEFB}"/>
                    </a:ext>
                  </a:extLst>
                </p:cNvPr>
                <p:cNvSpPr>
                  <a:spLocks/>
                </p:cNvSpPr>
                <p:nvPr/>
              </p:nvSpPr>
              <p:spPr bwMode="auto">
                <a:xfrm>
                  <a:off x="2968626" y="3963988"/>
                  <a:ext cx="109538" cy="9683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sp>
              <p:nvSpPr>
                <p:cNvPr id="91" name="Freeform 22">
                  <a:extLst>
                    <a:ext uri="{FF2B5EF4-FFF2-40B4-BE49-F238E27FC236}">
                      <a16:creationId xmlns:a16="http://schemas.microsoft.com/office/drawing/2014/main" id="{106707A3-852F-4F97-A287-76DBFD622AA9}"/>
                    </a:ext>
                  </a:extLst>
                </p:cNvPr>
                <p:cNvSpPr>
                  <a:spLocks/>
                </p:cNvSpPr>
                <p:nvPr/>
              </p:nvSpPr>
              <p:spPr bwMode="auto">
                <a:xfrm>
                  <a:off x="3200401" y="3963988"/>
                  <a:ext cx="107950" cy="9683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grpSp>
        </p:grpSp>
      </p:grpSp>
      <p:grpSp>
        <p:nvGrpSpPr>
          <p:cNvPr id="92" name="Group 91">
            <a:extLst>
              <a:ext uri="{FF2B5EF4-FFF2-40B4-BE49-F238E27FC236}">
                <a16:creationId xmlns:a16="http://schemas.microsoft.com/office/drawing/2014/main" id="{5D3D7B8A-EF0B-435A-AC77-AE51143207AD}"/>
              </a:ext>
            </a:extLst>
          </p:cNvPr>
          <p:cNvGrpSpPr/>
          <p:nvPr/>
        </p:nvGrpSpPr>
        <p:grpSpPr>
          <a:xfrm>
            <a:off x="7086337" y="2144734"/>
            <a:ext cx="1410719" cy="1447337"/>
            <a:chOff x="7086337" y="2144734"/>
            <a:chExt cx="1410719" cy="1447337"/>
          </a:xfrm>
        </p:grpSpPr>
        <p:sp>
          <p:nvSpPr>
            <p:cNvPr id="93" name="TextBox 92">
              <a:extLst>
                <a:ext uri="{FF2B5EF4-FFF2-40B4-BE49-F238E27FC236}">
                  <a16:creationId xmlns:a16="http://schemas.microsoft.com/office/drawing/2014/main" id="{6A0733E2-87C5-47AD-8329-1062CA8A38D1}"/>
                </a:ext>
              </a:extLst>
            </p:cNvPr>
            <p:cNvSpPr txBox="1"/>
            <p:nvPr/>
          </p:nvSpPr>
          <p:spPr>
            <a:xfrm>
              <a:off x="7086337" y="3305839"/>
              <a:ext cx="1410719" cy="286232"/>
            </a:xfrm>
            <a:prstGeom prst="rect">
              <a:avLst/>
            </a:prstGeom>
            <a:noFill/>
          </p:spPr>
          <p:txBody>
            <a:bodyPr wrap="square" rtlCol="0">
              <a:spAutoFit/>
            </a:bodyPr>
            <a:lstStyle/>
            <a:p>
              <a:pPr marL="0" marR="0" lvl="0" indent="0" algn="ctr" defTabSz="87807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Segoe UI Semibold"/>
                  <a:ea typeface="+mn-ea"/>
                  <a:cs typeface="Segoe UI Light" panose="020B0502040204020203" pitchFamily="34" charset="0"/>
                </a:rPr>
                <a:t>User</a:t>
              </a:r>
            </a:p>
          </p:txBody>
        </p:sp>
        <p:grpSp>
          <p:nvGrpSpPr>
            <p:cNvPr id="94" name="Group 93">
              <a:extLst>
                <a:ext uri="{FF2B5EF4-FFF2-40B4-BE49-F238E27FC236}">
                  <a16:creationId xmlns:a16="http://schemas.microsoft.com/office/drawing/2014/main" id="{694CD13C-29F0-4622-9B0B-16684E20FA39}"/>
                </a:ext>
              </a:extLst>
            </p:cNvPr>
            <p:cNvGrpSpPr/>
            <p:nvPr/>
          </p:nvGrpSpPr>
          <p:grpSpPr>
            <a:xfrm>
              <a:off x="7295116" y="2144734"/>
              <a:ext cx="993163" cy="993163"/>
              <a:chOff x="596043" y="3300761"/>
              <a:chExt cx="782099" cy="782099"/>
            </a:xfrm>
          </p:grpSpPr>
          <p:sp>
            <p:nvSpPr>
              <p:cNvPr id="95" name="Oval 94">
                <a:extLst>
                  <a:ext uri="{FF2B5EF4-FFF2-40B4-BE49-F238E27FC236}">
                    <a16:creationId xmlns:a16="http://schemas.microsoft.com/office/drawing/2014/main" id="{A5CE7F09-F58E-402D-8C1E-F182676E4444}"/>
                  </a:ext>
                </a:extLst>
              </p:cNvPr>
              <p:cNvSpPr/>
              <p:nvPr/>
            </p:nvSpPr>
            <p:spPr bwMode="auto">
              <a:xfrm>
                <a:off x="596043" y="3300761"/>
                <a:ext cx="782099" cy="782099"/>
              </a:xfrm>
              <a:prstGeom prst="ellipse">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6" name="Group 95">
                <a:extLst>
                  <a:ext uri="{FF2B5EF4-FFF2-40B4-BE49-F238E27FC236}">
                    <a16:creationId xmlns:a16="http://schemas.microsoft.com/office/drawing/2014/main" id="{2EBBB8F8-C301-4C14-A402-BCCB0E4C93BC}"/>
                  </a:ext>
                </a:extLst>
              </p:cNvPr>
              <p:cNvGrpSpPr/>
              <p:nvPr/>
            </p:nvGrpSpPr>
            <p:grpSpPr>
              <a:xfrm>
                <a:off x="746229" y="3549602"/>
                <a:ext cx="481736" cy="284454"/>
                <a:chOff x="1357313" y="3673476"/>
                <a:chExt cx="333375" cy="196850"/>
              </a:xfrm>
            </p:grpSpPr>
            <p:sp>
              <p:nvSpPr>
                <p:cNvPr id="97" name="Freeform 5">
                  <a:extLst>
                    <a:ext uri="{FF2B5EF4-FFF2-40B4-BE49-F238E27FC236}">
                      <a16:creationId xmlns:a16="http://schemas.microsoft.com/office/drawing/2014/main" id="{32B0CA57-ADC6-41B4-95B4-5DAD8B27BF72}"/>
                    </a:ext>
                  </a:extLst>
                </p:cNvPr>
                <p:cNvSpPr>
                  <a:spLocks/>
                </p:cNvSpPr>
                <p:nvPr/>
              </p:nvSpPr>
              <p:spPr bwMode="auto">
                <a:xfrm>
                  <a:off x="1357313" y="3817938"/>
                  <a:ext cx="73025" cy="52388"/>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sp>
              <p:nvSpPr>
                <p:cNvPr id="98" name="Freeform 6">
                  <a:extLst>
                    <a:ext uri="{FF2B5EF4-FFF2-40B4-BE49-F238E27FC236}">
                      <a16:creationId xmlns:a16="http://schemas.microsoft.com/office/drawing/2014/main" id="{DF8042D7-C9ED-4E4E-BEB2-1C4478BCAF36}"/>
                    </a:ext>
                  </a:extLst>
                </p:cNvPr>
                <p:cNvSpPr>
                  <a:spLocks/>
                </p:cNvSpPr>
                <p:nvPr/>
              </p:nvSpPr>
              <p:spPr bwMode="auto">
                <a:xfrm>
                  <a:off x="1446213" y="3792538"/>
                  <a:ext cx="134938" cy="7778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sp>
              <p:nvSpPr>
                <p:cNvPr id="100" name="Freeform 7">
                  <a:extLst>
                    <a:ext uri="{FF2B5EF4-FFF2-40B4-BE49-F238E27FC236}">
                      <a16:creationId xmlns:a16="http://schemas.microsoft.com/office/drawing/2014/main" id="{561E3BFC-E98C-4698-AA79-58D1FEEB917A}"/>
                    </a:ext>
                  </a:extLst>
                </p:cNvPr>
                <p:cNvSpPr>
                  <a:spLocks/>
                </p:cNvSpPr>
                <p:nvPr/>
              </p:nvSpPr>
              <p:spPr bwMode="auto">
                <a:xfrm>
                  <a:off x="1585913" y="3817938"/>
                  <a:ext cx="104775" cy="52388"/>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sp>
              <p:nvSpPr>
                <p:cNvPr id="101" name="Freeform 8">
                  <a:extLst>
                    <a:ext uri="{FF2B5EF4-FFF2-40B4-BE49-F238E27FC236}">
                      <a16:creationId xmlns:a16="http://schemas.microsoft.com/office/drawing/2014/main" id="{BC3B2533-3610-4273-B398-F33816C26D6C}"/>
                    </a:ext>
                  </a:extLst>
                </p:cNvPr>
                <p:cNvSpPr>
                  <a:spLocks/>
                </p:cNvSpPr>
                <p:nvPr/>
              </p:nvSpPr>
              <p:spPr bwMode="auto">
                <a:xfrm>
                  <a:off x="1606550" y="3740151"/>
                  <a:ext cx="65088" cy="65088"/>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sp>
              <p:nvSpPr>
                <p:cNvPr id="103" name="Freeform 9">
                  <a:extLst>
                    <a:ext uri="{FF2B5EF4-FFF2-40B4-BE49-F238E27FC236}">
                      <a16:creationId xmlns:a16="http://schemas.microsoft.com/office/drawing/2014/main" id="{731AEDAF-294A-441E-9171-4B9856F347CE}"/>
                    </a:ext>
                  </a:extLst>
                </p:cNvPr>
                <p:cNvSpPr>
                  <a:spLocks/>
                </p:cNvSpPr>
                <p:nvPr/>
              </p:nvSpPr>
              <p:spPr bwMode="auto">
                <a:xfrm>
                  <a:off x="1471613" y="3673476"/>
                  <a:ext cx="104775" cy="104775"/>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sp>
              <p:nvSpPr>
                <p:cNvPr id="105" name="Freeform 10">
                  <a:extLst>
                    <a:ext uri="{FF2B5EF4-FFF2-40B4-BE49-F238E27FC236}">
                      <a16:creationId xmlns:a16="http://schemas.microsoft.com/office/drawing/2014/main" id="{03103EAA-5E2C-45A6-840C-44986FE01285}"/>
                    </a:ext>
                  </a:extLst>
                </p:cNvPr>
                <p:cNvSpPr>
                  <a:spLocks/>
                </p:cNvSpPr>
                <p:nvPr/>
              </p:nvSpPr>
              <p:spPr bwMode="auto">
                <a:xfrm>
                  <a:off x="1370013" y="3727451"/>
                  <a:ext cx="79375" cy="77788"/>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grpSp>
        </p:grpSp>
      </p:grpSp>
      <p:grpSp>
        <p:nvGrpSpPr>
          <p:cNvPr id="106" name="Group 105">
            <a:extLst>
              <a:ext uri="{FF2B5EF4-FFF2-40B4-BE49-F238E27FC236}">
                <a16:creationId xmlns:a16="http://schemas.microsoft.com/office/drawing/2014/main" id="{50C167E8-BBB9-4C0F-81E2-4632B2435D99}"/>
              </a:ext>
            </a:extLst>
          </p:cNvPr>
          <p:cNvGrpSpPr/>
          <p:nvPr/>
        </p:nvGrpSpPr>
        <p:grpSpPr>
          <a:xfrm>
            <a:off x="4584064" y="2144734"/>
            <a:ext cx="1961587" cy="1835136"/>
            <a:chOff x="4584064" y="2144734"/>
            <a:chExt cx="1961587" cy="1835136"/>
          </a:xfrm>
        </p:grpSpPr>
        <p:sp>
          <p:nvSpPr>
            <p:cNvPr id="107" name="TextBox 106">
              <a:extLst>
                <a:ext uri="{FF2B5EF4-FFF2-40B4-BE49-F238E27FC236}">
                  <a16:creationId xmlns:a16="http://schemas.microsoft.com/office/drawing/2014/main" id="{A199A077-DE8A-49CD-AAE4-8C4E11D6B6E5}"/>
                </a:ext>
              </a:extLst>
            </p:cNvPr>
            <p:cNvSpPr txBox="1"/>
            <p:nvPr/>
          </p:nvSpPr>
          <p:spPr>
            <a:xfrm>
              <a:off x="4584064" y="3305839"/>
              <a:ext cx="1961587" cy="674031"/>
            </a:xfrm>
            <a:prstGeom prst="rect">
              <a:avLst/>
            </a:prstGeom>
            <a:noFill/>
          </p:spPr>
          <p:txBody>
            <a:bodyPr wrap="square" rtlCol="0">
              <a:spAutoFit/>
            </a:bodyPr>
            <a:lstStyle/>
            <a:p>
              <a:pPr marL="0" marR="0" lvl="0" indent="0" algn="ctr" defTabSz="87807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a:ea typeface="+mn-ea"/>
                  <a:cs typeface="Segoe UI Light" panose="020B0502040204020203" pitchFamily="34" charset="0"/>
                </a:rPr>
                <a:t>Administrator privileges expire after a specified interval</a:t>
              </a:r>
            </a:p>
          </p:txBody>
        </p:sp>
        <p:grpSp>
          <p:nvGrpSpPr>
            <p:cNvPr id="108" name="Group 107">
              <a:extLst>
                <a:ext uri="{FF2B5EF4-FFF2-40B4-BE49-F238E27FC236}">
                  <a16:creationId xmlns:a16="http://schemas.microsoft.com/office/drawing/2014/main" id="{FDAC11FA-1ED6-4D54-A8A0-663C7A136A82}"/>
                </a:ext>
              </a:extLst>
            </p:cNvPr>
            <p:cNvGrpSpPr/>
            <p:nvPr/>
          </p:nvGrpSpPr>
          <p:grpSpPr>
            <a:xfrm>
              <a:off x="5068277" y="2144734"/>
              <a:ext cx="993163" cy="993163"/>
              <a:chOff x="3893957" y="3452162"/>
              <a:chExt cx="782099" cy="782099"/>
            </a:xfrm>
          </p:grpSpPr>
          <p:sp>
            <p:nvSpPr>
              <p:cNvPr id="109" name="Oval 108">
                <a:extLst>
                  <a:ext uri="{FF2B5EF4-FFF2-40B4-BE49-F238E27FC236}">
                    <a16:creationId xmlns:a16="http://schemas.microsoft.com/office/drawing/2014/main" id="{0DC75141-78CD-439F-9F55-DB8347866AA0}"/>
                  </a:ext>
                </a:extLst>
              </p:cNvPr>
              <p:cNvSpPr/>
              <p:nvPr/>
            </p:nvSpPr>
            <p:spPr bwMode="auto">
              <a:xfrm>
                <a:off x="3893957" y="3452162"/>
                <a:ext cx="782099" cy="78209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282AF952-5923-47DF-A2D6-F3C695A66E06}"/>
                  </a:ext>
                </a:extLst>
              </p:cNvPr>
              <p:cNvGrpSpPr/>
              <p:nvPr/>
            </p:nvGrpSpPr>
            <p:grpSpPr>
              <a:xfrm>
                <a:off x="4053541" y="3611739"/>
                <a:ext cx="462931" cy="462930"/>
                <a:chOff x="4930803" y="3609976"/>
                <a:chExt cx="517525" cy="517525"/>
              </a:xfrm>
            </p:grpSpPr>
            <p:sp>
              <p:nvSpPr>
                <p:cNvPr id="111" name="Freeform 27">
                  <a:extLst>
                    <a:ext uri="{FF2B5EF4-FFF2-40B4-BE49-F238E27FC236}">
                      <a16:creationId xmlns:a16="http://schemas.microsoft.com/office/drawing/2014/main" id="{9522E32C-CDC3-4FBA-9632-5980CB0B5641}"/>
                    </a:ext>
                  </a:extLst>
                </p:cNvPr>
                <p:cNvSpPr>
                  <a:spLocks/>
                </p:cNvSpPr>
                <p:nvPr/>
              </p:nvSpPr>
              <p:spPr bwMode="auto">
                <a:xfrm>
                  <a:off x="5167056" y="3735926"/>
                  <a:ext cx="117451" cy="173547"/>
                </a:xfrm>
                <a:custGeom>
                  <a:avLst/>
                  <a:gdLst>
                    <a:gd name="T0" fmla="*/ 107 w 107"/>
                    <a:gd name="T1" fmla="*/ 133 h 160"/>
                    <a:gd name="T2" fmla="*/ 107 w 107"/>
                    <a:gd name="T3" fmla="*/ 133 h 160"/>
                    <a:gd name="T4" fmla="*/ 27 w 107"/>
                    <a:gd name="T5" fmla="*/ 133 h 160"/>
                    <a:gd name="T6" fmla="*/ 27 w 107"/>
                    <a:gd name="T7" fmla="*/ 0 h 160"/>
                    <a:gd name="T8" fmla="*/ 0 w 107"/>
                    <a:gd name="T9" fmla="*/ 0 h 160"/>
                    <a:gd name="T10" fmla="*/ 0 w 107"/>
                    <a:gd name="T11" fmla="*/ 160 h 160"/>
                    <a:gd name="T12" fmla="*/ 107 w 107"/>
                    <a:gd name="T13" fmla="*/ 160 h 160"/>
                    <a:gd name="T14" fmla="*/ 107 w 107"/>
                    <a:gd name="T15" fmla="*/ 133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60">
                      <a:moveTo>
                        <a:pt x="107" y="133"/>
                      </a:moveTo>
                      <a:lnTo>
                        <a:pt x="107" y="133"/>
                      </a:lnTo>
                      <a:lnTo>
                        <a:pt x="27" y="133"/>
                      </a:lnTo>
                      <a:lnTo>
                        <a:pt x="27" y="0"/>
                      </a:lnTo>
                      <a:lnTo>
                        <a:pt x="0" y="0"/>
                      </a:lnTo>
                      <a:lnTo>
                        <a:pt x="0" y="160"/>
                      </a:lnTo>
                      <a:lnTo>
                        <a:pt x="107" y="160"/>
                      </a:lnTo>
                      <a:lnTo>
                        <a:pt x="107" y="133"/>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sp>
              <p:nvSpPr>
                <p:cNvPr id="112" name="Freeform 8">
                  <a:extLst>
                    <a:ext uri="{FF2B5EF4-FFF2-40B4-BE49-F238E27FC236}">
                      <a16:creationId xmlns:a16="http://schemas.microsoft.com/office/drawing/2014/main" id="{774396B8-8CEE-4CE0-8246-37F90B568D98}"/>
                    </a:ext>
                  </a:extLst>
                </p:cNvPr>
                <p:cNvSpPr>
                  <a:spLocks/>
                </p:cNvSpPr>
                <p:nvPr/>
              </p:nvSpPr>
              <p:spPr bwMode="auto">
                <a:xfrm>
                  <a:off x="4930803" y="3609976"/>
                  <a:ext cx="517525" cy="517525"/>
                </a:xfrm>
                <a:custGeom>
                  <a:avLst/>
                  <a:gdLst>
                    <a:gd name="T0" fmla="*/ 389 w 389"/>
                    <a:gd name="T1" fmla="*/ 195 h 390"/>
                    <a:gd name="T2" fmla="*/ 389 w 389"/>
                    <a:gd name="T3" fmla="*/ 195 h 390"/>
                    <a:gd name="T4" fmla="*/ 195 w 389"/>
                    <a:gd name="T5" fmla="*/ 390 h 390"/>
                    <a:gd name="T6" fmla="*/ 40 w 389"/>
                    <a:gd name="T7" fmla="*/ 313 h 390"/>
                    <a:gd name="T8" fmla="*/ 32 w 389"/>
                    <a:gd name="T9" fmla="*/ 345 h 390"/>
                    <a:gd name="T10" fmla="*/ 17 w 389"/>
                    <a:gd name="T11" fmla="*/ 357 h 390"/>
                    <a:gd name="T12" fmla="*/ 14 w 389"/>
                    <a:gd name="T13" fmla="*/ 357 h 390"/>
                    <a:gd name="T14" fmla="*/ 2 w 389"/>
                    <a:gd name="T15" fmla="*/ 338 h 390"/>
                    <a:gd name="T16" fmla="*/ 22 w 389"/>
                    <a:gd name="T17" fmla="*/ 254 h 390"/>
                    <a:gd name="T18" fmla="*/ 107 w 389"/>
                    <a:gd name="T19" fmla="*/ 273 h 390"/>
                    <a:gd name="T20" fmla="*/ 119 w 389"/>
                    <a:gd name="T21" fmla="*/ 292 h 390"/>
                    <a:gd name="T22" fmla="*/ 100 w 389"/>
                    <a:gd name="T23" fmla="*/ 303 h 390"/>
                    <a:gd name="T24" fmla="*/ 64 w 389"/>
                    <a:gd name="T25" fmla="*/ 295 h 390"/>
                    <a:gd name="T26" fmla="*/ 195 w 389"/>
                    <a:gd name="T27" fmla="*/ 359 h 390"/>
                    <a:gd name="T28" fmla="*/ 359 w 389"/>
                    <a:gd name="T29" fmla="*/ 195 h 390"/>
                    <a:gd name="T30" fmla="*/ 342 w 389"/>
                    <a:gd name="T31" fmla="*/ 122 h 390"/>
                    <a:gd name="T32" fmla="*/ 279 w 389"/>
                    <a:gd name="T33" fmla="*/ 55 h 390"/>
                    <a:gd name="T34" fmla="*/ 195 w 389"/>
                    <a:gd name="T35" fmla="*/ 31 h 390"/>
                    <a:gd name="T36" fmla="*/ 30 w 389"/>
                    <a:gd name="T37" fmla="*/ 195 h 390"/>
                    <a:gd name="T38" fmla="*/ 15 w 389"/>
                    <a:gd name="T39" fmla="*/ 211 h 390"/>
                    <a:gd name="T40" fmla="*/ 0 w 389"/>
                    <a:gd name="T41" fmla="*/ 195 h 390"/>
                    <a:gd name="T42" fmla="*/ 195 w 389"/>
                    <a:gd name="T43" fmla="*/ 0 h 390"/>
                    <a:gd name="T44" fmla="*/ 389 w 389"/>
                    <a:gd name="T45"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 h="390">
                      <a:moveTo>
                        <a:pt x="389" y="195"/>
                      </a:moveTo>
                      <a:lnTo>
                        <a:pt x="389" y="195"/>
                      </a:lnTo>
                      <a:cubicBezTo>
                        <a:pt x="389" y="303"/>
                        <a:pt x="302" y="390"/>
                        <a:pt x="195" y="390"/>
                      </a:cubicBezTo>
                      <a:cubicBezTo>
                        <a:pt x="133" y="390"/>
                        <a:pt x="76" y="362"/>
                        <a:pt x="40" y="313"/>
                      </a:cubicBezTo>
                      <a:lnTo>
                        <a:pt x="32" y="345"/>
                      </a:lnTo>
                      <a:cubicBezTo>
                        <a:pt x="31" y="352"/>
                        <a:pt x="24" y="357"/>
                        <a:pt x="17" y="357"/>
                      </a:cubicBezTo>
                      <a:cubicBezTo>
                        <a:pt x="16" y="357"/>
                        <a:pt x="15" y="357"/>
                        <a:pt x="14" y="357"/>
                      </a:cubicBezTo>
                      <a:cubicBezTo>
                        <a:pt x="6" y="355"/>
                        <a:pt x="1" y="347"/>
                        <a:pt x="2" y="338"/>
                      </a:cubicBezTo>
                      <a:lnTo>
                        <a:pt x="22" y="254"/>
                      </a:lnTo>
                      <a:lnTo>
                        <a:pt x="107" y="273"/>
                      </a:lnTo>
                      <a:cubicBezTo>
                        <a:pt x="115" y="275"/>
                        <a:pt x="120" y="283"/>
                        <a:pt x="119" y="292"/>
                      </a:cubicBezTo>
                      <a:cubicBezTo>
                        <a:pt x="117" y="300"/>
                        <a:pt x="108" y="305"/>
                        <a:pt x="100" y="303"/>
                      </a:cubicBezTo>
                      <a:lnTo>
                        <a:pt x="64" y="295"/>
                      </a:lnTo>
                      <a:cubicBezTo>
                        <a:pt x="95" y="336"/>
                        <a:pt x="143" y="359"/>
                        <a:pt x="195" y="359"/>
                      </a:cubicBezTo>
                      <a:cubicBezTo>
                        <a:pt x="285" y="359"/>
                        <a:pt x="359" y="286"/>
                        <a:pt x="359" y="195"/>
                      </a:cubicBezTo>
                      <a:cubicBezTo>
                        <a:pt x="359" y="169"/>
                        <a:pt x="353" y="144"/>
                        <a:pt x="342" y="122"/>
                      </a:cubicBezTo>
                      <a:cubicBezTo>
                        <a:pt x="328" y="94"/>
                        <a:pt x="306" y="71"/>
                        <a:pt x="279" y="55"/>
                      </a:cubicBezTo>
                      <a:cubicBezTo>
                        <a:pt x="254" y="40"/>
                        <a:pt x="225" y="31"/>
                        <a:pt x="195" y="31"/>
                      </a:cubicBezTo>
                      <a:cubicBezTo>
                        <a:pt x="104" y="31"/>
                        <a:pt x="30" y="105"/>
                        <a:pt x="30" y="195"/>
                      </a:cubicBezTo>
                      <a:cubicBezTo>
                        <a:pt x="30" y="204"/>
                        <a:pt x="23" y="211"/>
                        <a:pt x="15" y="211"/>
                      </a:cubicBezTo>
                      <a:cubicBezTo>
                        <a:pt x="7" y="211"/>
                        <a:pt x="0" y="204"/>
                        <a:pt x="0" y="195"/>
                      </a:cubicBezTo>
                      <a:cubicBezTo>
                        <a:pt x="0" y="88"/>
                        <a:pt x="87" y="0"/>
                        <a:pt x="195" y="0"/>
                      </a:cubicBezTo>
                      <a:cubicBezTo>
                        <a:pt x="302" y="0"/>
                        <a:pt x="389" y="88"/>
                        <a:pt x="389" y="195"/>
                      </a:cubicBezTo>
                      <a:close/>
                    </a:path>
                  </a:pathLst>
                </a:custGeom>
                <a:solidFill>
                  <a:srgbClr val="2F2F2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grpSp>
        </p:grpSp>
      </p:grpSp>
      <p:cxnSp>
        <p:nvCxnSpPr>
          <p:cNvPr id="113" name="Straight Arrow Connector 112">
            <a:extLst>
              <a:ext uri="{FF2B5EF4-FFF2-40B4-BE49-F238E27FC236}">
                <a16:creationId xmlns:a16="http://schemas.microsoft.com/office/drawing/2014/main" id="{CA3161B3-8AAD-4A39-86C6-5BD3BCE83181}"/>
              </a:ext>
            </a:extLst>
          </p:cNvPr>
          <p:cNvCxnSpPr/>
          <p:nvPr/>
        </p:nvCxnSpPr>
        <p:spPr>
          <a:xfrm>
            <a:off x="1796149" y="2641314"/>
            <a:ext cx="856897" cy="0"/>
          </a:xfrm>
          <a:prstGeom prst="straightConnector1">
            <a:avLst/>
          </a:prstGeom>
          <a:ln w="19050">
            <a:solidFill>
              <a:schemeClr val="accent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8DD0B459-5643-418F-9568-2844429CFA19}"/>
              </a:ext>
            </a:extLst>
          </p:cNvPr>
          <p:cNvCxnSpPr/>
          <p:nvPr/>
        </p:nvCxnSpPr>
        <p:spPr>
          <a:xfrm>
            <a:off x="4022990" y="2641314"/>
            <a:ext cx="856897" cy="0"/>
          </a:xfrm>
          <a:prstGeom prst="straightConnector1">
            <a:avLst/>
          </a:prstGeom>
          <a:ln w="19050">
            <a:solidFill>
              <a:schemeClr val="accent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2773031-584C-45A2-84AB-FD4DAB8F7C79}"/>
              </a:ext>
            </a:extLst>
          </p:cNvPr>
          <p:cNvCxnSpPr/>
          <p:nvPr/>
        </p:nvCxnSpPr>
        <p:spPr>
          <a:xfrm>
            <a:off x="6249830" y="2641314"/>
            <a:ext cx="856897" cy="0"/>
          </a:xfrm>
          <a:prstGeom prst="straightConnector1">
            <a:avLst/>
          </a:prstGeom>
          <a:ln w="19050">
            <a:solidFill>
              <a:schemeClr val="accent1"/>
            </a:solidFill>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10B0E074-B0E1-4C5C-9C8D-90671561BF29}"/>
              </a:ext>
            </a:extLst>
          </p:cNvPr>
          <p:cNvGrpSpPr/>
          <p:nvPr/>
        </p:nvGrpSpPr>
        <p:grpSpPr>
          <a:xfrm>
            <a:off x="8520499" y="2335606"/>
            <a:ext cx="1335343" cy="611416"/>
            <a:chOff x="7822448" y="2200185"/>
            <a:chExt cx="712858" cy="481480"/>
          </a:xfrm>
        </p:grpSpPr>
        <p:cxnSp>
          <p:nvCxnSpPr>
            <p:cNvPr id="120" name="Straight Arrow Connector 119">
              <a:extLst>
                <a:ext uri="{FF2B5EF4-FFF2-40B4-BE49-F238E27FC236}">
                  <a16:creationId xmlns:a16="http://schemas.microsoft.com/office/drawing/2014/main" id="{C1A2BA79-C0BC-4A2A-A7EF-25E1E518E1DB}"/>
                </a:ext>
              </a:extLst>
            </p:cNvPr>
            <p:cNvCxnSpPr/>
            <p:nvPr/>
          </p:nvCxnSpPr>
          <p:spPr>
            <a:xfrm>
              <a:off x="7822448" y="2200185"/>
              <a:ext cx="712858" cy="0"/>
            </a:xfrm>
            <a:prstGeom prst="straightConnector1">
              <a:avLst/>
            </a:prstGeom>
            <a:ln w="19050">
              <a:solidFill>
                <a:schemeClr val="accent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1B99F864-FBA0-4239-9D06-2A054ACDE9FC}"/>
                </a:ext>
              </a:extLst>
            </p:cNvPr>
            <p:cNvCxnSpPr/>
            <p:nvPr/>
          </p:nvCxnSpPr>
          <p:spPr>
            <a:xfrm>
              <a:off x="7860510" y="2360678"/>
              <a:ext cx="674792" cy="0"/>
            </a:xfrm>
            <a:prstGeom prst="straightConnector1">
              <a:avLst/>
            </a:prstGeom>
            <a:ln w="19050">
              <a:solidFill>
                <a:schemeClr val="accent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90522CC6-2224-4269-811F-8881F73E6C0A}"/>
                </a:ext>
              </a:extLst>
            </p:cNvPr>
            <p:cNvCxnSpPr/>
            <p:nvPr/>
          </p:nvCxnSpPr>
          <p:spPr>
            <a:xfrm>
              <a:off x="7860510" y="2521171"/>
              <a:ext cx="674792" cy="0"/>
            </a:xfrm>
            <a:prstGeom prst="straightConnector1">
              <a:avLst/>
            </a:prstGeom>
            <a:ln w="19050">
              <a:solidFill>
                <a:schemeClr val="accent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3A76D195-C1EB-479F-AB6F-C7AD04A29F67}"/>
                </a:ext>
              </a:extLst>
            </p:cNvPr>
            <p:cNvCxnSpPr/>
            <p:nvPr/>
          </p:nvCxnSpPr>
          <p:spPr>
            <a:xfrm>
              <a:off x="7822448" y="2681665"/>
              <a:ext cx="712858" cy="0"/>
            </a:xfrm>
            <a:prstGeom prst="straightConnector1">
              <a:avLst/>
            </a:prstGeom>
            <a:ln w="19050">
              <a:solidFill>
                <a:schemeClr val="accent1"/>
              </a:solidFill>
              <a:headEnd type="none"/>
              <a:tailEnd type="arrow" w="med" len="sm"/>
            </a:ln>
          </p:spPr>
          <p:style>
            <a:lnRef idx="1">
              <a:schemeClr val="accent1"/>
            </a:lnRef>
            <a:fillRef idx="0">
              <a:schemeClr val="accent1"/>
            </a:fillRef>
            <a:effectRef idx="0">
              <a:schemeClr val="accent1"/>
            </a:effectRef>
            <a:fontRef idx="minor">
              <a:schemeClr val="tx1"/>
            </a:fontRef>
          </p:style>
        </p:cxnSp>
      </p:grpSp>
      <p:sp>
        <p:nvSpPr>
          <p:cNvPr id="129" name="Text Placeholder 2">
            <a:extLst>
              <a:ext uri="{FF2B5EF4-FFF2-40B4-BE49-F238E27FC236}">
                <a16:creationId xmlns:a16="http://schemas.microsoft.com/office/drawing/2014/main" id="{6903DF77-874E-4F8A-924C-4EE318B6A04D}"/>
              </a:ext>
            </a:extLst>
          </p:cNvPr>
          <p:cNvSpPr txBox="1">
            <a:spLocks/>
          </p:cNvSpPr>
          <p:nvPr/>
        </p:nvSpPr>
        <p:spPr>
          <a:xfrm>
            <a:off x="583781" y="1106886"/>
            <a:ext cx="11334431" cy="271554"/>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Discover, restrict, and monitor privileged identity access</a:t>
            </a:r>
            <a:endPar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40" name="Rectangle 139">
            <a:extLst>
              <a:ext uri="{FF2B5EF4-FFF2-40B4-BE49-F238E27FC236}">
                <a16:creationId xmlns:a16="http://schemas.microsoft.com/office/drawing/2014/main" id="{69FFF3D8-5975-430A-A618-33173FE3A681}"/>
              </a:ext>
            </a:extLst>
          </p:cNvPr>
          <p:cNvSpPr/>
          <p:nvPr/>
        </p:nvSpPr>
        <p:spPr>
          <a:xfrm>
            <a:off x="5092912" y="4650787"/>
            <a:ext cx="3050066" cy="923330"/>
          </a:xfrm>
          <a:prstGeom prst="rect">
            <a:avLst/>
          </a:prstGeom>
        </p:spPr>
        <p:txBody>
          <a:bodyPr wrap="square" lIns="0">
            <a:spAutoFit/>
          </a:bodyPr>
          <a:lstStyle/>
          <a:p>
            <a:pPr marL="0" marR="0" lvl="0" indent="0" algn="l" defTabSz="914049" rtl="0" eaLnBrk="1" fontAlgn="auto" latinLnBrk="0" hangingPunct="1">
              <a:lnSpc>
                <a:spcPct val="100000"/>
              </a:lnSpc>
              <a:spcBef>
                <a:spcPts val="0"/>
              </a:spcBef>
              <a:spcAft>
                <a:spcPts val="2941"/>
              </a:spcAft>
              <a:buClrTx/>
              <a:buSzTx/>
              <a:buFontTx/>
              <a:buNone/>
              <a:tabLst/>
              <a:defRPr/>
            </a:pPr>
            <a:r>
              <a:rPr kumimoji="0" lang="en-US"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Ensure policies are met with alerts, audit reports and access reviews</a:t>
            </a:r>
          </a:p>
        </p:txBody>
      </p:sp>
      <p:sp>
        <p:nvSpPr>
          <p:cNvPr id="142" name="Rectangle 141">
            <a:extLst>
              <a:ext uri="{FF2B5EF4-FFF2-40B4-BE49-F238E27FC236}">
                <a16:creationId xmlns:a16="http://schemas.microsoft.com/office/drawing/2014/main" id="{A6DD5740-B82E-4EC5-AF49-098B38D336DD}"/>
              </a:ext>
            </a:extLst>
          </p:cNvPr>
          <p:cNvSpPr/>
          <p:nvPr/>
        </p:nvSpPr>
        <p:spPr>
          <a:xfrm>
            <a:off x="9052407" y="4650787"/>
            <a:ext cx="2690860" cy="923330"/>
          </a:xfrm>
          <a:prstGeom prst="rect">
            <a:avLst/>
          </a:prstGeom>
        </p:spPr>
        <p:txBody>
          <a:bodyPr wrap="square" lIns="0">
            <a:spAutoFit/>
          </a:bodyPr>
          <a:lstStyle/>
          <a:p>
            <a:pPr marL="0" marR="0" lvl="0" indent="0" algn="l" defTabSz="914049" rtl="0" eaLnBrk="1" fontAlgn="auto" latinLnBrk="0" hangingPunct="1">
              <a:lnSpc>
                <a:spcPct val="100000"/>
              </a:lnSpc>
              <a:spcBef>
                <a:spcPts val="0"/>
              </a:spcBef>
              <a:spcAft>
                <a:spcPts val="2941"/>
              </a:spcAft>
              <a:buClrTx/>
              <a:buSzTx/>
              <a:buFontTx/>
              <a:buNone/>
              <a:tabLst/>
              <a:defRPr/>
            </a:pPr>
            <a:r>
              <a:rPr kumimoji="0" lang="en-US"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Manage admins access in Azure AD and in Azure RBAC</a:t>
            </a:r>
          </a:p>
        </p:txBody>
      </p:sp>
      <p:pic>
        <p:nvPicPr>
          <p:cNvPr id="143" name="Picture 142">
            <a:extLst>
              <a:ext uri="{FF2B5EF4-FFF2-40B4-BE49-F238E27FC236}">
                <a16:creationId xmlns:a16="http://schemas.microsoft.com/office/drawing/2014/main" id="{4D1584C8-C133-4B6D-B730-3462889F2171}"/>
              </a:ext>
            </a:extLst>
          </p:cNvPr>
          <p:cNvPicPr>
            <a:picLocks noChangeAspect="1"/>
          </p:cNvPicPr>
          <p:nvPr/>
        </p:nvPicPr>
        <p:blipFill>
          <a:blip r:embed="rId3"/>
          <a:stretch>
            <a:fillRect/>
          </a:stretch>
        </p:blipFill>
        <p:spPr>
          <a:xfrm>
            <a:off x="4626149" y="4679013"/>
            <a:ext cx="398354" cy="398354"/>
          </a:xfrm>
          <a:prstGeom prst="rect">
            <a:avLst/>
          </a:prstGeom>
        </p:spPr>
      </p:pic>
      <p:pic>
        <p:nvPicPr>
          <p:cNvPr id="144" name="Picture 143">
            <a:extLst>
              <a:ext uri="{FF2B5EF4-FFF2-40B4-BE49-F238E27FC236}">
                <a16:creationId xmlns:a16="http://schemas.microsoft.com/office/drawing/2014/main" id="{2E8AC4F4-A3BE-44BD-9E4C-4CEAAE6438B9}"/>
              </a:ext>
            </a:extLst>
          </p:cNvPr>
          <p:cNvPicPr>
            <a:picLocks noChangeAspect="1"/>
          </p:cNvPicPr>
          <p:nvPr/>
        </p:nvPicPr>
        <p:blipFill>
          <a:blip r:embed="rId3"/>
          <a:stretch>
            <a:fillRect/>
          </a:stretch>
        </p:blipFill>
        <p:spPr>
          <a:xfrm>
            <a:off x="8593079" y="4679013"/>
            <a:ext cx="398354" cy="398354"/>
          </a:xfrm>
          <a:prstGeom prst="rect">
            <a:avLst/>
          </a:prstGeom>
        </p:spPr>
      </p:pic>
    </p:spTree>
    <p:extLst>
      <p:ext uri="{BB962C8B-B14F-4D97-AF65-F5344CB8AC3E}">
        <p14:creationId xmlns:p14="http://schemas.microsoft.com/office/powerpoint/2010/main" val="419424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250"/>
                                        <p:tgtEl>
                                          <p:spTgt spid="67"/>
                                        </p:tgtEl>
                                      </p:cBhvr>
                                    </p:animEffect>
                                  </p:childTnLst>
                                </p:cTn>
                              </p:par>
                              <p:par>
                                <p:cTn id="8" presetID="22" presetClass="entr" presetSubtype="8" fill="hold"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wipe(left)">
                                      <p:cBhvr>
                                        <p:cTn id="10" dur="250"/>
                                        <p:tgtEl>
                                          <p:spTgt spid="113"/>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250"/>
                                        <p:tgtEl>
                                          <p:spTgt spid="78"/>
                                        </p:tgtEl>
                                      </p:cBhvr>
                                    </p:animEffect>
                                  </p:childTnLst>
                                </p:cTn>
                              </p:par>
                              <p:par>
                                <p:cTn id="15" presetID="22" presetClass="entr" presetSubtype="8" fill="hold" nodeType="withEffect">
                                  <p:stCondLst>
                                    <p:cond delay="0"/>
                                  </p:stCondLst>
                                  <p:childTnLst>
                                    <p:set>
                                      <p:cBhvr>
                                        <p:cTn id="16" dur="1" fill="hold">
                                          <p:stCondLst>
                                            <p:cond delay="0"/>
                                          </p:stCondLst>
                                        </p:cTn>
                                        <p:tgtEl>
                                          <p:spTgt spid="114"/>
                                        </p:tgtEl>
                                        <p:attrNameLst>
                                          <p:attrName>style.visibility</p:attrName>
                                        </p:attrNameLst>
                                      </p:cBhvr>
                                      <p:to>
                                        <p:strVal val="visible"/>
                                      </p:to>
                                    </p:set>
                                    <p:animEffect transition="in" filter="wipe(left)">
                                      <p:cBhvr>
                                        <p:cTn id="17" dur="250"/>
                                        <p:tgtEl>
                                          <p:spTgt spid="11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6"/>
                                        </p:tgtEl>
                                        <p:attrNameLst>
                                          <p:attrName>style.visibility</p:attrName>
                                        </p:attrNameLst>
                                      </p:cBhvr>
                                      <p:to>
                                        <p:strVal val="visible"/>
                                      </p:to>
                                    </p:set>
                                    <p:animEffect transition="in" filter="fade">
                                      <p:cBhvr>
                                        <p:cTn id="21" dur="250"/>
                                        <p:tgtEl>
                                          <p:spTgt spid="106"/>
                                        </p:tgtEl>
                                      </p:cBhvr>
                                    </p:animEffect>
                                  </p:childTnLst>
                                </p:cTn>
                              </p:par>
                              <p:par>
                                <p:cTn id="22" presetID="22" presetClass="entr" presetSubtype="8" fill="hold" nodeType="withEffect">
                                  <p:stCondLst>
                                    <p:cond delay="0"/>
                                  </p:stCondLst>
                                  <p:childTnLst>
                                    <p:set>
                                      <p:cBhvr>
                                        <p:cTn id="23" dur="1" fill="hold">
                                          <p:stCondLst>
                                            <p:cond delay="0"/>
                                          </p:stCondLst>
                                        </p:cTn>
                                        <p:tgtEl>
                                          <p:spTgt spid="115"/>
                                        </p:tgtEl>
                                        <p:attrNameLst>
                                          <p:attrName>style.visibility</p:attrName>
                                        </p:attrNameLst>
                                      </p:cBhvr>
                                      <p:to>
                                        <p:strVal val="visible"/>
                                      </p:to>
                                    </p:set>
                                    <p:animEffect transition="in" filter="wipe(left)">
                                      <p:cBhvr>
                                        <p:cTn id="24" dur="250"/>
                                        <p:tgtEl>
                                          <p:spTgt spid="11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250"/>
                                        <p:tgtEl>
                                          <p:spTgt spid="92"/>
                                        </p:tgtEl>
                                      </p:cBhvr>
                                    </p:animEffect>
                                  </p:childTnLst>
                                </p:cTn>
                              </p:par>
                              <p:par>
                                <p:cTn id="29" presetID="22" presetClass="entr" presetSubtype="8" fill="hold" nodeType="with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wipe(left)">
                                      <p:cBhvr>
                                        <p:cTn id="31" dur="250"/>
                                        <p:tgtEl>
                                          <p:spTgt spid="118"/>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250"/>
                                        <p:tgtEl>
                                          <p:spTgt spid="66"/>
                                        </p:tgtEl>
                                      </p:cBhvr>
                                    </p:animEffect>
                                  </p:childTnLst>
                                </p:cTn>
                              </p:par>
                            </p:childTnLst>
                          </p:cTn>
                        </p:par>
                        <p:par>
                          <p:cTn id="36" fill="hold">
                            <p:stCondLst>
                              <p:cond delay="1250"/>
                            </p:stCondLst>
                            <p:childTnLst>
                              <p:par>
                                <p:cTn id="37" presetID="10" presetClass="entr" presetSubtype="0" fill="hold" nodeType="after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250"/>
                                        <p:tgtEl>
                                          <p:spTgt spid="64"/>
                                        </p:tgtEl>
                                      </p:cBhvr>
                                    </p:animEffect>
                                  </p:childTnLst>
                                </p:cTn>
                              </p:par>
                              <p:par>
                                <p:cTn id="40" presetID="42" presetClass="path" presetSubtype="0" decel="100000" fill="hold" nodeType="withEffect">
                                  <p:stCondLst>
                                    <p:cond delay="0"/>
                                  </p:stCondLst>
                                  <p:childTnLst>
                                    <p:animMotion origin="layout" path="M -0.01718 -0.00023 L -4.79167E-6 -7.40741E-7 " pathEditMode="relative" rAng="0" ptsTypes="AA">
                                      <p:cBhvr>
                                        <p:cTn id="41" dur="500" fill="hold"/>
                                        <p:tgtEl>
                                          <p:spTgt spid="64"/>
                                        </p:tgtEl>
                                        <p:attrNameLst>
                                          <p:attrName>ppt_x</p:attrName>
                                          <p:attrName>ppt_y</p:attrName>
                                        </p:attrNameLst>
                                      </p:cBhvr>
                                      <p:rCtr x="859" y="0"/>
                                    </p:animMotion>
                                  </p:childTnLst>
                                </p:cTn>
                              </p:par>
                              <p:par>
                                <p:cTn id="42" presetID="10"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250"/>
                                        <p:tgtEl>
                                          <p:spTgt spid="65"/>
                                        </p:tgtEl>
                                      </p:cBhvr>
                                    </p:animEffect>
                                  </p:childTnLst>
                                </p:cTn>
                              </p:par>
                              <p:par>
                                <p:cTn id="45" presetID="42" presetClass="path" presetSubtype="0" decel="100000" fill="hold" grpId="1" nodeType="withEffect">
                                  <p:stCondLst>
                                    <p:cond delay="0"/>
                                  </p:stCondLst>
                                  <p:childTnLst>
                                    <p:animMotion origin="layout" path="M -0.01718 -0.00023 L -4.79167E-6 -7.40741E-7 " pathEditMode="relative" rAng="0" ptsTypes="AA">
                                      <p:cBhvr>
                                        <p:cTn id="46" dur="500" fill="hold"/>
                                        <p:tgtEl>
                                          <p:spTgt spid="65"/>
                                        </p:tgtEl>
                                        <p:attrNameLst>
                                          <p:attrName>ppt_x</p:attrName>
                                          <p:attrName>ppt_y</p:attrName>
                                        </p:attrNameLst>
                                      </p:cBhvr>
                                      <p:rCtr x="859" y="0"/>
                                    </p:animMotion>
                                  </p:childTnLst>
                                </p:cTn>
                              </p:par>
                            </p:childTnLst>
                          </p:cTn>
                        </p:par>
                        <p:par>
                          <p:cTn id="47" fill="hold">
                            <p:stCondLst>
                              <p:cond delay="1750"/>
                            </p:stCondLst>
                            <p:childTnLst>
                              <p:par>
                                <p:cTn id="48" presetID="10" presetClass="entr" presetSubtype="0" fill="hold" nodeType="afterEffect">
                                  <p:stCondLst>
                                    <p:cond delay="0"/>
                                  </p:stCondLst>
                                  <p:childTnLst>
                                    <p:set>
                                      <p:cBhvr>
                                        <p:cTn id="49" dur="1" fill="hold">
                                          <p:stCondLst>
                                            <p:cond delay="0"/>
                                          </p:stCondLst>
                                        </p:cTn>
                                        <p:tgtEl>
                                          <p:spTgt spid="143"/>
                                        </p:tgtEl>
                                        <p:attrNameLst>
                                          <p:attrName>style.visibility</p:attrName>
                                        </p:attrNameLst>
                                      </p:cBhvr>
                                      <p:to>
                                        <p:strVal val="visible"/>
                                      </p:to>
                                    </p:set>
                                    <p:animEffect transition="in" filter="fade">
                                      <p:cBhvr>
                                        <p:cTn id="50" dur="250"/>
                                        <p:tgtEl>
                                          <p:spTgt spid="143"/>
                                        </p:tgtEl>
                                      </p:cBhvr>
                                    </p:animEffect>
                                  </p:childTnLst>
                                </p:cTn>
                              </p:par>
                              <p:par>
                                <p:cTn id="51" presetID="42" presetClass="path" presetSubtype="0" decel="100000" fill="hold" nodeType="withEffect">
                                  <p:stCondLst>
                                    <p:cond delay="0"/>
                                  </p:stCondLst>
                                  <p:childTnLst>
                                    <p:animMotion origin="layout" path="M -0.01718 -0.00023 L -4.79167E-6 -7.40741E-7 " pathEditMode="relative" rAng="0" ptsTypes="AA">
                                      <p:cBhvr>
                                        <p:cTn id="52" dur="500" fill="hold"/>
                                        <p:tgtEl>
                                          <p:spTgt spid="143"/>
                                        </p:tgtEl>
                                        <p:attrNameLst>
                                          <p:attrName>ppt_x</p:attrName>
                                          <p:attrName>ppt_y</p:attrName>
                                        </p:attrNameLst>
                                      </p:cBhvr>
                                      <p:rCtr x="859" y="0"/>
                                    </p:animMotion>
                                  </p:childTnLst>
                                </p:cTn>
                              </p:par>
                              <p:par>
                                <p:cTn id="53" presetID="10" presetClass="entr" presetSubtype="0" fill="hold" grpId="0" nodeType="withEffect">
                                  <p:stCondLst>
                                    <p:cond delay="0"/>
                                  </p:stCondLst>
                                  <p:childTnLst>
                                    <p:set>
                                      <p:cBhvr>
                                        <p:cTn id="54" dur="1" fill="hold">
                                          <p:stCondLst>
                                            <p:cond delay="0"/>
                                          </p:stCondLst>
                                        </p:cTn>
                                        <p:tgtEl>
                                          <p:spTgt spid="140"/>
                                        </p:tgtEl>
                                        <p:attrNameLst>
                                          <p:attrName>style.visibility</p:attrName>
                                        </p:attrNameLst>
                                      </p:cBhvr>
                                      <p:to>
                                        <p:strVal val="visible"/>
                                      </p:to>
                                    </p:set>
                                    <p:animEffect transition="in" filter="fade">
                                      <p:cBhvr>
                                        <p:cTn id="55" dur="250"/>
                                        <p:tgtEl>
                                          <p:spTgt spid="140"/>
                                        </p:tgtEl>
                                      </p:cBhvr>
                                    </p:animEffect>
                                  </p:childTnLst>
                                </p:cTn>
                              </p:par>
                              <p:par>
                                <p:cTn id="56" presetID="42" presetClass="path" presetSubtype="0" decel="100000" fill="hold" grpId="1" nodeType="withEffect">
                                  <p:stCondLst>
                                    <p:cond delay="0"/>
                                  </p:stCondLst>
                                  <p:childTnLst>
                                    <p:animMotion origin="layout" path="M -0.01718 -0.00023 L -4.79167E-6 -7.40741E-7 " pathEditMode="relative" rAng="0" ptsTypes="AA">
                                      <p:cBhvr>
                                        <p:cTn id="57" dur="500" fill="hold"/>
                                        <p:tgtEl>
                                          <p:spTgt spid="140"/>
                                        </p:tgtEl>
                                        <p:attrNameLst>
                                          <p:attrName>ppt_x</p:attrName>
                                          <p:attrName>ppt_y</p:attrName>
                                        </p:attrNameLst>
                                      </p:cBhvr>
                                      <p:rCtr x="859" y="0"/>
                                    </p:animMotion>
                                  </p:childTnLst>
                                </p:cTn>
                              </p:par>
                            </p:childTnLst>
                          </p:cTn>
                        </p:par>
                        <p:par>
                          <p:cTn id="58" fill="hold">
                            <p:stCondLst>
                              <p:cond delay="2250"/>
                            </p:stCondLst>
                            <p:childTnLst>
                              <p:par>
                                <p:cTn id="59" presetID="10" presetClass="entr" presetSubtype="0" fill="hold" nodeType="afterEffect">
                                  <p:stCondLst>
                                    <p:cond delay="0"/>
                                  </p:stCondLst>
                                  <p:childTnLst>
                                    <p:set>
                                      <p:cBhvr>
                                        <p:cTn id="60" dur="1" fill="hold">
                                          <p:stCondLst>
                                            <p:cond delay="0"/>
                                          </p:stCondLst>
                                        </p:cTn>
                                        <p:tgtEl>
                                          <p:spTgt spid="144"/>
                                        </p:tgtEl>
                                        <p:attrNameLst>
                                          <p:attrName>style.visibility</p:attrName>
                                        </p:attrNameLst>
                                      </p:cBhvr>
                                      <p:to>
                                        <p:strVal val="visible"/>
                                      </p:to>
                                    </p:set>
                                    <p:animEffect transition="in" filter="fade">
                                      <p:cBhvr>
                                        <p:cTn id="61" dur="250"/>
                                        <p:tgtEl>
                                          <p:spTgt spid="144"/>
                                        </p:tgtEl>
                                      </p:cBhvr>
                                    </p:animEffect>
                                  </p:childTnLst>
                                </p:cTn>
                              </p:par>
                              <p:par>
                                <p:cTn id="62" presetID="42" presetClass="path" presetSubtype="0" decel="100000" fill="hold" nodeType="withEffect">
                                  <p:stCondLst>
                                    <p:cond delay="0"/>
                                  </p:stCondLst>
                                  <p:childTnLst>
                                    <p:animMotion origin="layout" path="M -0.01718 -0.00023 L -4.79167E-6 -7.40741E-7 " pathEditMode="relative" rAng="0" ptsTypes="AA">
                                      <p:cBhvr>
                                        <p:cTn id="63" dur="500" fill="hold"/>
                                        <p:tgtEl>
                                          <p:spTgt spid="144"/>
                                        </p:tgtEl>
                                        <p:attrNameLst>
                                          <p:attrName>ppt_x</p:attrName>
                                          <p:attrName>ppt_y</p:attrName>
                                        </p:attrNameLst>
                                      </p:cBhvr>
                                      <p:rCtr x="859" y="0"/>
                                    </p:animMotion>
                                  </p:childTnLst>
                                </p:cTn>
                              </p:par>
                              <p:par>
                                <p:cTn id="64" presetID="10" presetClass="entr" presetSubtype="0" fill="hold" grpId="0" nodeType="with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fade">
                                      <p:cBhvr>
                                        <p:cTn id="66" dur="250"/>
                                        <p:tgtEl>
                                          <p:spTgt spid="142"/>
                                        </p:tgtEl>
                                      </p:cBhvr>
                                    </p:animEffect>
                                  </p:childTnLst>
                                </p:cTn>
                              </p:par>
                              <p:par>
                                <p:cTn id="67" presetID="42" presetClass="path" presetSubtype="0" decel="100000" fill="hold" grpId="1" nodeType="withEffect">
                                  <p:stCondLst>
                                    <p:cond delay="0"/>
                                  </p:stCondLst>
                                  <p:childTnLst>
                                    <p:animMotion origin="layout" path="M -0.01718 -0.00023 L -4.79167E-6 -7.40741E-7 " pathEditMode="relative" rAng="0" ptsTypes="AA">
                                      <p:cBhvr>
                                        <p:cTn id="68" dur="500" fill="hold"/>
                                        <p:tgtEl>
                                          <p:spTgt spid="14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5" grpId="1"/>
      <p:bldP spid="66" grpId="0" animBg="1"/>
      <p:bldP spid="140" grpId="0"/>
      <p:bldP spid="140" grpId="1"/>
      <p:bldP spid="142" grpId="0"/>
      <p:bldP spid="14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FC02EC2B-C1CA-4D11-8C1D-E7C2FEF7EFE3}"/>
              </a:ext>
            </a:extLst>
          </p:cNvPr>
          <p:cNvGrpSpPr/>
          <p:nvPr/>
        </p:nvGrpSpPr>
        <p:grpSpPr>
          <a:xfrm>
            <a:off x="682190" y="1339134"/>
            <a:ext cx="5664939" cy="4344488"/>
            <a:chOff x="171982" y="2122885"/>
            <a:chExt cx="5664939" cy="4344488"/>
          </a:xfrm>
        </p:grpSpPr>
        <p:sp>
          <p:nvSpPr>
            <p:cNvPr id="15" name="Rectangle 14">
              <a:extLst>
                <a:ext uri="{FF2B5EF4-FFF2-40B4-BE49-F238E27FC236}">
                  <a16:creationId xmlns:a16="http://schemas.microsoft.com/office/drawing/2014/main" id="{127402BC-E995-47B9-BEA9-0BCF94EAF535}"/>
                </a:ext>
              </a:extLst>
            </p:cNvPr>
            <p:cNvSpPr/>
            <p:nvPr/>
          </p:nvSpPr>
          <p:spPr>
            <a:xfrm>
              <a:off x="171982" y="3779647"/>
              <a:ext cx="1158359" cy="7386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80" tIns="137845" rIns="87880" bIns="137845" numCol="1" spcCol="0" rtlCol="0" fromWordArt="0" anchor="ctr" anchorCtr="0" forceAA="0" compatLnSpc="1">
              <a:prstTxWarp prst="textNoShape">
                <a:avLst/>
              </a:prstTxWarp>
              <a:noAutofit/>
            </a:bodyPr>
            <a:lstStyle/>
            <a:p>
              <a:pPr marL="0" marR="0" lvl="0" indent="0" algn="r" defTabSz="878441"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Access reviewed &amp; revised</a:t>
              </a:r>
            </a:p>
          </p:txBody>
        </p:sp>
        <p:sp>
          <p:nvSpPr>
            <p:cNvPr id="17" name="Rectangle 16">
              <a:extLst>
                <a:ext uri="{FF2B5EF4-FFF2-40B4-BE49-F238E27FC236}">
                  <a16:creationId xmlns:a16="http://schemas.microsoft.com/office/drawing/2014/main" id="{4B13D87A-C467-4641-9BBF-31866C81B49A}"/>
                </a:ext>
              </a:extLst>
            </p:cNvPr>
            <p:cNvSpPr/>
            <p:nvPr/>
          </p:nvSpPr>
          <p:spPr>
            <a:xfrm>
              <a:off x="244383" y="2938429"/>
              <a:ext cx="1389911" cy="30777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80" tIns="137845" rIns="87880" bIns="137845" numCol="1" spcCol="0" rtlCol="0" fromWordArt="0" anchor="ctr" anchorCtr="0" forceAA="0" compatLnSpc="1">
              <a:prstTxWarp prst="textNoShape">
                <a:avLst/>
              </a:prstTxWarp>
              <a:noAutofit/>
            </a:bodyPr>
            <a:lstStyle/>
            <a:p>
              <a:pPr marL="0" marR="0" lvl="0" indent="0" algn="r" defTabSz="878441" rtl="0" eaLnBrk="1" fontAlgn="base" latinLnBrk="0" hangingPunct="1">
                <a:lnSpc>
                  <a:spcPct val="100000"/>
                </a:lnSpc>
                <a:spcBef>
                  <a:spcPts val="0"/>
                </a:spcBef>
                <a:spcAft>
                  <a:spcPct val="0"/>
                </a:spcAft>
                <a:buClrTx/>
                <a:buSzTx/>
                <a:buFontTx/>
                <a:buNone/>
                <a:tabLst/>
                <a:defRPr/>
              </a:pPr>
              <a:br>
                <a:rPr kumimoji="0" lang="en-US" sz="1400" b="0" i="0" u="none" strike="noStrike" kern="0" cap="none" spc="0" normalizeH="0" baseline="0" noProof="0">
                  <a:ln>
                    <a:noFill/>
                  </a:ln>
                  <a:solidFill>
                    <a:srgbClr val="353535"/>
                  </a:solidFill>
                  <a:effectLst/>
                  <a:uLnTx/>
                  <a:uFillTx/>
                  <a:latin typeface="Segoe UI"/>
                  <a:ea typeface="+mn-ea"/>
                  <a:cs typeface="Segoe UI"/>
                </a:rPr>
              </a:br>
              <a:r>
                <a:rPr kumimoji="0" lang="en-US" sz="1400" b="0" i="0" u="none" strike="noStrike" kern="0" cap="none" spc="0" normalizeH="0" baseline="0" noProof="0">
                  <a:ln>
                    <a:noFill/>
                  </a:ln>
                  <a:solidFill>
                    <a:srgbClr val="353535"/>
                  </a:solidFill>
                  <a:effectLst/>
                  <a:uLnTx/>
                  <a:uFillTx/>
                  <a:latin typeface="Segoe UI"/>
                  <a:ea typeface="+mn-ea"/>
                  <a:cs typeface="Segoe UI"/>
                </a:rPr>
                <a:t>Job changes</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EDC1D7B1-5486-40A6-A362-71AFA293243F}"/>
                </a:ext>
              </a:extLst>
            </p:cNvPr>
            <p:cNvGrpSpPr/>
            <p:nvPr/>
          </p:nvGrpSpPr>
          <p:grpSpPr>
            <a:xfrm>
              <a:off x="1288501" y="2122885"/>
              <a:ext cx="4548420" cy="4344488"/>
              <a:chOff x="1288501" y="2122885"/>
              <a:chExt cx="4548420" cy="4344488"/>
            </a:xfrm>
          </p:grpSpPr>
          <p:sp>
            <p:nvSpPr>
              <p:cNvPr id="7" name="Oval 6">
                <a:extLst>
                  <a:ext uri="{FF2B5EF4-FFF2-40B4-BE49-F238E27FC236}">
                    <a16:creationId xmlns:a16="http://schemas.microsoft.com/office/drawing/2014/main" id="{8CBF0D47-01F0-4471-BF28-6EBBA6E9381E}"/>
                  </a:ext>
                </a:extLst>
              </p:cNvPr>
              <p:cNvSpPr/>
              <p:nvPr/>
            </p:nvSpPr>
            <p:spPr bwMode="auto">
              <a:xfrm>
                <a:off x="1850198" y="3633102"/>
                <a:ext cx="2371035" cy="1338386"/>
              </a:xfrm>
              <a:prstGeom prst="ellipse">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Ongoing auditing </a:t>
                </a:r>
                <a:br>
                  <a:rPr kumimoji="0" lang="en-US" sz="1400" b="0" i="0" u="none" strike="noStrike" kern="1200" cap="none" spc="0" normalizeH="0" baseline="0" noProof="0">
                    <a:ln>
                      <a:noFill/>
                    </a:ln>
                    <a:solidFill>
                      <a:srgbClr val="0078D4"/>
                    </a:solidFill>
                    <a:effectLst/>
                    <a:uLnTx/>
                    <a:uFillTx/>
                    <a:latin typeface="Segoe UI"/>
                    <a:ea typeface="+mn-ea"/>
                    <a:cs typeface="+mn-cs"/>
                  </a:rPr>
                </a:br>
                <a:r>
                  <a:rPr kumimoji="0" lang="en-US" sz="1400" b="0" i="0" u="none" strike="noStrike" kern="1200" cap="none" spc="0" normalizeH="0" baseline="0" noProof="0">
                    <a:ln>
                      <a:noFill/>
                    </a:ln>
                    <a:solidFill>
                      <a:srgbClr val="0078D4"/>
                    </a:solidFill>
                    <a:effectLst/>
                    <a:uLnTx/>
                    <a:uFillTx/>
                    <a:latin typeface="Segoe UI"/>
                    <a:ea typeface="+mn-ea"/>
                    <a:cs typeface="+mn-cs"/>
                  </a:rPr>
                  <a:t>&amp; reporting</a:t>
                </a:r>
              </a:p>
            </p:txBody>
          </p:sp>
          <p:sp>
            <p:nvSpPr>
              <p:cNvPr id="9" name="Arc 1">
                <a:extLst>
                  <a:ext uri="{FF2B5EF4-FFF2-40B4-BE49-F238E27FC236}">
                    <a16:creationId xmlns:a16="http://schemas.microsoft.com/office/drawing/2014/main" id="{21207788-CF42-4E17-8ACF-73EF7C859C4F}"/>
                  </a:ext>
                </a:extLst>
              </p:cNvPr>
              <p:cNvSpPr/>
              <p:nvPr/>
            </p:nvSpPr>
            <p:spPr bwMode="auto">
              <a:xfrm>
                <a:off x="1647250" y="2754355"/>
                <a:ext cx="2789249" cy="2789249"/>
              </a:xfrm>
              <a:prstGeom prst="arc">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351" tIns="119480" rIns="149351" bIns="119480" numCol="1" spcCol="0" rtlCol="0" fromWordArt="0" anchor="t" anchorCtr="0" forceAA="0" compatLnSpc="1">
                <a:prstTxWarp prst="textNoShape">
                  <a:avLst/>
                </a:prstTxWarp>
                <a:noAutofit/>
              </a:bodyPr>
              <a:lstStyle/>
              <a:p>
                <a:pPr marL="0" marR="0" lvl="0" indent="0" algn="ctr" defTabSz="761447" rtl="0" eaLnBrk="1" fontAlgn="base" latinLnBrk="0" hangingPunct="1">
                  <a:lnSpc>
                    <a:spcPct val="90000"/>
                  </a:lnSpc>
                  <a:spcBef>
                    <a:spcPct val="0"/>
                  </a:spcBef>
                  <a:spcAft>
                    <a:spcPct val="0"/>
                  </a:spcAft>
                  <a:buClrTx/>
                  <a:buSzTx/>
                  <a:buFontTx/>
                  <a:buNone/>
                  <a:tabLst/>
                  <a:defRPr/>
                </a:pPr>
                <a:endParaRPr kumimoji="0" lang="en-US" sz="196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Arc 2">
                <a:extLst>
                  <a:ext uri="{FF2B5EF4-FFF2-40B4-BE49-F238E27FC236}">
                    <a16:creationId xmlns:a16="http://schemas.microsoft.com/office/drawing/2014/main" id="{3CDE8713-7362-4303-9903-BAC6D69CC6F1}"/>
                  </a:ext>
                </a:extLst>
              </p:cNvPr>
              <p:cNvSpPr/>
              <p:nvPr/>
            </p:nvSpPr>
            <p:spPr bwMode="auto">
              <a:xfrm>
                <a:off x="1647250" y="2754355"/>
                <a:ext cx="2789249" cy="2789249"/>
              </a:xfrm>
              <a:prstGeom prst="arc">
                <a:avLst>
                  <a:gd name="adj1" fmla="val 33047"/>
                  <a:gd name="adj2" fmla="val 5351636"/>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351" tIns="119480" rIns="149351" bIns="119480" numCol="1" spcCol="0" rtlCol="0" fromWordArt="0" anchor="t" anchorCtr="0" forceAA="0" compatLnSpc="1">
                <a:prstTxWarp prst="textNoShape">
                  <a:avLst/>
                </a:prstTxWarp>
                <a:noAutofit/>
              </a:bodyPr>
              <a:lstStyle/>
              <a:p>
                <a:pPr marL="0" marR="0" lvl="0" indent="0" algn="ctr" defTabSz="761447" rtl="0" eaLnBrk="1" fontAlgn="base" latinLnBrk="0" hangingPunct="1">
                  <a:lnSpc>
                    <a:spcPct val="90000"/>
                  </a:lnSpc>
                  <a:spcBef>
                    <a:spcPct val="0"/>
                  </a:spcBef>
                  <a:spcAft>
                    <a:spcPct val="0"/>
                  </a:spcAft>
                  <a:buClrTx/>
                  <a:buSzTx/>
                  <a:buFontTx/>
                  <a:buNone/>
                  <a:tabLst/>
                  <a:defRPr/>
                </a:pPr>
                <a:endParaRPr kumimoji="0" lang="en-US" sz="196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Arc 3">
                <a:extLst>
                  <a:ext uri="{FF2B5EF4-FFF2-40B4-BE49-F238E27FC236}">
                    <a16:creationId xmlns:a16="http://schemas.microsoft.com/office/drawing/2014/main" id="{A0DC5406-22F5-478E-B57A-B380291BC321}"/>
                  </a:ext>
                </a:extLst>
              </p:cNvPr>
              <p:cNvSpPr/>
              <p:nvPr/>
            </p:nvSpPr>
            <p:spPr bwMode="auto">
              <a:xfrm>
                <a:off x="1647250" y="2754355"/>
                <a:ext cx="2789249" cy="2789249"/>
              </a:xfrm>
              <a:prstGeom prst="arc">
                <a:avLst>
                  <a:gd name="adj1" fmla="val 5400001"/>
                  <a:gd name="adj2" fmla="val 10791730"/>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351" tIns="119480" rIns="149351" bIns="119480" numCol="1" spcCol="0" rtlCol="0" fromWordArt="0" anchor="t" anchorCtr="0" forceAA="0" compatLnSpc="1">
                <a:prstTxWarp prst="textNoShape">
                  <a:avLst/>
                </a:prstTxWarp>
                <a:noAutofit/>
              </a:bodyPr>
              <a:lstStyle/>
              <a:p>
                <a:pPr marL="0" marR="0" lvl="0" indent="0" algn="ctr" defTabSz="761447" rtl="0" eaLnBrk="1" fontAlgn="base" latinLnBrk="0" hangingPunct="1">
                  <a:lnSpc>
                    <a:spcPct val="90000"/>
                  </a:lnSpc>
                  <a:spcBef>
                    <a:spcPct val="0"/>
                  </a:spcBef>
                  <a:spcAft>
                    <a:spcPct val="0"/>
                  </a:spcAft>
                  <a:buClrTx/>
                  <a:buSzTx/>
                  <a:buFontTx/>
                  <a:buNone/>
                  <a:tabLst/>
                  <a:defRPr/>
                </a:pPr>
                <a:endParaRPr kumimoji="0" lang="en-US" sz="196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Arc 4">
                <a:extLst>
                  <a:ext uri="{FF2B5EF4-FFF2-40B4-BE49-F238E27FC236}">
                    <a16:creationId xmlns:a16="http://schemas.microsoft.com/office/drawing/2014/main" id="{AD69CC1B-D27A-46C7-8E2D-53BB5B70578C}"/>
                  </a:ext>
                </a:extLst>
              </p:cNvPr>
              <p:cNvGrpSpPr/>
              <p:nvPr/>
            </p:nvGrpSpPr>
            <p:grpSpPr>
              <a:xfrm>
                <a:off x="1647283" y="2754353"/>
                <a:ext cx="2789260" cy="2789246"/>
                <a:chOff x="10082268" y="2009997"/>
                <a:chExt cx="3360391" cy="3360391"/>
              </a:xfrm>
            </p:grpSpPr>
            <p:sp>
              <p:nvSpPr>
                <p:cNvPr id="13" name="Isosceles Triangle 12">
                  <a:extLst>
                    <a:ext uri="{FF2B5EF4-FFF2-40B4-BE49-F238E27FC236}">
                      <a16:creationId xmlns:a16="http://schemas.microsoft.com/office/drawing/2014/main" id="{1673451D-B6CA-4961-8278-D6745FC24773}"/>
                    </a:ext>
                  </a:extLst>
                </p:cNvPr>
                <p:cNvSpPr/>
                <p:nvPr/>
              </p:nvSpPr>
              <p:spPr bwMode="auto">
                <a:xfrm rot="4201960">
                  <a:off x="11119920" y="2044038"/>
                  <a:ext cx="144372" cy="1244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351" tIns="119480" rIns="149351" bIns="119480" numCol="1" spcCol="0" rtlCol="0" fromWordArt="0" anchor="t" anchorCtr="0" forceAA="0" compatLnSpc="1">
                  <a:prstTxWarp prst="textNoShape">
                    <a:avLst/>
                  </a:prstTxWarp>
                  <a:noAutofit/>
                </a:bodyPr>
                <a:lstStyle/>
                <a:p>
                  <a:pPr marL="0" marR="0" lvl="0" indent="0" algn="ctr" defTabSz="761447" rtl="0" eaLnBrk="1" fontAlgn="base" latinLnBrk="0" hangingPunct="1">
                    <a:lnSpc>
                      <a:spcPct val="90000"/>
                    </a:lnSpc>
                    <a:spcBef>
                      <a:spcPct val="0"/>
                    </a:spcBef>
                    <a:spcAft>
                      <a:spcPct val="0"/>
                    </a:spcAft>
                    <a:buClrTx/>
                    <a:buSzTx/>
                    <a:buFontTx/>
                    <a:buNone/>
                    <a:tabLst/>
                    <a:defRPr/>
                  </a:pPr>
                  <a:endParaRPr kumimoji="0" lang="en-US" sz="196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Arc 4">
                  <a:extLst>
                    <a:ext uri="{FF2B5EF4-FFF2-40B4-BE49-F238E27FC236}">
                      <a16:creationId xmlns:a16="http://schemas.microsoft.com/office/drawing/2014/main" id="{384FB86C-EC55-488D-9829-2FA1B8C12D13}"/>
                    </a:ext>
                  </a:extLst>
                </p:cNvPr>
                <p:cNvSpPr/>
                <p:nvPr/>
              </p:nvSpPr>
              <p:spPr bwMode="auto">
                <a:xfrm>
                  <a:off x="10082268" y="2009997"/>
                  <a:ext cx="3360391" cy="3360391"/>
                </a:xfrm>
                <a:prstGeom prst="arc">
                  <a:avLst>
                    <a:gd name="adj1" fmla="val 10924559"/>
                    <a:gd name="adj2" fmla="val 14920144"/>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351" tIns="119480" rIns="149351" bIns="119480" numCol="1" spcCol="0" rtlCol="0" fromWordArt="0" anchor="t" anchorCtr="0" forceAA="0" compatLnSpc="1">
                  <a:prstTxWarp prst="textNoShape">
                    <a:avLst/>
                  </a:prstTxWarp>
                  <a:noAutofit/>
                </a:bodyPr>
                <a:lstStyle/>
                <a:p>
                  <a:pPr marL="0" marR="0" lvl="0" indent="0" algn="ctr" defTabSz="761447" rtl="0" eaLnBrk="1" fontAlgn="base" latinLnBrk="0" hangingPunct="1">
                    <a:lnSpc>
                      <a:spcPct val="90000"/>
                    </a:lnSpc>
                    <a:spcBef>
                      <a:spcPct val="0"/>
                    </a:spcBef>
                    <a:spcAft>
                      <a:spcPct val="0"/>
                    </a:spcAft>
                    <a:buClrTx/>
                    <a:buSzTx/>
                    <a:buFontTx/>
                    <a:buNone/>
                    <a:tabLst/>
                    <a:defRPr/>
                  </a:pPr>
                  <a:endParaRPr kumimoji="0" lang="en-US" sz="196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Rectangle 22">
                <a:extLst>
                  <a:ext uri="{FF2B5EF4-FFF2-40B4-BE49-F238E27FC236}">
                    <a16:creationId xmlns:a16="http://schemas.microsoft.com/office/drawing/2014/main" id="{4E91B3CA-3ADE-404D-927D-E0FA2BE12150}"/>
                  </a:ext>
                </a:extLst>
              </p:cNvPr>
              <p:cNvSpPr/>
              <p:nvPr/>
            </p:nvSpPr>
            <p:spPr>
              <a:xfrm>
                <a:off x="2124115" y="5944153"/>
                <a:ext cx="1813062" cy="5232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80" tIns="137845" rIns="87880" bIns="137845" numCol="1" spcCol="0" rtlCol="0" fromWordArt="0" anchor="ctr" anchorCtr="0" forceAA="0" compatLnSpc="1">
                <a:prstTxWarp prst="textNoShape">
                  <a:avLst/>
                </a:prstTxWarp>
                <a:no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Access rights provisioned</a:t>
                </a:r>
                <a:endParaRPr kumimoji="0" lang="en-US" sz="1765" b="0" i="0" u="none" strike="noStrike" kern="1200" cap="none" spc="0" normalizeH="0" baseline="0" noProof="0" err="1">
                  <a:ln>
                    <a:noFill/>
                  </a:ln>
                  <a:solidFill>
                    <a:srgbClr val="000000"/>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04A9A8E7-4ED5-44E8-A5F4-7B5EEF1278DE}"/>
                  </a:ext>
                </a:extLst>
              </p:cNvPr>
              <p:cNvSpPr/>
              <p:nvPr/>
            </p:nvSpPr>
            <p:spPr>
              <a:xfrm>
                <a:off x="4833642" y="3923419"/>
                <a:ext cx="1003279" cy="4801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80" tIns="137845" rIns="87880" bIns="137845" numCol="1" spcCol="0" rtlCol="0" fromWordArt="0" anchor="ctr" anchorCtr="0" forceAA="0" compatLnSpc="1">
                <a:prstTxWarp prst="textNoShape">
                  <a:avLst/>
                </a:prstTxWarp>
                <a:noAutofit/>
              </a:bodyPr>
              <a:lstStyle/>
              <a:p>
                <a:pPr marL="0" marR="0" lvl="0" indent="0" algn="l" defTabSz="878441"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Requests</a:t>
                </a:r>
                <a:br>
                  <a:rPr kumimoji="0" lang="en-US" sz="1400" b="0" i="0" u="none" strike="noStrike" kern="0" cap="none" spc="0" normalizeH="0" baseline="0" noProof="0">
                    <a:ln>
                      <a:noFill/>
                    </a:ln>
                    <a:solidFill>
                      <a:srgbClr val="353535"/>
                    </a:solidFill>
                    <a:effectLst/>
                    <a:uLnTx/>
                    <a:uFillTx/>
                    <a:latin typeface="Segoe UI"/>
                    <a:ea typeface="+mn-ea"/>
                    <a:cs typeface="Segoe UI"/>
                  </a:rPr>
                </a:br>
                <a:r>
                  <a:rPr kumimoji="0" lang="en-US" sz="1400" b="0" i="0" u="none" strike="noStrike" kern="0" cap="none" spc="0" normalizeH="0" baseline="0" noProof="0">
                    <a:ln>
                      <a:noFill/>
                    </a:ln>
                    <a:solidFill>
                      <a:srgbClr val="353535"/>
                    </a:solidFill>
                    <a:effectLst/>
                    <a:uLnTx/>
                    <a:uFillTx/>
                    <a:latin typeface="Segoe UI"/>
                    <a:ea typeface="+mn-ea"/>
                    <a:cs typeface="Segoe UI"/>
                  </a:rPr>
                  <a:t>additional</a:t>
                </a:r>
                <a:br>
                  <a:rPr kumimoji="0" lang="en-US" sz="1400" b="0" i="0" u="none" strike="noStrike" kern="0" cap="none" spc="0" normalizeH="0" baseline="0" noProof="0">
                    <a:ln>
                      <a:noFill/>
                    </a:ln>
                    <a:solidFill>
                      <a:srgbClr val="353535"/>
                    </a:solidFill>
                    <a:effectLst/>
                    <a:uLnTx/>
                    <a:uFillTx/>
                    <a:latin typeface="Segoe UI"/>
                    <a:ea typeface="+mn-ea"/>
                    <a:cs typeface="Segoe UI"/>
                  </a:rPr>
                </a:br>
                <a:r>
                  <a:rPr kumimoji="0" lang="en-US" sz="1400" b="0" i="0" u="none" strike="noStrike" kern="0" cap="none" spc="0" normalizeH="0" baseline="0" noProof="0">
                    <a:ln>
                      <a:noFill/>
                    </a:ln>
                    <a:solidFill>
                      <a:srgbClr val="353535"/>
                    </a:solidFill>
                    <a:effectLst/>
                    <a:uLnTx/>
                    <a:uFillTx/>
                    <a:latin typeface="Segoe UI"/>
                    <a:ea typeface="+mn-ea"/>
                    <a:cs typeface="Segoe UI"/>
                  </a:rPr>
                  <a:t>access</a:t>
                </a:r>
                <a:endParaRPr kumimoji="0" lang="en-US" sz="1400"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37" name="Rectangle 36">
                <a:extLst>
                  <a:ext uri="{FF2B5EF4-FFF2-40B4-BE49-F238E27FC236}">
                    <a16:creationId xmlns:a16="http://schemas.microsoft.com/office/drawing/2014/main" id="{9F066DAD-FE93-4885-A5C9-525B780E3C17}"/>
                  </a:ext>
                </a:extLst>
              </p:cNvPr>
              <p:cNvSpPr/>
              <p:nvPr/>
            </p:nvSpPr>
            <p:spPr>
              <a:xfrm>
                <a:off x="2216405" y="2122885"/>
                <a:ext cx="1650937" cy="2862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80" tIns="137845" rIns="87880" bIns="137845" numCol="1" spcCol="0" rtlCol="0" fromWordArt="0" anchor="ctr" anchorCtr="0" forceAA="0" compatLnSpc="1">
                <a:prstTxWarp prst="textNoShape">
                  <a:avLst/>
                </a:prstTxWarp>
                <a:noAutofit/>
              </a:bodyPr>
              <a:lstStyle/>
              <a:p>
                <a:pPr marL="0" marR="0" lvl="0" indent="0" algn="ctr" defTabSz="878441"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User onboarded</a:t>
                </a:r>
              </a:p>
            </p:txBody>
          </p:sp>
          <p:grpSp>
            <p:nvGrpSpPr>
              <p:cNvPr id="3" name="Group 2">
                <a:extLst>
                  <a:ext uri="{FF2B5EF4-FFF2-40B4-BE49-F238E27FC236}">
                    <a16:creationId xmlns:a16="http://schemas.microsoft.com/office/drawing/2014/main" id="{5ECD59A6-3AFC-4A8D-B4FD-CA53DFF9231A}"/>
                  </a:ext>
                </a:extLst>
              </p:cNvPr>
              <p:cNvGrpSpPr/>
              <p:nvPr/>
            </p:nvGrpSpPr>
            <p:grpSpPr>
              <a:xfrm>
                <a:off x="2675104" y="2386114"/>
                <a:ext cx="736483" cy="736483"/>
                <a:chOff x="2675104" y="2386114"/>
                <a:chExt cx="736483" cy="736483"/>
              </a:xfrm>
            </p:grpSpPr>
            <p:grpSp>
              <p:nvGrpSpPr>
                <p:cNvPr id="39" name="Group 38">
                  <a:extLst>
                    <a:ext uri="{FF2B5EF4-FFF2-40B4-BE49-F238E27FC236}">
                      <a16:creationId xmlns:a16="http://schemas.microsoft.com/office/drawing/2014/main" id="{EA7A4054-B8FA-4187-88C2-ACBC209E0B2C}"/>
                    </a:ext>
                  </a:extLst>
                </p:cNvPr>
                <p:cNvGrpSpPr/>
                <p:nvPr/>
              </p:nvGrpSpPr>
              <p:grpSpPr>
                <a:xfrm>
                  <a:off x="2675104" y="2386114"/>
                  <a:ext cx="736483" cy="736483"/>
                  <a:chOff x="8531052" y="1407263"/>
                  <a:chExt cx="905081" cy="905081"/>
                </a:xfrm>
              </p:grpSpPr>
              <p:sp useBgFill="1">
                <p:nvSpPr>
                  <p:cNvPr id="41" name="Oval 40">
                    <a:extLst>
                      <a:ext uri="{FF2B5EF4-FFF2-40B4-BE49-F238E27FC236}">
                        <a16:creationId xmlns:a16="http://schemas.microsoft.com/office/drawing/2014/main" id="{CB8D9E27-4A31-4B96-8750-2CFE3BB1A763}"/>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42" name="Oval 41">
                    <a:extLst>
                      <a:ext uri="{FF2B5EF4-FFF2-40B4-BE49-F238E27FC236}">
                        <a16:creationId xmlns:a16="http://schemas.microsoft.com/office/drawing/2014/main" id="{3EA2CD6A-0A0E-40BB-8C82-FC1C3CC1381A}"/>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pic>
              <p:nvPicPr>
                <p:cNvPr id="49" name="Picture 48">
                  <a:extLst>
                    <a:ext uri="{FF2B5EF4-FFF2-40B4-BE49-F238E27FC236}">
                      <a16:creationId xmlns:a16="http://schemas.microsoft.com/office/drawing/2014/main" id="{3A4A4EC8-A967-8B4D-8253-CF5DCCB5FD01}"/>
                    </a:ext>
                  </a:extLst>
                </p:cNvPr>
                <p:cNvPicPr>
                  <a:picLocks noChangeAspect="1"/>
                </p:cNvPicPr>
                <p:nvPr/>
              </p:nvPicPr>
              <p:blipFill>
                <a:blip r:embed="rId3"/>
                <a:stretch>
                  <a:fillRect/>
                </a:stretch>
              </p:blipFill>
              <p:spPr>
                <a:xfrm>
                  <a:off x="2882342" y="2596551"/>
                  <a:ext cx="335868" cy="335868"/>
                </a:xfrm>
                <a:prstGeom prst="rect">
                  <a:avLst/>
                </a:prstGeom>
              </p:spPr>
            </p:pic>
          </p:grpSp>
          <p:grpSp>
            <p:nvGrpSpPr>
              <p:cNvPr id="20" name="Group 19">
                <a:extLst>
                  <a:ext uri="{FF2B5EF4-FFF2-40B4-BE49-F238E27FC236}">
                    <a16:creationId xmlns:a16="http://schemas.microsoft.com/office/drawing/2014/main" id="{54477A60-C682-4339-BC06-ABD7F5A94933}"/>
                  </a:ext>
                </a:extLst>
              </p:cNvPr>
              <p:cNvGrpSpPr/>
              <p:nvPr/>
            </p:nvGrpSpPr>
            <p:grpSpPr>
              <a:xfrm>
                <a:off x="1611292" y="2776533"/>
                <a:ext cx="736483" cy="736483"/>
                <a:chOff x="1611292" y="2776533"/>
                <a:chExt cx="736483" cy="736483"/>
              </a:xfrm>
            </p:grpSpPr>
            <p:grpSp>
              <p:nvGrpSpPr>
                <p:cNvPr id="44" name="Group 43">
                  <a:extLst>
                    <a:ext uri="{FF2B5EF4-FFF2-40B4-BE49-F238E27FC236}">
                      <a16:creationId xmlns:a16="http://schemas.microsoft.com/office/drawing/2014/main" id="{D4605115-E133-F145-817D-4B06C774FB34}"/>
                    </a:ext>
                  </a:extLst>
                </p:cNvPr>
                <p:cNvGrpSpPr/>
                <p:nvPr/>
              </p:nvGrpSpPr>
              <p:grpSpPr>
                <a:xfrm>
                  <a:off x="1611292" y="2776533"/>
                  <a:ext cx="736483" cy="736483"/>
                  <a:chOff x="8531052" y="1407263"/>
                  <a:chExt cx="905081" cy="905081"/>
                </a:xfrm>
              </p:grpSpPr>
              <p:sp useBgFill="1">
                <p:nvSpPr>
                  <p:cNvPr id="46" name="Oval 45">
                    <a:extLst>
                      <a:ext uri="{FF2B5EF4-FFF2-40B4-BE49-F238E27FC236}">
                        <a16:creationId xmlns:a16="http://schemas.microsoft.com/office/drawing/2014/main" id="{55ED9F89-4221-664A-8EBF-2E9A2B862A54}"/>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47" name="Oval 46">
                    <a:extLst>
                      <a:ext uri="{FF2B5EF4-FFF2-40B4-BE49-F238E27FC236}">
                        <a16:creationId xmlns:a16="http://schemas.microsoft.com/office/drawing/2014/main" id="{D2597993-DD6B-EA4B-B6A5-B5455F91638E}"/>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pic>
              <p:nvPicPr>
                <p:cNvPr id="6" name="Graphic 5">
                  <a:extLst>
                    <a:ext uri="{FF2B5EF4-FFF2-40B4-BE49-F238E27FC236}">
                      <a16:creationId xmlns:a16="http://schemas.microsoft.com/office/drawing/2014/main" id="{C9E92FC7-739C-E248-AC94-7A8543D0D7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1812611" y="2922116"/>
                  <a:ext cx="333845" cy="320492"/>
                </a:xfrm>
                <a:prstGeom prst="rect">
                  <a:avLst/>
                </a:prstGeom>
              </p:spPr>
            </p:pic>
            <p:pic>
              <p:nvPicPr>
                <p:cNvPr id="50" name="Picture 49">
                  <a:extLst>
                    <a:ext uri="{FF2B5EF4-FFF2-40B4-BE49-F238E27FC236}">
                      <a16:creationId xmlns:a16="http://schemas.microsoft.com/office/drawing/2014/main" id="{C910E68C-937A-6B49-925C-DBFB03E7D473}"/>
                    </a:ext>
                  </a:extLst>
                </p:cNvPr>
                <p:cNvPicPr>
                  <a:picLocks noChangeAspect="1"/>
                </p:cNvPicPr>
                <p:nvPr/>
              </p:nvPicPr>
              <p:blipFill>
                <a:blip r:embed="rId6"/>
                <a:stretch>
                  <a:fillRect/>
                </a:stretch>
              </p:blipFill>
              <p:spPr>
                <a:xfrm>
                  <a:off x="1864832" y="3185013"/>
                  <a:ext cx="229403" cy="229403"/>
                </a:xfrm>
                <a:prstGeom prst="rect">
                  <a:avLst/>
                </a:prstGeom>
              </p:spPr>
            </p:pic>
          </p:grpSp>
          <p:grpSp>
            <p:nvGrpSpPr>
              <p:cNvPr id="18" name="Group 17">
                <a:extLst>
                  <a:ext uri="{FF2B5EF4-FFF2-40B4-BE49-F238E27FC236}">
                    <a16:creationId xmlns:a16="http://schemas.microsoft.com/office/drawing/2014/main" id="{84FF58B7-E76B-4A62-8E74-7C05306F8BD4}"/>
                  </a:ext>
                </a:extLst>
              </p:cNvPr>
              <p:cNvGrpSpPr/>
              <p:nvPr/>
            </p:nvGrpSpPr>
            <p:grpSpPr>
              <a:xfrm>
                <a:off x="1288501" y="3780740"/>
                <a:ext cx="736483" cy="736483"/>
                <a:chOff x="1288501" y="3780740"/>
                <a:chExt cx="736483" cy="736483"/>
              </a:xfrm>
            </p:grpSpPr>
            <p:grpSp>
              <p:nvGrpSpPr>
                <p:cNvPr id="19" name="Group 18">
                  <a:extLst>
                    <a:ext uri="{FF2B5EF4-FFF2-40B4-BE49-F238E27FC236}">
                      <a16:creationId xmlns:a16="http://schemas.microsoft.com/office/drawing/2014/main" id="{0B97A6D6-6CF1-4430-B7E5-C666CC735908}"/>
                    </a:ext>
                  </a:extLst>
                </p:cNvPr>
                <p:cNvGrpSpPr/>
                <p:nvPr/>
              </p:nvGrpSpPr>
              <p:grpSpPr>
                <a:xfrm>
                  <a:off x="1288501" y="3780740"/>
                  <a:ext cx="736483" cy="736483"/>
                  <a:chOff x="6827024" y="3127501"/>
                  <a:chExt cx="905081" cy="905081"/>
                </a:xfrm>
              </p:grpSpPr>
              <p:sp useBgFill="1">
                <p:nvSpPr>
                  <p:cNvPr id="21" name="Oval 20">
                    <a:extLst>
                      <a:ext uri="{FF2B5EF4-FFF2-40B4-BE49-F238E27FC236}">
                        <a16:creationId xmlns:a16="http://schemas.microsoft.com/office/drawing/2014/main" id="{8B41232C-7174-4452-B3EC-BCACE68D0B14}"/>
                      </a:ext>
                    </a:extLst>
                  </p:cNvPr>
                  <p:cNvSpPr/>
                  <p:nvPr/>
                </p:nvSpPr>
                <p:spPr bwMode="auto">
                  <a:xfrm>
                    <a:off x="6827024" y="3127501"/>
                    <a:ext cx="905081" cy="905081"/>
                  </a:xfrm>
                  <a:prstGeom prst="ellipse">
                    <a:avLst/>
                  </a:prstGeom>
                  <a:ln>
                    <a:no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22" name="Oval 21">
                    <a:extLst>
                      <a:ext uri="{FF2B5EF4-FFF2-40B4-BE49-F238E27FC236}">
                        <a16:creationId xmlns:a16="http://schemas.microsoft.com/office/drawing/2014/main" id="{2B281D72-70DF-4534-A822-BB35916E174C}"/>
                      </a:ext>
                    </a:extLst>
                  </p:cNvPr>
                  <p:cNvSpPr/>
                  <p:nvPr/>
                </p:nvSpPr>
                <p:spPr bwMode="auto">
                  <a:xfrm>
                    <a:off x="6881800" y="3182277"/>
                    <a:ext cx="795528" cy="79552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pic>
              <p:nvPicPr>
                <p:cNvPr id="51" name="Picture 50">
                  <a:extLst>
                    <a:ext uri="{FF2B5EF4-FFF2-40B4-BE49-F238E27FC236}">
                      <a16:creationId xmlns:a16="http://schemas.microsoft.com/office/drawing/2014/main" id="{46E09147-EA2E-CE48-A0A9-8A227EAF6E4E}"/>
                    </a:ext>
                  </a:extLst>
                </p:cNvPr>
                <p:cNvPicPr>
                  <a:picLocks noChangeAspect="1"/>
                </p:cNvPicPr>
                <p:nvPr/>
              </p:nvPicPr>
              <p:blipFill>
                <a:blip r:embed="rId7"/>
                <a:stretch>
                  <a:fillRect/>
                </a:stretch>
              </p:blipFill>
              <p:spPr>
                <a:xfrm>
                  <a:off x="1518156" y="4001545"/>
                  <a:ext cx="305335" cy="305335"/>
                </a:xfrm>
                <a:prstGeom prst="rect">
                  <a:avLst/>
                </a:prstGeom>
              </p:spPr>
            </p:pic>
          </p:grpSp>
          <p:grpSp>
            <p:nvGrpSpPr>
              <p:cNvPr id="4" name="Group 3">
                <a:extLst>
                  <a:ext uri="{FF2B5EF4-FFF2-40B4-BE49-F238E27FC236}">
                    <a16:creationId xmlns:a16="http://schemas.microsoft.com/office/drawing/2014/main" id="{FD6A11AA-438A-4F57-A83F-999960AFB338}"/>
                  </a:ext>
                </a:extLst>
              </p:cNvPr>
              <p:cNvGrpSpPr/>
              <p:nvPr/>
            </p:nvGrpSpPr>
            <p:grpSpPr>
              <a:xfrm>
                <a:off x="4057665" y="3780740"/>
                <a:ext cx="736483" cy="736483"/>
                <a:chOff x="4057665" y="3780740"/>
                <a:chExt cx="736483" cy="736483"/>
              </a:xfrm>
            </p:grpSpPr>
            <p:grpSp>
              <p:nvGrpSpPr>
                <p:cNvPr id="33" name="Group 32">
                  <a:extLst>
                    <a:ext uri="{FF2B5EF4-FFF2-40B4-BE49-F238E27FC236}">
                      <a16:creationId xmlns:a16="http://schemas.microsoft.com/office/drawing/2014/main" id="{614ED68F-B172-4AA3-A058-53A5D088AF49}"/>
                    </a:ext>
                  </a:extLst>
                </p:cNvPr>
                <p:cNvGrpSpPr/>
                <p:nvPr/>
              </p:nvGrpSpPr>
              <p:grpSpPr>
                <a:xfrm>
                  <a:off x="4057665" y="3780740"/>
                  <a:ext cx="736483" cy="736483"/>
                  <a:chOff x="10230114" y="3121151"/>
                  <a:chExt cx="905081" cy="905081"/>
                </a:xfrm>
              </p:grpSpPr>
              <p:sp useBgFill="1">
                <p:nvSpPr>
                  <p:cNvPr id="35" name="Oval 34">
                    <a:extLst>
                      <a:ext uri="{FF2B5EF4-FFF2-40B4-BE49-F238E27FC236}">
                        <a16:creationId xmlns:a16="http://schemas.microsoft.com/office/drawing/2014/main" id="{76C33F2F-2540-4B8E-966A-3F2B9F8E1102}"/>
                      </a:ext>
                    </a:extLst>
                  </p:cNvPr>
                  <p:cNvSpPr/>
                  <p:nvPr/>
                </p:nvSpPr>
                <p:spPr bwMode="auto">
                  <a:xfrm>
                    <a:off x="10230114" y="3121151"/>
                    <a:ext cx="905081" cy="905081"/>
                  </a:xfrm>
                  <a:prstGeom prst="ellipse">
                    <a:avLst/>
                  </a:prstGeom>
                  <a:ln>
                    <a:no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36" name="Oval 35">
                    <a:extLst>
                      <a:ext uri="{FF2B5EF4-FFF2-40B4-BE49-F238E27FC236}">
                        <a16:creationId xmlns:a16="http://schemas.microsoft.com/office/drawing/2014/main" id="{64FA6E1D-AD7F-433F-AE0D-D324712B2EB1}"/>
                      </a:ext>
                    </a:extLst>
                  </p:cNvPr>
                  <p:cNvSpPr/>
                  <p:nvPr/>
                </p:nvSpPr>
                <p:spPr bwMode="auto">
                  <a:xfrm>
                    <a:off x="10284890" y="3175927"/>
                    <a:ext cx="795528" cy="79552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pic>
              <p:nvPicPr>
                <p:cNvPr id="52" name="Picture 51">
                  <a:extLst>
                    <a:ext uri="{FF2B5EF4-FFF2-40B4-BE49-F238E27FC236}">
                      <a16:creationId xmlns:a16="http://schemas.microsoft.com/office/drawing/2014/main" id="{2CF05FF3-E9B2-374F-AE47-B3F90E1A61E9}"/>
                    </a:ext>
                  </a:extLst>
                </p:cNvPr>
                <p:cNvPicPr>
                  <a:picLocks noChangeAspect="1"/>
                </p:cNvPicPr>
                <p:nvPr/>
              </p:nvPicPr>
              <p:blipFill>
                <a:blip r:embed="rId8"/>
                <a:stretch>
                  <a:fillRect/>
                </a:stretch>
              </p:blipFill>
              <p:spPr>
                <a:xfrm>
                  <a:off x="4318433" y="3919576"/>
                  <a:ext cx="229403" cy="229403"/>
                </a:xfrm>
                <a:prstGeom prst="rect">
                  <a:avLst/>
                </a:prstGeom>
              </p:spPr>
            </p:pic>
            <p:pic>
              <p:nvPicPr>
                <p:cNvPr id="53" name="Picture 52">
                  <a:extLst>
                    <a:ext uri="{FF2B5EF4-FFF2-40B4-BE49-F238E27FC236}">
                      <a16:creationId xmlns:a16="http://schemas.microsoft.com/office/drawing/2014/main" id="{F50DCE8A-BEAE-FA48-ADBE-47E3F85DC194}"/>
                    </a:ext>
                  </a:extLst>
                </p:cNvPr>
                <p:cNvPicPr>
                  <a:picLocks noChangeAspect="1"/>
                </p:cNvPicPr>
                <p:nvPr/>
              </p:nvPicPr>
              <p:blipFill>
                <a:blip r:embed="rId6"/>
                <a:stretch>
                  <a:fillRect/>
                </a:stretch>
              </p:blipFill>
              <p:spPr>
                <a:xfrm>
                  <a:off x="4326678" y="4174148"/>
                  <a:ext cx="229403" cy="229403"/>
                </a:xfrm>
                <a:prstGeom prst="rect">
                  <a:avLst/>
                </a:prstGeom>
              </p:spPr>
            </p:pic>
          </p:grpSp>
          <p:grpSp>
            <p:nvGrpSpPr>
              <p:cNvPr id="8" name="Group 7">
                <a:extLst>
                  <a:ext uri="{FF2B5EF4-FFF2-40B4-BE49-F238E27FC236}">
                    <a16:creationId xmlns:a16="http://schemas.microsoft.com/office/drawing/2014/main" id="{75DDCDE1-D301-429B-AFEA-25075FD7ED9C}"/>
                  </a:ext>
                </a:extLst>
              </p:cNvPr>
              <p:cNvGrpSpPr/>
              <p:nvPr/>
            </p:nvGrpSpPr>
            <p:grpSpPr>
              <a:xfrm>
                <a:off x="2675104" y="5129359"/>
                <a:ext cx="736483" cy="736483"/>
                <a:chOff x="2675104" y="5129359"/>
                <a:chExt cx="736483" cy="736483"/>
              </a:xfrm>
            </p:grpSpPr>
            <p:grpSp>
              <p:nvGrpSpPr>
                <p:cNvPr id="27" name="Group 26">
                  <a:extLst>
                    <a:ext uri="{FF2B5EF4-FFF2-40B4-BE49-F238E27FC236}">
                      <a16:creationId xmlns:a16="http://schemas.microsoft.com/office/drawing/2014/main" id="{9822093C-2BE1-4036-9D93-EBD313BF0A96}"/>
                    </a:ext>
                  </a:extLst>
                </p:cNvPr>
                <p:cNvGrpSpPr/>
                <p:nvPr/>
              </p:nvGrpSpPr>
              <p:grpSpPr>
                <a:xfrm>
                  <a:off x="2675104" y="5129359"/>
                  <a:ext cx="736483" cy="736483"/>
                  <a:chOff x="8591714" y="4778501"/>
                  <a:chExt cx="905081" cy="905081"/>
                </a:xfrm>
              </p:grpSpPr>
              <p:sp useBgFill="1">
                <p:nvSpPr>
                  <p:cNvPr id="29" name="Oval 28">
                    <a:extLst>
                      <a:ext uri="{FF2B5EF4-FFF2-40B4-BE49-F238E27FC236}">
                        <a16:creationId xmlns:a16="http://schemas.microsoft.com/office/drawing/2014/main" id="{4AE3209A-13C7-4143-80D8-D4D69236B1E4}"/>
                      </a:ext>
                    </a:extLst>
                  </p:cNvPr>
                  <p:cNvSpPr/>
                  <p:nvPr/>
                </p:nvSpPr>
                <p:spPr bwMode="auto">
                  <a:xfrm>
                    <a:off x="8591714" y="4778501"/>
                    <a:ext cx="905081" cy="905081"/>
                  </a:xfrm>
                  <a:prstGeom prst="ellipse">
                    <a:avLst/>
                  </a:prstGeom>
                  <a:ln>
                    <a:no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30" name="Oval 29">
                    <a:extLst>
                      <a:ext uri="{FF2B5EF4-FFF2-40B4-BE49-F238E27FC236}">
                        <a16:creationId xmlns:a16="http://schemas.microsoft.com/office/drawing/2014/main" id="{40028028-7F44-4961-9F4B-6539F6751EA1}"/>
                      </a:ext>
                    </a:extLst>
                  </p:cNvPr>
                  <p:cNvSpPr/>
                  <p:nvPr/>
                </p:nvSpPr>
                <p:spPr bwMode="auto">
                  <a:xfrm>
                    <a:off x="8646490" y="4833277"/>
                    <a:ext cx="795528" cy="79552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pic>
              <p:nvPicPr>
                <p:cNvPr id="54" name="Picture 53">
                  <a:extLst>
                    <a:ext uri="{FF2B5EF4-FFF2-40B4-BE49-F238E27FC236}">
                      <a16:creationId xmlns:a16="http://schemas.microsoft.com/office/drawing/2014/main" id="{171737FB-2348-7C47-9EFC-00F4E29426B5}"/>
                    </a:ext>
                  </a:extLst>
                </p:cNvPr>
                <p:cNvPicPr>
                  <a:picLocks noChangeAspect="1"/>
                </p:cNvPicPr>
                <p:nvPr/>
              </p:nvPicPr>
              <p:blipFill>
                <a:blip r:embed="rId9"/>
                <a:stretch>
                  <a:fillRect/>
                </a:stretch>
              </p:blipFill>
              <p:spPr>
                <a:xfrm>
                  <a:off x="2883114" y="5348578"/>
                  <a:ext cx="335868" cy="335868"/>
                </a:xfrm>
                <a:prstGeom prst="rect">
                  <a:avLst/>
                </a:prstGeom>
              </p:spPr>
            </p:pic>
          </p:grpSp>
          <p:pic>
            <p:nvPicPr>
              <p:cNvPr id="45" name="Picture 44">
                <a:extLst>
                  <a:ext uri="{FF2B5EF4-FFF2-40B4-BE49-F238E27FC236}">
                    <a16:creationId xmlns:a16="http://schemas.microsoft.com/office/drawing/2014/main" id="{76EDDA7D-9B4E-42F9-A965-0D7DD36A4743}"/>
                  </a:ext>
                </a:extLst>
              </p:cNvPr>
              <p:cNvPicPr>
                <a:picLocks noChangeAspect="1"/>
              </p:cNvPicPr>
              <p:nvPr/>
            </p:nvPicPr>
            <p:blipFill>
              <a:blip r:embed="rId10"/>
              <a:stretch>
                <a:fillRect/>
              </a:stretch>
            </p:blipFill>
            <p:spPr>
              <a:xfrm>
                <a:off x="2727900" y="3547501"/>
                <a:ext cx="757242" cy="757242"/>
              </a:xfrm>
              <a:prstGeom prst="rect">
                <a:avLst/>
              </a:prstGeom>
            </p:spPr>
          </p:pic>
        </p:grpSp>
      </p:grpSp>
      <p:sp>
        <p:nvSpPr>
          <p:cNvPr id="16" name="Title 15">
            <a:extLst>
              <a:ext uri="{FF2B5EF4-FFF2-40B4-BE49-F238E27FC236}">
                <a16:creationId xmlns:a16="http://schemas.microsoft.com/office/drawing/2014/main" id="{F52E502E-93A7-4E98-9445-ED047C71C055}"/>
              </a:ext>
            </a:extLst>
          </p:cNvPr>
          <p:cNvSpPr>
            <a:spLocks noGrp="1"/>
          </p:cNvSpPr>
          <p:nvPr>
            <p:ph type="title"/>
          </p:nvPr>
        </p:nvSpPr>
        <p:spPr/>
        <p:txBody>
          <a:bodyPr/>
          <a:lstStyle/>
          <a:p>
            <a:r>
              <a:rPr lang="en-US" dirty="0"/>
              <a:t>Azure AD entitlement management</a:t>
            </a:r>
          </a:p>
        </p:txBody>
      </p:sp>
      <p:sp>
        <p:nvSpPr>
          <p:cNvPr id="55" name="Content Placeholder 3">
            <a:extLst>
              <a:ext uri="{FF2B5EF4-FFF2-40B4-BE49-F238E27FC236}">
                <a16:creationId xmlns:a16="http://schemas.microsoft.com/office/drawing/2014/main" id="{99270DA5-76DD-42E8-A261-ACF005246627}"/>
              </a:ext>
            </a:extLst>
          </p:cNvPr>
          <p:cNvSpPr txBox="1">
            <a:spLocks/>
          </p:cNvSpPr>
          <p:nvPr/>
        </p:nvSpPr>
        <p:spPr>
          <a:xfrm>
            <a:off x="6386623" y="1339134"/>
            <a:ext cx="5713641" cy="455509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Azure AD entitlement management provides access lifecycle management for both employees and guests</a:t>
            </a:r>
            <a:b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You can </a:t>
            </a:r>
            <a:r>
              <a:rPr lang="en-US" sz="2000">
                <a:gradFill>
                  <a:gsLst>
                    <a:gs pos="1250">
                      <a:srgbClr val="000000"/>
                    </a:gs>
                    <a:gs pos="100000">
                      <a:srgbClr val="000000"/>
                    </a:gs>
                  </a:gsLst>
                  <a:lin ang="5400000" scaled="0"/>
                </a:gradFill>
                <a:latin typeface="Segoe UI"/>
              </a:rPr>
              <a:t>define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policies for</a:t>
            </a:r>
            <a:r>
              <a:rPr kumimoji="0" lang="en-US" sz="2000" b="0" i="0" u="none" strike="noStrike" kern="1200" cap="none" spc="0" normalizeH="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who can request an access package, and include </a:t>
            </a:r>
            <a:r>
              <a:rPr lang="en-US" sz="2000">
                <a:gradFill>
                  <a:gsLst>
                    <a:gs pos="1250">
                      <a:srgbClr val="000000"/>
                    </a:gs>
                    <a:gs pos="100000">
                      <a:srgbClr val="000000"/>
                    </a:gs>
                  </a:gsLst>
                  <a:lin ang="5400000" scaled="0"/>
                </a:gradFill>
                <a:latin typeface="Segoe UI"/>
              </a:rPr>
              <a:t>m</a:t>
            </a:r>
            <a:r>
              <a:rPr kumimoji="0" lang="en-US" sz="2000" b="0" i="0" u="none" strike="noStrike" kern="1200" cap="none" spc="0" normalizeH="0" baseline="0" noProof="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ulti</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-stage approval workflow, and recurring access reviews</a:t>
            </a:r>
            <a:b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Access is time-limited, and guests are removed from the directory when their last access assignment expires</a:t>
            </a:r>
          </a:p>
          <a:p>
            <a:pPr marL="342900" indent="-342900">
              <a:buFont typeface="Arial" panose="020B0604020202020204" pitchFamily="34" charset="0"/>
              <a:buChar char="•"/>
              <a:defRPr/>
            </a:pPr>
            <a:endParaRPr kumimoji="0" lang="en-US" sz="2000" b="1" i="0" u="none" strike="noStrike" kern="1200" cap="none" spc="0" normalizeH="0" baseline="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342900" indent="-342900">
              <a:buFont typeface="Arial" panose="020B0604020202020204" pitchFamily="34" charset="0"/>
              <a:buChar char="•"/>
              <a:defRPr/>
            </a:pPr>
            <a:r>
              <a:rPr kumimoji="0" lang="en-US" sz="2000" i="0" u="none" strike="noStrike" kern="1200" cap="none" spc="0" normalizeH="0" baseline="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Azure</a:t>
            </a:r>
            <a:r>
              <a:rPr kumimoji="0" lang="en-US" sz="2000" i="0" u="none" strike="noStrike" kern="1200" cap="none" spc="0" normalizeH="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AD access reviews </a:t>
            </a:r>
            <a:r>
              <a:rPr kumimoji="0" lang="en-US" sz="2000" b="0" i="0" u="none" strike="noStrike" kern="1200" cap="none" spc="0" normalizeH="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ensures oversight and removes access when no longer needed</a:t>
            </a:r>
          </a:p>
        </p:txBody>
      </p:sp>
    </p:spTree>
    <p:extLst>
      <p:ext uri="{BB962C8B-B14F-4D97-AF65-F5344CB8AC3E}">
        <p14:creationId xmlns:p14="http://schemas.microsoft.com/office/powerpoint/2010/main" val="2344562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A56AF-A39F-1A4C-B32B-B8354B29F838}"/>
              </a:ext>
            </a:extLst>
          </p:cNvPr>
          <p:cNvSpPr>
            <a:spLocks noGrp="1"/>
          </p:cNvSpPr>
          <p:nvPr>
            <p:ph type="title"/>
          </p:nvPr>
        </p:nvSpPr>
        <p:spPr>
          <a:xfrm>
            <a:off x="682865" y="2319418"/>
            <a:ext cx="3132667" cy="2215991"/>
          </a:xfrm>
        </p:spPr>
        <p:txBody>
          <a:bodyPr/>
          <a:lstStyle/>
          <a:p>
            <a:r>
              <a:rPr lang="en-US" dirty="0"/>
              <a:t>Winning strategies for </a:t>
            </a:r>
            <a:r>
              <a:rPr lang="en-US" dirty="0">
                <a:solidFill>
                  <a:srgbClr val="0078D4"/>
                </a:solidFill>
              </a:rPr>
              <a:t>reducing your attack surface</a:t>
            </a:r>
          </a:p>
        </p:txBody>
      </p:sp>
      <p:sp>
        <p:nvSpPr>
          <p:cNvPr id="3" name="Text Placeholder 2">
            <a:extLst>
              <a:ext uri="{FF2B5EF4-FFF2-40B4-BE49-F238E27FC236}">
                <a16:creationId xmlns:a16="http://schemas.microsoft.com/office/drawing/2014/main" id="{2FAFA59F-C4CA-904D-A1C9-EB49680D3853}"/>
              </a:ext>
            </a:extLst>
          </p:cNvPr>
          <p:cNvSpPr>
            <a:spLocks noGrp="1"/>
          </p:cNvSpPr>
          <p:nvPr>
            <p:ph type="body" sz="quarter" idx="11"/>
          </p:nvPr>
        </p:nvSpPr>
        <p:spPr>
          <a:xfrm>
            <a:off x="4941888" y="1611530"/>
            <a:ext cx="6667500" cy="3631763"/>
          </a:xfrm>
        </p:spPr>
        <p:txBody>
          <a:bodyPr/>
          <a:lstStyle/>
          <a:p>
            <a:pPr marL="457200" indent="-457200">
              <a:buFont typeface="Arial" panose="020B0604020202020204" pitchFamily="34" charset="0"/>
              <a:buChar char="•"/>
            </a:pPr>
            <a:r>
              <a:rPr lang="en-US" sz="2000" dirty="0"/>
              <a:t>Enable timebound just-in-time (JIT) access via Privileged Identity Management if you haven’t</a:t>
            </a:r>
          </a:p>
          <a:p>
            <a:pPr marL="457200" indent="-457200">
              <a:buFont typeface="Arial" panose="020B0604020202020204" pitchFamily="34" charset="0"/>
              <a:buChar char="•"/>
            </a:pPr>
            <a:r>
              <a:rPr lang="en-US" sz="2000" dirty="0"/>
              <a:t>Block invalid authentication points via Conditional Access</a:t>
            </a:r>
          </a:p>
          <a:p>
            <a:pPr marL="457200" indent="-457200">
              <a:buFont typeface="Arial" panose="020B0604020202020204" pitchFamily="34" charset="0"/>
              <a:buChar char="•"/>
            </a:pPr>
            <a:r>
              <a:rPr lang="en-US" sz="2000" dirty="0"/>
              <a:t>Perform lifecycle management via Entitlement Management </a:t>
            </a:r>
          </a:p>
          <a:p>
            <a:pPr marL="457200" indent="-457200">
              <a:buFont typeface="Arial" panose="020B0604020202020204" pitchFamily="34" charset="0"/>
              <a:buChar char="•"/>
            </a:pPr>
            <a:r>
              <a:rPr lang="en-US" sz="2000" dirty="0"/>
              <a:t>Periodically recertify privileged users via Access Reviews</a:t>
            </a:r>
          </a:p>
          <a:p>
            <a:pPr marL="457200" indent="-457200">
              <a:buFont typeface="Arial" panose="020B0604020202020204" pitchFamily="34" charset="0"/>
              <a:buChar char="•"/>
            </a:pPr>
            <a:r>
              <a:rPr lang="en-US" sz="2000" dirty="0"/>
              <a:t>Require admins to elevate permissions when needed for sensitive apps</a:t>
            </a:r>
          </a:p>
        </p:txBody>
      </p:sp>
    </p:spTree>
    <p:extLst>
      <p:ext uri="{BB962C8B-B14F-4D97-AF65-F5344CB8AC3E}">
        <p14:creationId xmlns:p14="http://schemas.microsoft.com/office/powerpoint/2010/main" val="1039567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8355DF8-ED61-4AA4-AEDE-697714186811}"/>
              </a:ext>
            </a:extLst>
          </p:cNvPr>
          <p:cNvSpPr txBox="1">
            <a:spLocks/>
          </p:cNvSpPr>
          <p:nvPr/>
        </p:nvSpPr>
        <p:spPr>
          <a:xfrm>
            <a:off x="540034" y="3908253"/>
            <a:ext cx="9144000" cy="498598"/>
          </a:xfrm>
          <a:prstGeom prst="rect">
            <a:avLst/>
          </a:prstGeom>
          <a:noFill/>
        </p:spPr>
        <p:txBody>
          <a:bodyPr vert="horz" wrap="square" lIns="0" tIns="0" rIns="0" bIns="0" rtlCol="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000000"/>
                </a:solidFill>
                <a:effectLst/>
                <a:uLnTx/>
                <a:uFillTx/>
                <a:latin typeface="Segoe UI Semibold"/>
                <a:ea typeface="+mn-ea"/>
                <a:cs typeface="Segoe UI" pitchFamily="34" charset="0"/>
              </a:rPr>
              <a:t>Winning strategy 3</a:t>
            </a:r>
            <a:b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br>
            <a:b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Automate threat response</a:t>
            </a:r>
            <a:endParaRPr kumimoji="0" lang="en-US" sz="24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47793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A6D04D6-85F3-4515-9B77-0441F8F515AF}"/>
              </a:ext>
            </a:extLst>
          </p:cNvPr>
          <p:cNvGrpSpPr/>
          <p:nvPr/>
        </p:nvGrpSpPr>
        <p:grpSpPr>
          <a:xfrm>
            <a:off x="4290724" y="1366966"/>
            <a:ext cx="9262765" cy="5491034"/>
            <a:chOff x="4290724" y="1366966"/>
            <a:chExt cx="9262765" cy="5491034"/>
          </a:xfrm>
        </p:grpSpPr>
        <p:pic>
          <p:nvPicPr>
            <p:cNvPr id="5" name="Picture 4" descr="A screenshot of a cell phone&#10;&#10;Description automatically generated">
              <a:extLst>
                <a:ext uri="{FF2B5EF4-FFF2-40B4-BE49-F238E27FC236}">
                  <a16:creationId xmlns:a16="http://schemas.microsoft.com/office/drawing/2014/main" id="{18AA5D76-9D4E-4405-A7FD-DE6F3D9B799A}"/>
                </a:ext>
              </a:extLst>
            </p:cNvPr>
            <p:cNvPicPr>
              <a:picLocks noChangeAspect="1"/>
            </p:cNvPicPr>
            <p:nvPr/>
          </p:nvPicPr>
          <p:blipFill>
            <a:blip r:embed="rId3"/>
            <a:stretch>
              <a:fillRect/>
            </a:stretch>
          </p:blipFill>
          <p:spPr>
            <a:xfrm>
              <a:off x="5568499" y="1775034"/>
              <a:ext cx="6733593" cy="4471416"/>
            </a:xfrm>
            <a:prstGeom prst="rect">
              <a:avLst/>
            </a:prstGeom>
          </p:spPr>
        </p:pic>
        <p:pic>
          <p:nvPicPr>
            <p:cNvPr id="13" name="Picture 12" descr="A flat screen television&#10;&#10;Description automatically generated">
              <a:extLst>
                <a:ext uri="{FF2B5EF4-FFF2-40B4-BE49-F238E27FC236}">
                  <a16:creationId xmlns:a16="http://schemas.microsoft.com/office/drawing/2014/main" id="{3FAB54EA-6364-4654-AEA0-545014952B36}"/>
                </a:ext>
              </a:extLst>
            </p:cNvPr>
            <p:cNvPicPr>
              <a:picLocks noChangeAspect="1"/>
            </p:cNvPicPr>
            <p:nvPr/>
          </p:nvPicPr>
          <p:blipFill>
            <a:blip r:embed="rId4"/>
            <a:stretch>
              <a:fillRect/>
            </a:stretch>
          </p:blipFill>
          <p:spPr>
            <a:xfrm>
              <a:off x="4290724" y="1366966"/>
              <a:ext cx="9262765" cy="5491034"/>
            </a:xfrm>
            <a:prstGeom prst="rect">
              <a:avLst/>
            </a:prstGeom>
            <a:effectLst>
              <a:outerShdw blurRad="317500" sx="102000" sy="102000" algn="ctr" rotWithShape="0">
                <a:prstClr val="black">
                  <a:alpha val="25000"/>
                </a:prstClr>
              </a:outerShdw>
            </a:effectLst>
          </p:spPr>
        </p:pic>
      </p:grpSp>
      <p:sp>
        <p:nvSpPr>
          <p:cNvPr id="2" name="Title 1">
            <a:extLst>
              <a:ext uri="{FF2B5EF4-FFF2-40B4-BE49-F238E27FC236}">
                <a16:creationId xmlns:a16="http://schemas.microsoft.com/office/drawing/2014/main" id="{6D7294BF-8367-402D-A664-68719D1DABC1}"/>
              </a:ext>
            </a:extLst>
          </p:cNvPr>
          <p:cNvSpPr>
            <a:spLocks noGrp="1"/>
          </p:cNvSpPr>
          <p:nvPr>
            <p:ph type="title"/>
          </p:nvPr>
        </p:nvSpPr>
        <p:spPr/>
        <p:txBody>
          <a:bodyPr/>
          <a:lstStyle/>
          <a:p>
            <a:r>
              <a:rPr lang="en-US" dirty="0"/>
              <a:t>Azure AD </a:t>
            </a:r>
            <a:r>
              <a:rPr lang="en-US" dirty="0">
                <a:solidFill>
                  <a:schemeClr val="tx1">
                    <a:lumMod val="50000"/>
                    <a:lumOff val="50000"/>
                  </a:schemeClr>
                </a:solidFill>
              </a:rPr>
              <a:t>·</a:t>
            </a:r>
            <a:r>
              <a:rPr lang="en-US" dirty="0"/>
              <a:t> </a:t>
            </a:r>
            <a:r>
              <a:rPr lang="en-US" dirty="0">
                <a:solidFill>
                  <a:schemeClr val="accent1"/>
                </a:solidFill>
              </a:rPr>
              <a:t>Identity Protection</a:t>
            </a:r>
          </a:p>
        </p:txBody>
      </p:sp>
      <p:sp>
        <p:nvSpPr>
          <p:cNvPr id="6" name="TextBox 5">
            <a:extLst>
              <a:ext uri="{FF2B5EF4-FFF2-40B4-BE49-F238E27FC236}">
                <a16:creationId xmlns:a16="http://schemas.microsoft.com/office/drawing/2014/main" id="{61A70AB8-CF57-44B1-9C72-CFFC1A50EB92}"/>
              </a:ext>
            </a:extLst>
          </p:cNvPr>
          <p:cNvSpPr txBox="1"/>
          <p:nvPr/>
        </p:nvSpPr>
        <p:spPr>
          <a:xfrm>
            <a:off x="588263" y="1680234"/>
            <a:ext cx="4469966" cy="337015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1200"/>
              </a:spcBef>
              <a:spcAft>
                <a:spcPts val="600"/>
              </a:spcAft>
              <a:buClr>
                <a:srgbClr val="000000"/>
              </a:buClr>
              <a:buSzTx/>
              <a:buFontTx/>
              <a:buNone/>
              <a:tabLst/>
              <a:defRPr/>
            </a:pPr>
            <a:r>
              <a:rPr kumimoji="0" lang="en-US" sz="2400" b="0" i="0" u="none" strike="noStrike" kern="0" cap="none" spc="-70" normalizeH="0" baseline="0" noProof="0">
                <a:ln>
                  <a:noFill/>
                </a:ln>
                <a:solidFill>
                  <a:srgbClr val="000000"/>
                </a:solidFill>
                <a:effectLst/>
                <a:uLnTx/>
                <a:uFillTx/>
                <a:latin typeface="Segoe UI"/>
                <a:ea typeface="+mn-ea"/>
                <a:cs typeface="Segoe UI"/>
              </a:rPr>
              <a:t>Gigantic datasets</a:t>
            </a:r>
          </a:p>
          <a:p>
            <a:pPr marL="0" marR="0" lvl="0" indent="0" algn="l" defTabSz="914400" rtl="0" eaLnBrk="1" fontAlgn="auto" latinLnBrk="0" hangingPunct="1">
              <a:lnSpc>
                <a:spcPct val="100000"/>
              </a:lnSpc>
              <a:spcBef>
                <a:spcPts val="1200"/>
              </a:spcBef>
              <a:spcAft>
                <a:spcPts val="600"/>
              </a:spcAft>
              <a:buClr>
                <a:srgbClr val="000000"/>
              </a:buClr>
              <a:buSzTx/>
              <a:buFontTx/>
              <a:buNone/>
              <a:tabLst/>
              <a:defRPr/>
            </a:pPr>
            <a:r>
              <a:rPr kumimoji="0" lang="en-US" sz="2400" b="0" i="0" u="none" strike="noStrike" kern="0" cap="none" spc="-70" normalizeH="0" baseline="0" noProof="0">
                <a:ln>
                  <a:noFill/>
                </a:ln>
                <a:solidFill>
                  <a:srgbClr val="000000"/>
                </a:solidFill>
                <a:effectLst/>
                <a:uLnTx/>
                <a:uFillTx/>
                <a:latin typeface="Segoe UI"/>
                <a:ea typeface="+mn-ea"/>
                <a:cs typeface="Segoe UI"/>
              </a:rPr>
              <a:t>World-class machine learning</a:t>
            </a:r>
          </a:p>
          <a:p>
            <a:pPr marL="0" marR="0" lvl="0" indent="0" algn="l" defTabSz="914400" rtl="0" eaLnBrk="1" fontAlgn="auto" latinLnBrk="0" hangingPunct="1">
              <a:lnSpc>
                <a:spcPct val="100000"/>
              </a:lnSpc>
              <a:spcBef>
                <a:spcPts val="1200"/>
              </a:spcBef>
              <a:spcAft>
                <a:spcPts val="600"/>
              </a:spcAft>
              <a:buClr>
                <a:srgbClr val="000000"/>
              </a:buClr>
              <a:buSzTx/>
              <a:buFontTx/>
              <a:buNone/>
              <a:tabLst/>
              <a:defRPr/>
            </a:pPr>
            <a:r>
              <a:rPr kumimoji="0" lang="en-US" sz="2400" b="0" i="0" u="none" strike="noStrike" kern="0" cap="none" spc="-70" normalizeH="0" baseline="0" noProof="0">
                <a:ln>
                  <a:noFill/>
                </a:ln>
                <a:solidFill>
                  <a:srgbClr val="000000"/>
                </a:solidFill>
                <a:effectLst/>
                <a:uLnTx/>
                <a:uFillTx/>
                <a:latin typeface="Segoe UI"/>
                <a:ea typeface="+mn-ea"/>
                <a:cs typeface="Segoe UI"/>
              </a:rPr>
              <a:t>Security experts</a:t>
            </a:r>
          </a:p>
          <a:p>
            <a:pPr marL="0" marR="0" lvl="0" indent="0" algn="l" defTabSz="914400" rtl="0" eaLnBrk="1" fontAlgn="auto" latinLnBrk="0" hangingPunct="1">
              <a:lnSpc>
                <a:spcPct val="100000"/>
              </a:lnSpc>
              <a:spcBef>
                <a:spcPts val="1200"/>
              </a:spcBef>
              <a:spcAft>
                <a:spcPts val="600"/>
              </a:spcAft>
              <a:buClr>
                <a:srgbClr val="000000"/>
              </a:buClr>
              <a:buSzTx/>
              <a:buFontTx/>
              <a:buNone/>
              <a:tabLst/>
              <a:defRPr/>
            </a:pPr>
            <a:r>
              <a:rPr kumimoji="0" lang="en-US" sz="2400" b="0" i="0" u="none" strike="noStrike" kern="0" cap="none" spc="-70" normalizeH="0" baseline="0" noProof="0">
                <a:ln>
                  <a:noFill/>
                </a:ln>
                <a:solidFill>
                  <a:srgbClr val="000000"/>
                </a:solidFill>
                <a:effectLst/>
                <a:uLnTx/>
                <a:uFillTx/>
                <a:latin typeface="Segoe UI"/>
                <a:ea typeface="+mn-ea"/>
                <a:cs typeface="Segoe UI"/>
              </a:rPr>
              <a:t>Continuously evolving algorithms </a:t>
            </a:r>
          </a:p>
          <a:p>
            <a:pPr marL="0" marR="0" lvl="0" indent="0" algn="l" defTabSz="914400" rtl="0" eaLnBrk="1" fontAlgn="auto" latinLnBrk="0" hangingPunct="1">
              <a:lnSpc>
                <a:spcPct val="100000"/>
              </a:lnSpc>
              <a:spcBef>
                <a:spcPts val="1200"/>
              </a:spcBef>
              <a:spcAft>
                <a:spcPts val="600"/>
              </a:spcAft>
              <a:buClr>
                <a:srgbClr val="000000"/>
              </a:buClr>
              <a:buSzTx/>
              <a:buFontTx/>
              <a:buNone/>
              <a:tabLst/>
              <a:defRPr/>
            </a:pPr>
            <a:r>
              <a:rPr kumimoji="0" lang="en-US" sz="2400" b="0" i="0" u="none" strike="noStrike" kern="0" cap="none" spc="-70" normalizeH="0" baseline="0" noProof="0">
                <a:ln>
                  <a:noFill/>
                </a:ln>
                <a:solidFill>
                  <a:srgbClr val="000000"/>
                </a:solidFill>
                <a:effectLst/>
                <a:uLnTx/>
                <a:uFillTx/>
                <a:latin typeface="Segoe UI"/>
                <a:ea typeface="+mn-ea"/>
                <a:cs typeface="Segoe UI"/>
              </a:rPr>
              <a:t>Global threat intelligence</a:t>
            </a:r>
          </a:p>
          <a:p>
            <a:pPr marL="0" marR="0" lvl="0" indent="0" algn="l" defTabSz="914400" rtl="0" eaLnBrk="1" fontAlgn="auto" latinLnBrk="0" hangingPunct="1">
              <a:lnSpc>
                <a:spcPct val="100000"/>
              </a:lnSpc>
              <a:spcBef>
                <a:spcPts val="1200"/>
              </a:spcBef>
              <a:spcAft>
                <a:spcPts val="600"/>
              </a:spcAft>
              <a:buClr>
                <a:srgbClr val="000000"/>
              </a:buClr>
              <a:buSzTx/>
              <a:buFontTx/>
              <a:buNone/>
              <a:tabLst/>
              <a:defRPr/>
            </a:pPr>
            <a:r>
              <a:rPr kumimoji="0" lang="en-US" sz="2400" b="0" i="0" u="none" strike="noStrike" kern="0" cap="none" spc="-70" normalizeH="0" baseline="0" noProof="0">
                <a:ln>
                  <a:noFill/>
                </a:ln>
                <a:solidFill>
                  <a:srgbClr val="000000"/>
                </a:solidFill>
                <a:effectLst/>
                <a:uLnTx/>
                <a:uFillTx/>
                <a:latin typeface="Segoe UI"/>
                <a:ea typeface="+mn-ea"/>
                <a:cs typeface="Segoe UI"/>
              </a:rPr>
              <a:t>Realtime, automated mitigations</a:t>
            </a:r>
          </a:p>
        </p:txBody>
      </p:sp>
    </p:spTree>
    <p:extLst>
      <p:ext uri="{BB962C8B-B14F-4D97-AF65-F5344CB8AC3E}">
        <p14:creationId xmlns:p14="http://schemas.microsoft.com/office/powerpoint/2010/main" val="35090890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468D3934-A378-BC48-B89C-C0D37D8FF10B}"/>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t="5605" r="5605"/>
          <a:stretch/>
        </p:blipFill>
        <p:spPr>
          <a:xfrm>
            <a:off x="-9044" y="0"/>
            <a:ext cx="12210089" cy="6858000"/>
          </a:xfrm>
          <a:prstGeom prst="rect">
            <a:avLst/>
          </a:prstGeom>
        </p:spPr>
      </p:pic>
      <p:sp>
        <p:nvSpPr>
          <p:cNvPr id="5" name="Rectangle 4">
            <a:extLst>
              <a:ext uri="{FF2B5EF4-FFF2-40B4-BE49-F238E27FC236}">
                <a16:creationId xmlns:a16="http://schemas.microsoft.com/office/drawing/2014/main" id="{99D358B9-D262-054E-B273-3EC00C7252EF}"/>
              </a:ext>
            </a:extLst>
          </p:cNvPr>
          <p:cNvSpPr/>
          <p:nvPr/>
        </p:nvSpPr>
        <p:spPr bwMode="auto">
          <a:xfrm>
            <a:off x="-7283" y="0"/>
            <a:ext cx="12208328" cy="6858000"/>
          </a:xfrm>
          <a:prstGeom prst="rect">
            <a:avLst/>
          </a:prstGeom>
          <a:gradFill flip="none" rotWithShape="1">
            <a:gsLst>
              <a:gs pos="1000">
                <a:schemeClr val="tx1">
                  <a:alpha val="42000"/>
                </a:schemeClr>
              </a:gs>
              <a:gs pos="85000">
                <a:schemeClr val="tx1">
                  <a:alpha val="82000"/>
                </a:schemeClr>
              </a:gs>
            </a:gsLst>
            <a:path path="circle">
              <a:fillToRect l="50000" t="50000" r="50000" b="50000"/>
            </a:path>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0" fontAlgn="base" latinLnBrk="0" hangingPunct="0">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7DF899E3-0A5F-4DCB-9651-B2233F276CD4}"/>
              </a:ext>
            </a:extLst>
          </p:cNvPr>
          <p:cNvSpPr>
            <a:spLocks noGrp="1"/>
          </p:cNvSpPr>
          <p:nvPr>
            <p:ph type="title"/>
          </p:nvPr>
        </p:nvSpPr>
        <p:spPr>
          <a:xfrm>
            <a:off x="588263" y="585788"/>
            <a:ext cx="11018520" cy="1114996"/>
          </a:xfrm>
        </p:spPr>
        <p:txBody>
          <a:bodyPr wrap="square" anchor="ctr">
            <a:normAutofit/>
          </a:bodyPr>
          <a:lstStyle/>
          <a:p>
            <a:r>
              <a:rPr lang="en-US" dirty="0">
                <a:solidFill>
                  <a:schemeClr val="bg1"/>
                </a:solidFill>
                <a:latin typeface="Segoe UI" panose="020B0502040204020203" pitchFamily="34" charset="0"/>
                <a:ea typeface="Segoe UI Historic" panose="020B0502040204020203" pitchFamily="34" charset="0"/>
              </a:rPr>
              <a:t>Digital transformation roadmap</a:t>
            </a:r>
          </a:p>
        </p:txBody>
      </p:sp>
      <p:cxnSp>
        <p:nvCxnSpPr>
          <p:cNvPr id="20" name="Gerade Verbindung 31" descr="PresentationLoad.com">
            <a:extLst>
              <a:ext uri="{FF2B5EF4-FFF2-40B4-BE49-F238E27FC236}">
                <a16:creationId xmlns:a16="http://schemas.microsoft.com/office/drawing/2014/main" id="{B3993591-B655-DD46-B441-C02F89032B5E}"/>
              </a:ext>
            </a:extLst>
          </p:cNvPr>
          <p:cNvCxnSpPr>
            <a:cxnSpLocks/>
          </p:cNvCxnSpPr>
          <p:nvPr/>
        </p:nvCxnSpPr>
        <p:spPr bwMode="gray">
          <a:xfrm flipV="1">
            <a:off x="915927" y="1966676"/>
            <a:ext cx="0" cy="4143740"/>
          </a:xfrm>
          <a:prstGeom prst="line">
            <a:avLst/>
          </a:prstGeom>
          <a:noFill/>
          <a:ln w="6350">
            <a:solidFill>
              <a:srgbClr val="D6D4D5"/>
            </a:solidFill>
            <a:prstDash val="sysDash"/>
            <a:round/>
            <a:headEnd/>
            <a:tailEnd type="oval" w="lg" len="lg"/>
          </a:ln>
        </p:spPr>
      </p:cxnSp>
      <p:sp>
        <p:nvSpPr>
          <p:cNvPr id="42" name="Freeform 41">
            <a:extLst>
              <a:ext uri="{FF2B5EF4-FFF2-40B4-BE49-F238E27FC236}">
                <a16:creationId xmlns:a16="http://schemas.microsoft.com/office/drawing/2014/main" id="{46A121E5-DBDA-B341-9A30-12EBE59B73E9}"/>
              </a:ext>
            </a:extLst>
          </p:cNvPr>
          <p:cNvSpPr/>
          <p:nvPr/>
        </p:nvSpPr>
        <p:spPr bwMode="auto">
          <a:xfrm>
            <a:off x="7681" y="6301888"/>
            <a:ext cx="12093473" cy="226686"/>
          </a:xfrm>
          <a:custGeom>
            <a:avLst/>
            <a:gdLst>
              <a:gd name="connsiteX0" fmla="*/ 0 w 12093473"/>
              <a:gd name="connsiteY0" fmla="*/ 58421 h 226686"/>
              <a:gd name="connsiteX1" fmla="*/ 11898054 w 12093473"/>
              <a:gd name="connsiteY1" fmla="*/ 58421 h 226686"/>
              <a:gd name="connsiteX2" fmla="*/ 11898054 w 12093473"/>
              <a:gd name="connsiteY2" fmla="*/ 168266 h 226686"/>
              <a:gd name="connsiteX3" fmla="*/ 0 w 12093473"/>
              <a:gd name="connsiteY3" fmla="*/ 168266 h 226686"/>
              <a:gd name="connsiteX4" fmla="*/ 11898055 w 12093473"/>
              <a:gd name="connsiteY4" fmla="*/ 0 h 226686"/>
              <a:gd name="connsiteX5" fmla="*/ 12093473 w 12093473"/>
              <a:gd name="connsiteY5" fmla="*/ 113344 h 226686"/>
              <a:gd name="connsiteX6" fmla="*/ 11898055 w 12093473"/>
              <a:gd name="connsiteY6" fmla="*/ 226686 h 22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93473" h="226686">
                <a:moveTo>
                  <a:pt x="0" y="58421"/>
                </a:moveTo>
                <a:lnTo>
                  <a:pt x="11898054" y="58421"/>
                </a:lnTo>
                <a:lnTo>
                  <a:pt x="11898054" y="168266"/>
                </a:lnTo>
                <a:lnTo>
                  <a:pt x="0" y="168266"/>
                </a:lnTo>
                <a:close/>
                <a:moveTo>
                  <a:pt x="11898055" y="0"/>
                </a:moveTo>
                <a:lnTo>
                  <a:pt x="12093473" y="113344"/>
                </a:lnTo>
                <a:lnTo>
                  <a:pt x="11898055" y="226686"/>
                </a:lnTo>
                <a:close/>
              </a:path>
            </a:pathLst>
          </a:custGeom>
          <a:gradFill>
            <a:gsLst>
              <a:gs pos="1000">
                <a:srgbClr val="2DE1D1"/>
              </a:gs>
              <a:gs pos="85000">
                <a:schemeClr val="accent1"/>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A8EBD3F0-D8B3-5B41-941E-BC76B8502231}"/>
              </a:ext>
            </a:extLst>
          </p:cNvPr>
          <p:cNvCxnSpPr/>
          <p:nvPr/>
        </p:nvCxnSpPr>
        <p:spPr>
          <a:xfrm>
            <a:off x="915928" y="6161164"/>
            <a:ext cx="0" cy="309004"/>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Oct">
            <a:extLst>
              <a:ext uri="{FF2B5EF4-FFF2-40B4-BE49-F238E27FC236}">
                <a16:creationId xmlns:a16="http://schemas.microsoft.com/office/drawing/2014/main" id="{5B3D14E1-554E-3F4E-842A-0B121F0DF9BA}"/>
              </a:ext>
            </a:extLst>
          </p:cNvPr>
          <p:cNvSpPr txBox="1">
            <a:spLocks/>
          </p:cNvSpPr>
          <p:nvPr/>
        </p:nvSpPr>
        <p:spPr>
          <a:xfrm>
            <a:off x="552597" y="6571751"/>
            <a:ext cx="726661" cy="153888"/>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Jan 1, 2020</a:t>
            </a:r>
          </a:p>
        </p:txBody>
      </p:sp>
      <p:cxnSp>
        <p:nvCxnSpPr>
          <p:cNvPr id="52" name="Gerade Verbindung 31" descr="PresentationLoad.com">
            <a:extLst>
              <a:ext uri="{FF2B5EF4-FFF2-40B4-BE49-F238E27FC236}">
                <a16:creationId xmlns:a16="http://schemas.microsoft.com/office/drawing/2014/main" id="{8BD5C806-8CA4-FD48-A619-9165F4502B50}"/>
              </a:ext>
            </a:extLst>
          </p:cNvPr>
          <p:cNvCxnSpPr>
            <a:cxnSpLocks/>
          </p:cNvCxnSpPr>
          <p:nvPr/>
        </p:nvCxnSpPr>
        <p:spPr bwMode="gray">
          <a:xfrm flipV="1">
            <a:off x="2213386" y="2285110"/>
            <a:ext cx="0" cy="3825305"/>
          </a:xfrm>
          <a:prstGeom prst="line">
            <a:avLst/>
          </a:prstGeom>
          <a:noFill/>
          <a:ln w="6350">
            <a:solidFill>
              <a:srgbClr val="D6D4D5"/>
            </a:solidFill>
            <a:prstDash val="sysDash"/>
            <a:round/>
            <a:headEnd/>
            <a:tailEnd type="oval" w="lg" len="lg"/>
          </a:ln>
        </p:spPr>
      </p:cxnSp>
      <p:cxnSp>
        <p:nvCxnSpPr>
          <p:cNvPr id="61" name="Straight Connector 60">
            <a:extLst>
              <a:ext uri="{FF2B5EF4-FFF2-40B4-BE49-F238E27FC236}">
                <a16:creationId xmlns:a16="http://schemas.microsoft.com/office/drawing/2014/main" id="{01E887A4-CD8F-3741-8F99-6A975AFAE7AB}"/>
              </a:ext>
            </a:extLst>
          </p:cNvPr>
          <p:cNvCxnSpPr/>
          <p:nvPr/>
        </p:nvCxnSpPr>
        <p:spPr>
          <a:xfrm>
            <a:off x="2207208" y="6161164"/>
            <a:ext cx="0" cy="309004"/>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15F50BC-7A73-304A-8E42-A851F2A1CB75}"/>
              </a:ext>
            </a:extLst>
          </p:cNvPr>
          <p:cNvCxnSpPr/>
          <p:nvPr/>
        </p:nvCxnSpPr>
        <p:spPr>
          <a:xfrm>
            <a:off x="4830372" y="6161164"/>
            <a:ext cx="0" cy="309004"/>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5B6028A-8DC1-1C4E-9F18-D8168139AFBC}"/>
              </a:ext>
            </a:extLst>
          </p:cNvPr>
          <p:cNvCxnSpPr/>
          <p:nvPr/>
        </p:nvCxnSpPr>
        <p:spPr>
          <a:xfrm>
            <a:off x="6141954" y="6161164"/>
            <a:ext cx="0" cy="309004"/>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F9DC6E8-3A96-E44B-87E8-03E18F1C914A}"/>
              </a:ext>
            </a:extLst>
          </p:cNvPr>
          <p:cNvCxnSpPr/>
          <p:nvPr/>
        </p:nvCxnSpPr>
        <p:spPr>
          <a:xfrm>
            <a:off x="7453536" y="6161164"/>
            <a:ext cx="0" cy="309004"/>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EDFA32-8735-3B49-AC85-0ACFBF15DC60}"/>
              </a:ext>
            </a:extLst>
          </p:cNvPr>
          <p:cNvCxnSpPr/>
          <p:nvPr/>
        </p:nvCxnSpPr>
        <p:spPr>
          <a:xfrm>
            <a:off x="8765118" y="6161164"/>
            <a:ext cx="0" cy="309004"/>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239B523-2102-624E-B085-DC59F6AA40A0}"/>
              </a:ext>
            </a:extLst>
          </p:cNvPr>
          <p:cNvCxnSpPr/>
          <p:nvPr/>
        </p:nvCxnSpPr>
        <p:spPr>
          <a:xfrm>
            <a:off x="10076700" y="6161164"/>
            <a:ext cx="0" cy="309004"/>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A27DF04-04FB-C640-B917-551F3CCA1F65}"/>
              </a:ext>
            </a:extLst>
          </p:cNvPr>
          <p:cNvCxnSpPr/>
          <p:nvPr/>
        </p:nvCxnSpPr>
        <p:spPr>
          <a:xfrm>
            <a:off x="11388279" y="6161164"/>
            <a:ext cx="0" cy="309004"/>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0" name="Oct">
            <a:extLst>
              <a:ext uri="{FF2B5EF4-FFF2-40B4-BE49-F238E27FC236}">
                <a16:creationId xmlns:a16="http://schemas.microsoft.com/office/drawing/2014/main" id="{758097DC-F8E0-F941-9203-7C73DE268876}"/>
              </a:ext>
            </a:extLst>
          </p:cNvPr>
          <p:cNvSpPr txBox="1">
            <a:spLocks/>
          </p:cNvSpPr>
          <p:nvPr/>
        </p:nvSpPr>
        <p:spPr>
          <a:xfrm>
            <a:off x="11031127" y="6571751"/>
            <a:ext cx="726661" cy="153888"/>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Jun 1, 2022</a:t>
            </a:r>
          </a:p>
        </p:txBody>
      </p:sp>
      <p:grpSp>
        <p:nvGrpSpPr>
          <p:cNvPr id="79" name="Group 78">
            <a:extLst>
              <a:ext uri="{FF2B5EF4-FFF2-40B4-BE49-F238E27FC236}">
                <a16:creationId xmlns:a16="http://schemas.microsoft.com/office/drawing/2014/main" id="{1134257C-3A9B-1440-B736-F94D5F7DA379}"/>
              </a:ext>
            </a:extLst>
          </p:cNvPr>
          <p:cNvGrpSpPr/>
          <p:nvPr/>
        </p:nvGrpSpPr>
        <p:grpSpPr>
          <a:xfrm>
            <a:off x="5741920" y="-2287532"/>
            <a:ext cx="5643870" cy="1720284"/>
            <a:chOff x="203978" y="678527"/>
            <a:chExt cx="5643870" cy="1720284"/>
          </a:xfrm>
        </p:grpSpPr>
        <p:sp>
          <p:nvSpPr>
            <p:cNvPr id="80" name="Title 2">
              <a:extLst>
                <a:ext uri="{FF2B5EF4-FFF2-40B4-BE49-F238E27FC236}">
                  <a16:creationId xmlns:a16="http://schemas.microsoft.com/office/drawing/2014/main" id="{96F9B534-29C8-0940-86A8-5FDC23748CA2}"/>
                </a:ext>
              </a:extLst>
            </p:cNvPr>
            <p:cNvSpPr txBox="1">
              <a:spLocks/>
            </p:cNvSpPr>
            <p:nvPr/>
          </p:nvSpPr>
          <p:spPr>
            <a:xfrm>
              <a:off x="934135" y="678527"/>
              <a:ext cx="4619993" cy="1720284"/>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a:ea typeface="Segoe UI Historic" panose="020B0502040204020203" pitchFamily="34" charset="0"/>
                  <a:cs typeface="Segoe UI" pitchFamily="34" charset="0"/>
                </a:rPr>
                <a:t>We just completed more than 2 years of digital transformation in 2 weeks</a:t>
              </a: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a:t>
              </a:r>
            </a:p>
          </p:txBody>
        </p:sp>
        <p:pic>
          <p:nvPicPr>
            <p:cNvPr id="81" name="Graphic 80">
              <a:extLst>
                <a:ext uri="{FF2B5EF4-FFF2-40B4-BE49-F238E27FC236}">
                  <a16:creationId xmlns:a16="http://schemas.microsoft.com/office/drawing/2014/main" id="{5CC0A277-236B-F94B-BC72-B7A5445351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3978" y="766551"/>
              <a:ext cx="579755" cy="471051"/>
            </a:xfrm>
            <a:prstGeom prst="rect">
              <a:avLst/>
            </a:prstGeom>
            <a:effectLst>
              <a:outerShdw blurRad="50800" dist="38100" dir="2700000" algn="tl" rotWithShape="0">
                <a:prstClr val="black">
                  <a:alpha val="40000"/>
                </a:prstClr>
              </a:outerShdw>
            </a:effectLst>
          </p:spPr>
        </p:pic>
        <p:pic>
          <p:nvPicPr>
            <p:cNvPr id="82" name="Graphic 81">
              <a:extLst>
                <a:ext uri="{FF2B5EF4-FFF2-40B4-BE49-F238E27FC236}">
                  <a16:creationId xmlns:a16="http://schemas.microsoft.com/office/drawing/2014/main" id="{9EEEBE49-3838-DC41-80AC-5CDC72231E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5268093" y="1903259"/>
              <a:ext cx="579755" cy="471051"/>
            </a:xfrm>
            <a:prstGeom prst="rect">
              <a:avLst/>
            </a:prstGeom>
            <a:effectLst>
              <a:outerShdw blurRad="50800" dist="38100" dir="2700000" algn="tl" rotWithShape="0">
                <a:prstClr val="black">
                  <a:alpha val="40000"/>
                </a:prstClr>
              </a:outerShdw>
            </a:effectLst>
          </p:spPr>
        </p:pic>
      </p:grpSp>
      <p:sp>
        <p:nvSpPr>
          <p:cNvPr id="60" name="Oct">
            <a:extLst>
              <a:ext uri="{FF2B5EF4-FFF2-40B4-BE49-F238E27FC236}">
                <a16:creationId xmlns:a16="http://schemas.microsoft.com/office/drawing/2014/main" id="{6D745985-FA25-4217-833E-51AD0B813567}"/>
              </a:ext>
            </a:extLst>
          </p:cNvPr>
          <p:cNvSpPr txBox="1">
            <a:spLocks/>
          </p:cNvSpPr>
          <p:nvPr/>
        </p:nvSpPr>
        <p:spPr>
          <a:xfrm>
            <a:off x="1843877" y="6571751"/>
            <a:ext cx="726661" cy="153888"/>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Apr 1, 2020</a:t>
            </a:r>
          </a:p>
        </p:txBody>
      </p:sp>
      <p:sp>
        <p:nvSpPr>
          <p:cNvPr id="72" name="Text Box 3">
            <a:extLst>
              <a:ext uri="{FF2B5EF4-FFF2-40B4-BE49-F238E27FC236}">
                <a16:creationId xmlns:a16="http://schemas.microsoft.com/office/drawing/2014/main" id="{F0465579-1230-4EBF-B324-2C8CA7F7A053}"/>
              </a:ext>
            </a:extLst>
          </p:cNvPr>
          <p:cNvSpPr txBox="1">
            <a:spLocks/>
          </p:cNvSpPr>
          <p:nvPr/>
        </p:nvSpPr>
        <p:spPr bwMode="auto">
          <a:xfrm>
            <a:off x="315130" y="4434357"/>
            <a:ext cx="1201594" cy="957679"/>
          </a:xfrm>
          <a:prstGeom prst="roundRect">
            <a:avLst/>
          </a:prstGeom>
          <a:solidFill>
            <a:schemeClr val="accent1"/>
          </a:solidFill>
          <a:ln>
            <a:noFill/>
          </a:ln>
          <a:effectLst>
            <a:outerShdw blurRad="50800" dist="38100" dir="2700000" algn="tl" rotWithShape="0">
              <a:prstClr val="black">
                <a:alpha val="40000"/>
              </a:prstClr>
            </a:outerShdw>
          </a:effectLst>
        </p:spPr>
        <p:txBody>
          <a:bodyPr lIns="19050" tIns="19050" rIns="19050" bIns="1905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Scope requirements for Work-from-Anywhere transformation initiative</a:t>
            </a:r>
          </a:p>
        </p:txBody>
      </p:sp>
      <p:sp>
        <p:nvSpPr>
          <p:cNvPr id="75" name="Text Box 3">
            <a:extLst>
              <a:ext uri="{FF2B5EF4-FFF2-40B4-BE49-F238E27FC236}">
                <a16:creationId xmlns:a16="http://schemas.microsoft.com/office/drawing/2014/main" id="{2795D633-1C40-4C7E-A550-D58D6534AEB2}"/>
              </a:ext>
            </a:extLst>
          </p:cNvPr>
          <p:cNvSpPr txBox="1">
            <a:spLocks/>
          </p:cNvSpPr>
          <p:nvPr/>
        </p:nvSpPr>
        <p:spPr bwMode="auto">
          <a:xfrm>
            <a:off x="1625829" y="4480148"/>
            <a:ext cx="1201594" cy="957679"/>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txBody>
          <a:bodyPr lIns="19050" tIns="19050" rIns="19050" bIns="1905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Secure Budget </a:t>
            </a:r>
            <a:b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b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for V1 Pilots</a:t>
            </a:r>
          </a:p>
        </p:txBody>
      </p:sp>
      <p:sp>
        <p:nvSpPr>
          <p:cNvPr id="76" name="Text Box 3">
            <a:extLst>
              <a:ext uri="{FF2B5EF4-FFF2-40B4-BE49-F238E27FC236}">
                <a16:creationId xmlns:a16="http://schemas.microsoft.com/office/drawing/2014/main" id="{0C6A5E9F-D22F-4193-B418-8BC0EC500291}"/>
              </a:ext>
            </a:extLst>
          </p:cNvPr>
          <p:cNvSpPr txBox="1">
            <a:spLocks/>
          </p:cNvSpPr>
          <p:nvPr/>
        </p:nvSpPr>
        <p:spPr bwMode="auto">
          <a:xfrm>
            <a:off x="1625829" y="4389924"/>
            <a:ext cx="1201594" cy="957679"/>
          </a:xfrm>
          <a:prstGeom prst="roundRect">
            <a:avLst/>
          </a:prstGeom>
          <a:solidFill>
            <a:schemeClr val="accent1">
              <a:lumMod val="75000"/>
            </a:schemeClr>
          </a:solidFill>
          <a:ln>
            <a:noFill/>
          </a:ln>
          <a:effectLst>
            <a:outerShdw blurRad="50800" dist="38100" dir="2700000" algn="tl" rotWithShape="0">
              <a:prstClr val="black">
                <a:alpha val="40000"/>
              </a:prstClr>
            </a:outerShdw>
          </a:effectLst>
        </p:spPr>
        <p:txBody>
          <a:bodyPr lIns="19050" tIns="19050" rIns="19050" bIns="1905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90 day pilots: </a:t>
            </a:r>
            <a:b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b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BYOD, 1-day-WFH, remote meetings</a:t>
            </a:r>
          </a:p>
        </p:txBody>
      </p:sp>
      <p:sp>
        <p:nvSpPr>
          <p:cNvPr id="77" name="Text Box 3">
            <a:extLst>
              <a:ext uri="{FF2B5EF4-FFF2-40B4-BE49-F238E27FC236}">
                <a16:creationId xmlns:a16="http://schemas.microsoft.com/office/drawing/2014/main" id="{747C0756-02EE-4E52-8973-6B1B6CDA1702}"/>
              </a:ext>
            </a:extLst>
          </p:cNvPr>
          <p:cNvSpPr txBox="1">
            <a:spLocks/>
          </p:cNvSpPr>
          <p:nvPr/>
        </p:nvSpPr>
        <p:spPr bwMode="auto">
          <a:xfrm>
            <a:off x="1625829" y="4299700"/>
            <a:ext cx="1201594" cy="957679"/>
          </a:xfrm>
          <a:prstGeom prst="roundRect">
            <a:avLst/>
          </a:prstGeom>
          <a:solidFill>
            <a:schemeClr val="accent1"/>
          </a:solidFill>
          <a:ln>
            <a:noFill/>
          </a:ln>
          <a:effectLst>
            <a:outerShdw blurRad="50800" dist="38100" dir="2700000" algn="tl" rotWithShape="0">
              <a:prstClr val="black">
                <a:alpha val="40000"/>
              </a:prstClr>
            </a:outerShdw>
          </a:effectLst>
        </p:spPr>
        <p:txBody>
          <a:bodyPr lIns="19050" tIns="19050" rIns="19050" bIns="1905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Evaluate </a:t>
            </a:r>
            <a:b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b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learnings and </a:t>
            </a:r>
            <a:b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b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scope V2 Pilots</a:t>
            </a:r>
          </a:p>
        </p:txBody>
      </p:sp>
      <p:sp>
        <p:nvSpPr>
          <p:cNvPr id="78" name="Text Box 3">
            <a:extLst>
              <a:ext uri="{FF2B5EF4-FFF2-40B4-BE49-F238E27FC236}">
                <a16:creationId xmlns:a16="http://schemas.microsoft.com/office/drawing/2014/main" id="{5C1B2EDD-4219-4F2E-B056-DD71999E7E00}"/>
              </a:ext>
            </a:extLst>
          </p:cNvPr>
          <p:cNvSpPr txBox="1">
            <a:spLocks/>
          </p:cNvSpPr>
          <p:nvPr/>
        </p:nvSpPr>
        <p:spPr bwMode="auto">
          <a:xfrm>
            <a:off x="1625829" y="4209476"/>
            <a:ext cx="1201594" cy="957679"/>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txBody>
          <a:bodyPr lIns="19050" tIns="19050" rIns="19050" bIns="1905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Secure Budget </a:t>
            </a:r>
            <a:b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b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for V2 Pilots</a:t>
            </a:r>
          </a:p>
        </p:txBody>
      </p:sp>
      <p:sp>
        <p:nvSpPr>
          <p:cNvPr id="83" name="Text Box 3">
            <a:extLst>
              <a:ext uri="{FF2B5EF4-FFF2-40B4-BE49-F238E27FC236}">
                <a16:creationId xmlns:a16="http://schemas.microsoft.com/office/drawing/2014/main" id="{22837EFF-1259-4496-9D49-BD997424BE57}"/>
              </a:ext>
            </a:extLst>
          </p:cNvPr>
          <p:cNvSpPr txBox="1">
            <a:spLocks/>
          </p:cNvSpPr>
          <p:nvPr/>
        </p:nvSpPr>
        <p:spPr bwMode="auto">
          <a:xfrm>
            <a:off x="1625829" y="4119252"/>
            <a:ext cx="1201594" cy="957679"/>
          </a:xfrm>
          <a:prstGeom prst="roundRect">
            <a:avLst/>
          </a:prstGeom>
          <a:solidFill>
            <a:schemeClr val="accent1">
              <a:lumMod val="75000"/>
            </a:schemeClr>
          </a:solidFill>
          <a:ln>
            <a:noFill/>
          </a:ln>
          <a:effectLst>
            <a:outerShdw blurRad="50800" dist="38100" dir="2700000" algn="tl" rotWithShape="0">
              <a:prstClr val="black">
                <a:alpha val="40000"/>
              </a:prstClr>
            </a:outerShdw>
          </a:effectLst>
        </p:spPr>
        <p:txBody>
          <a:bodyPr lIns="19050" tIns="19050" rIns="19050" bIns="1905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120 day </a:t>
            </a:r>
            <a:b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b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pilots with </a:t>
            </a:r>
            <a:b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b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select teams</a:t>
            </a:r>
          </a:p>
        </p:txBody>
      </p:sp>
      <p:sp>
        <p:nvSpPr>
          <p:cNvPr id="84" name="Text Box 3">
            <a:extLst>
              <a:ext uri="{FF2B5EF4-FFF2-40B4-BE49-F238E27FC236}">
                <a16:creationId xmlns:a16="http://schemas.microsoft.com/office/drawing/2014/main" id="{DFFB0548-F716-4AFD-9BE7-05E075508D95}"/>
              </a:ext>
            </a:extLst>
          </p:cNvPr>
          <p:cNvSpPr txBox="1">
            <a:spLocks/>
          </p:cNvSpPr>
          <p:nvPr/>
        </p:nvSpPr>
        <p:spPr bwMode="auto">
          <a:xfrm>
            <a:off x="1625829" y="4029028"/>
            <a:ext cx="1201594" cy="957679"/>
          </a:xfrm>
          <a:prstGeom prst="roundRect">
            <a:avLst/>
          </a:prstGeom>
          <a:solidFill>
            <a:schemeClr val="accent1"/>
          </a:solidFill>
          <a:ln>
            <a:noFill/>
          </a:ln>
          <a:effectLst>
            <a:outerShdw blurRad="50800" dist="38100" dir="2700000" algn="tl" rotWithShape="0">
              <a:prstClr val="black">
                <a:alpha val="40000"/>
              </a:prstClr>
            </a:outerShdw>
          </a:effectLst>
        </p:spPr>
        <p:txBody>
          <a:bodyPr lIns="19050" tIns="19050" rIns="19050" bIns="1905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Develop training </a:t>
            </a:r>
            <a:b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b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and internal PR</a:t>
            </a:r>
          </a:p>
        </p:txBody>
      </p:sp>
      <p:sp>
        <p:nvSpPr>
          <p:cNvPr id="85" name="Text Box 3">
            <a:extLst>
              <a:ext uri="{FF2B5EF4-FFF2-40B4-BE49-F238E27FC236}">
                <a16:creationId xmlns:a16="http://schemas.microsoft.com/office/drawing/2014/main" id="{F18A20B8-07A1-48CF-9C01-55306C352027}"/>
              </a:ext>
            </a:extLst>
          </p:cNvPr>
          <p:cNvSpPr txBox="1">
            <a:spLocks/>
          </p:cNvSpPr>
          <p:nvPr/>
        </p:nvSpPr>
        <p:spPr bwMode="auto">
          <a:xfrm>
            <a:off x="1625829" y="3938804"/>
            <a:ext cx="1201594" cy="957679"/>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txBody>
          <a:bodyPr lIns="19050" tIns="19050" rIns="19050" bIns="1905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Begin </a:t>
            </a:r>
            <a:b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b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team-by-team rollouts</a:t>
            </a:r>
          </a:p>
        </p:txBody>
      </p:sp>
      <p:sp>
        <p:nvSpPr>
          <p:cNvPr id="74" name="Text Box 3">
            <a:extLst>
              <a:ext uri="{FF2B5EF4-FFF2-40B4-BE49-F238E27FC236}">
                <a16:creationId xmlns:a16="http://schemas.microsoft.com/office/drawing/2014/main" id="{3A1012AB-C709-4142-9ADA-29877772D575}"/>
              </a:ext>
            </a:extLst>
          </p:cNvPr>
          <p:cNvSpPr txBox="1">
            <a:spLocks/>
          </p:cNvSpPr>
          <p:nvPr/>
        </p:nvSpPr>
        <p:spPr bwMode="auto">
          <a:xfrm>
            <a:off x="1606410" y="3820860"/>
            <a:ext cx="1201594" cy="957679"/>
          </a:xfrm>
          <a:prstGeom prst="roundRect">
            <a:avLst/>
          </a:prstGeom>
          <a:solidFill>
            <a:schemeClr val="accent1"/>
          </a:solidFill>
          <a:ln>
            <a:noFill/>
          </a:ln>
          <a:effectLst>
            <a:outerShdw blurRad="50800" dist="38100" dir="2700000" algn="tl" rotWithShape="0">
              <a:prstClr val="black">
                <a:alpha val="40000"/>
              </a:prstClr>
            </a:outerShdw>
          </a:effectLst>
        </p:spPr>
        <p:txBody>
          <a:bodyPr lIns="19050" tIns="19050" rIns="19050" bIns="19050" anchor="ctr"/>
          <a:lstStyle/>
          <a:p>
            <a:pPr marL="0" marR="0" lvl="0" indent="0" algn="ctr" defTabSz="412750" rtl="0" eaLnBrk="1" fontAlgn="base" latinLnBrk="0" hangingPunct="0">
              <a:lnSpc>
                <a:spcPct val="100000"/>
              </a:lnSpc>
              <a:spcBef>
                <a:spcPct val="0"/>
              </a:spcBef>
              <a:spcAft>
                <a:spcPct val="0"/>
              </a:spcAft>
              <a:buClrTx/>
              <a:buSzTx/>
              <a:buFontTx/>
              <a:buNone/>
              <a:tabLst/>
              <a:defRPr/>
            </a:pP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Complete </a:t>
            </a:r>
            <a:b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br>
            <a:r>
              <a:rPr kumimoji="0" lang="en-US" altLang="x-none" sz="900" b="0" i="0" u="none" strike="noStrike" kern="1200" cap="none" spc="0" normalizeH="0" baseline="0" noProof="0">
                <a:ln>
                  <a:noFill/>
                </a:ln>
                <a:solidFill>
                  <a:srgbClr val="FFFFFF"/>
                </a:solidFill>
                <a:effectLst/>
                <a:uLnTx/>
                <a:uFillTx/>
                <a:latin typeface="Segoe UI" panose="020B0502040204020203" pitchFamily="34" charset="0"/>
                <a:ea typeface="Segoe UI Historic" panose="020B0502040204020203" pitchFamily="34" charset="0"/>
                <a:cs typeface="Segoe UI" panose="020B0502040204020203" pitchFamily="34" charset="0"/>
                <a:sym typeface="Poppins Medium" charset="0"/>
              </a:rPr>
              <a:t>Work-from-Anywhere rollout</a:t>
            </a:r>
          </a:p>
        </p:txBody>
      </p:sp>
      <p:sp>
        <p:nvSpPr>
          <p:cNvPr id="87" name="Freeform: Shape 86">
            <a:extLst>
              <a:ext uri="{FF2B5EF4-FFF2-40B4-BE49-F238E27FC236}">
                <a16:creationId xmlns:a16="http://schemas.microsoft.com/office/drawing/2014/main" id="{92ECC019-A686-400B-BD06-BF77124738A4}"/>
              </a:ext>
            </a:extLst>
          </p:cNvPr>
          <p:cNvSpPr>
            <a:spLocks noChangeAspect="1"/>
          </p:cNvSpPr>
          <p:nvPr/>
        </p:nvSpPr>
        <p:spPr bwMode="auto">
          <a:xfrm flipH="1" flipV="1">
            <a:off x="-210980" y="2103656"/>
            <a:ext cx="2424366" cy="963914"/>
          </a:xfrm>
          <a:custGeom>
            <a:avLst/>
            <a:gdLst>
              <a:gd name="connsiteX0" fmla="*/ 20326792 w 24524314"/>
              <a:gd name="connsiteY0" fmla="*/ 1735028 h 1735050"/>
              <a:gd name="connsiteX1" fmla="*/ 18969927 w 24524314"/>
              <a:gd name="connsiteY1" fmla="*/ 1122375 h 1735050"/>
              <a:gd name="connsiteX2" fmla="*/ 18856945 w 24524314"/>
              <a:gd name="connsiteY2" fmla="*/ 978776 h 1735050"/>
              <a:gd name="connsiteX3" fmla="*/ 18856186 w 24524314"/>
              <a:gd name="connsiteY3" fmla="*/ 979313 h 1735050"/>
              <a:gd name="connsiteX4" fmla="*/ 17636443 w 24524314"/>
              <a:gd name="connsiteY4" fmla="*/ 352005 h 1735050"/>
              <a:gd name="connsiteX5" fmla="*/ 16422944 w 24524314"/>
              <a:gd name="connsiteY5" fmla="*/ 991304 h 1735050"/>
              <a:gd name="connsiteX6" fmla="*/ 16419164 w 24524314"/>
              <a:gd name="connsiteY6" fmla="*/ 988685 h 1735050"/>
              <a:gd name="connsiteX7" fmla="*/ 16307864 w 24524314"/>
              <a:gd name="connsiteY7" fmla="*/ 1127312 h 1735050"/>
              <a:gd name="connsiteX8" fmla="*/ 14945026 w 24524314"/>
              <a:gd name="connsiteY8" fmla="*/ 1726563 h 1735050"/>
              <a:gd name="connsiteX9" fmla="*/ 13588161 w 24524314"/>
              <a:gd name="connsiteY9" fmla="*/ 1113910 h 1735050"/>
              <a:gd name="connsiteX10" fmla="*/ 13475179 w 24524314"/>
              <a:gd name="connsiteY10" fmla="*/ 970311 h 1735050"/>
              <a:gd name="connsiteX11" fmla="*/ 13474420 w 24524314"/>
              <a:gd name="connsiteY11" fmla="*/ 970848 h 1735050"/>
              <a:gd name="connsiteX12" fmla="*/ 12254678 w 24524314"/>
              <a:gd name="connsiteY12" fmla="*/ 343540 h 1735050"/>
              <a:gd name="connsiteX13" fmla="*/ 11041178 w 24524314"/>
              <a:gd name="connsiteY13" fmla="*/ 982839 h 1735050"/>
              <a:gd name="connsiteX14" fmla="*/ 11040286 w 24524314"/>
              <a:gd name="connsiteY14" fmla="*/ 982221 h 1735050"/>
              <a:gd name="connsiteX15" fmla="*/ 10923796 w 24524314"/>
              <a:gd name="connsiteY15" fmla="*/ 1127313 h 1735050"/>
              <a:gd name="connsiteX16" fmla="*/ 9560958 w 24524314"/>
              <a:gd name="connsiteY16" fmla="*/ 1726564 h 1735050"/>
              <a:gd name="connsiteX17" fmla="*/ 8204094 w 24524314"/>
              <a:gd name="connsiteY17" fmla="*/ 1113911 h 1735050"/>
              <a:gd name="connsiteX18" fmla="*/ 8094764 w 24524314"/>
              <a:gd name="connsiteY18" fmla="*/ 974954 h 1735050"/>
              <a:gd name="connsiteX19" fmla="*/ 8094584 w 24524314"/>
              <a:gd name="connsiteY19" fmla="*/ 975081 h 1735050"/>
              <a:gd name="connsiteX20" fmla="*/ 6874844 w 24524314"/>
              <a:gd name="connsiteY20" fmla="*/ 347773 h 1735050"/>
              <a:gd name="connsiteX21" fmla="*/ 5661344 w 24524314"/>
              <a:gd name="connsiteY21" fmla="*/ 987072 h 1735050"/>
              <a:gd name="connsiteX22" fmla="*/ 5659904 w 24524314"/>
              <a:gd name="connsiteY22" fmla="*/ 986074 h 1735050"/>
              <a:gd name="connsiteX23" fmla="*/ 5549906 w 24524314"/>
              <a:gd name="connsiteY23" fmla="*/ 1123080 h 1735050"/>
              <a:gd name="connsiteX24" fmla="*/ 4187068 w 24524314"/>
              <a:gd name="connsiteY24" fmla="*/ 1722331 h 1735050"/>
              <a:gd name="connsiteX25" fmla="*/ 2830202 w 24524314"/>
              <a:gd name="connsiteY25" fmla="*/ 1109678 h 1735050"/>
              <a:gd name="connsiteX26" fmla="*/ 2719052 w 24524314"/>
              <a:gd name="connsiteY26" fmla="*/ 968406 h 1735050"/>
              <a:gd name="connsiteX27" fmla="*/ 2715600 w 24524314"/>
              <a:gd name="connsiteY27" fmla="*/ 970848 h 1735050"/>
              <a:gd name="connsiteX28" fmla="*/ 1495858 w 24524314"/>
              <a:gd name="connsiteY28" fmla="*/ 343540 h 1735050"/>
              <a:gd name="connsiteX29" fmla="*/ 282358 w 24524314"/>
              <a:gd name="connsiteY29" fmla="*/ 982839 h 1735050"/>
              <a:gd name="connsiteX30" fmla="*/ 0 w 24524314"/>
              <a:gd name="connsiteY30" fmla="*/ 787180 h 1735050"/>
              <a:gd name="connsiteX31" fmla="*/ 1494164 w 24524314"/>
              <a:gd name="connsiteY31" fmla="*/ 22 h 1735050"/>
              <a:gd name="connsiteX32" fmla="*/ 2857004 w 24524314"/>
              <a:gd name="connsiteY32" fmla="*/ 599273 h 1735050"/>
              <a:gd name="connsiteX33" fmla="*/ 2971624 w 24524314"/>
              <a:gd name="connsiteY33" fmla="*/ 742034 h 1735050"/>
              <a:gd name="connsiteX34" fmla="*/ 2975260 w 24524314"/>
              <a:gd name="connsiteY34" fmla="*/ 739514 h 1735050"/>
              <a:gd name="connsiteX35" fmla="*/ 4188760 w 24524314"/>
              <a:gd name="connsiteY35" fmla="*/ 1378813 h 1735050"/>
              <a:gd name="connsiteX36" fmla="*/ 5408504 w 24524314"/>
              <a:gd name="connsiteY36" fmla="*/ 751505 h 1735050"/>
              <a:gd name="connsiteX37" fmla="*/ 5409712 w 24524314"/>
              <a:gd name="connsiteY37" fmla="*/ 752360 h 1735050"/>
              <a:gd name="connsiteX38" fmla="*/ 5516286 w 24524314"/>
              <a:gd name="connsiteY38" fmla="*/ 616908 h 1735050"/>
              <a:gd name="connsiteX39" fmla="*/ 6873150 w 24524314"/>
              <a:gd name="connsiteY39" fmla="*/ 4255 h 1735050"/>
              <a:gd name="connsiteX40" fmla="*/ 8235988 w 24524314"/>
              <a:gd name="connsiteY40" fmla="*/ 603506 h 1735050"/>
              <a:gd name="connsiteX41" fmla="*/ 8348786 w 24524314"/>
              <a:gd name="connsiteY41" fmla="*/ 744000 h 1735050"/>
              <a:gd name="connsiteX42" fmla="*/ 8349152 w 24524314"/>
              <a:gd name="connsiteY42" fmla="*/ 743747 h 1735050"/>
              <a:gd name="connsiteX43" fmla="*/ 9562652 w 24524314"/>
              <a:gd name="connsiteY43" fmla="*/ 1383046 h 1735050"/>
              <a:gd name="connsiteX44" fmla="*/ 10782392 w 24524314"/>
              <a:gd name="connsiteY44" fmla="*/ 755738 h 1735050"/>
              <a:gd name="connsiteX45" fmla="*/ 10783142 w 24524314"/>
              <a:gd name="connsiteY45" fmla="*/ 756268 h 1735050"/>
              <a:gd name="connsiteX46" fmla="*/ 10896120 w 24524314"/>
              <a:gd name="connsiteY46" fmla="*/ 612675 h 1735050"/>
              <a:gd name="connsiteX47" fmla="*/ 12252985 w 24524314"/>
              <a:gd name="connsiteY47" fmla="*/ 22 h 1735050"/>
              <a:gd name="connsiteX48" fmla="*/ 13615823 w 24524314"/>
              <a:gd name="connsiteY48" fmla="*/ 599273 h 1735050"/>
              <a:gd name="connsiteX49" fmla="*/ 13732317 w 24524314"/>
              <a:gd name="connsiteY49" fmla="*/ 744370 h 1735050"/>
              <a:gd name="connsiteX50" fmla="*/ 13733219 w 24524314"/>
              <a:gd name="connsiteY50" fmla="*/ 743746 h 1735050"/>
              <a:gd name="connsiteX51" fmla="*/ 14946719 w 24524314"/>
              <a:gd name="connsiteY51" fmla="*/ 1383045 h 1735050"/>
              <a:gd name="connsiteX52" fmla="*/ 16166461 w 24524314"/>
              <a:gd name="connsiteY52" fmla="*/ 755737 h 1735050"/>
              <a:gd name="connsiteX53" fmla="*/ 16170010 w 24524314"/>
              <a:gd name="connsiteY53" fmla="*/ 758249 h 1735050"/>
              <a:gd name="connsiteX54" fmla="*/ 16277886 w 24524314"/>
              <a:gd name="connsiteY54" fmla="*/ 621140 h 1735050"/>
              <a:gd name="connsiteX55" fmla="*/ 17634751 w 24524314"/>
              <a:gd name="connsiteY55" fmla="*/ 8487 h 1735050"/>
              <a:gd name="connsiteX56" fmla="*/ 18997589 w 24524314"/>
              <a:gd name="connsiteY56" fmla="*/ 607738 h 1735050"/>
              <a:gd name="connsiteX57" fmla="*/ 19114084 w 24524314"/>
              <a:gd name="connsiteY57" fmla="*/ 752835 h 1735050"/>
              <a:gd name="connsiteX58" fmla="*/ 19114985 w 24524314"/>
              <a:gd name="connsiteY58" fmla="*/ 752211 h 1735050"/>
              <a:gd name="connsiteX59" fmla="*/ 20328484 w 24524314"/>
              <a:gd name="connsiteY59" fmla="*/ 1391510 h 1735050"/>
              <a:gd name="connsiteX60" fmla="*/ 21548228 w 24524314"/>
              <a:gd name="connsiteY60" fmla="*/ 764202 h 1735050"/>
              <a:gd name="connsiteX61" fmla="*/ 21549180 w 24524314"/>
              <a:gd name="connsiteY61" fmla="*/ 764876 h 1735050"/>
              <a:gd name="connsiteX62" fmla="*/ 21665600 w 24524314"/>
              <a:gd name="connsiteY62" fmla="*/ 616906 h 1735050"/>
              <a:gd name="connsiteX63" fmla="*/ 23022466 w 24524314"/>
              <a:gd name="connsiteY63" fmla="*/ 4253 h 1735050"/>
              <a:gd name="connsiteX64" fmla="*/ 24524314 w 24524314"/>
              <a:gd name="connsiteY64" fmla="*/ 776647 h 1735050"/>
              <a:gd name="connsiteX65" fmla="*/ 24243900 w 24524314"/>
              <a:gd name="connsiteY65" fmla="*/ 975079 h 1735050"/>
              <a:gd name="connsiteX66" fmla="*/ 23024158 w 24524314"/>
              <a:gd name="connsiteY66" fmla="*/ 347771 h 1735050"/>
              <a:gd name="connsiteX67" fmla="*/ 21810658 w 24524314"/>
              <a:gd name="connsiteY67" fmla="*/ 987070 h 1735050"/>
              <a:gd name="connsiteX68" fmla="*/ 21809608 w 24524314"/>
              <a:gd name="connsiteY68" fmla="*/ 986342 h 1735050"/>
              <a:gd name="connsiteX69" fmla="*/ 21689630 w 24524314"/>
              <a:gd name="connsiteY69" fmla="*/ 1135777 h 1735050"/>
              <a:gd name="connsiteX70" fmla="*/ 20326792 w 24524314"/>
              <a:gd name="connsiteY70" fmla="*/ 1735028 h 17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524314" h="1735050">
                <a:moveTo>
                  <a:pt x="20326792" y="1735028"/>
                </a:moveTo>
                <a:cubicBezTo>
                  <a:pt x="19804732" y="1732456"/>
                  <a:pt x="19312489" y="1507190"/>
                  <a:pt x="18969927" y="1122375"/>
                </a:cubicBezTo>
                <a:lnTo>
                  <a:pt x="18856945" y="978776"/>
                </a:lnTo>
                <a:lnTo>
                  <a:pt x="18856186" y="979313"/>
                </a:lnTo>
                <a:cubicBezTo>
                  <a:pt x="18576278" y="583759"/>
                  <a:pt x="18121012" y="349617"/>
                  <a:pt x="17636443" y="352005"/>
                </a:cubicBezTo>
                <a:cubicBezTo>
                  <a:pt x="17151876" y="354393"/>
                  <a:pt x="16698940" y="593010"/>
                  <a:pt x="16422944" y="991304"/>
                </a:cubicBezTo>
                <a:lnTo>
                  <a:pt x="16419164" y="988685"/>
                </a:lnTo>
                <a:lnTo>
                  <a:pt x="16307864" y="1127312"/>
                </a:lnTo>
                <a:cubicBezTo>
                  <a:pt x="15961525" y="1508731"/>
                  <a:pt x="15467087" y="1729136"/>
                  <a:pt x="14945026" y="1726563"/>
                </a:cubicBezTo>
                <a:cubicBezTo>
                  <a:pt x="14422966" y="1723991"/>
                  <a:pt x="13930723" y="1498725"/>
                  <a:pt x="13588161" y="1113910"/>
                </a:cubicBezTo>
                <a:lnTo>
                  <a:pt x="13475179" y="970311"/>
                </a:lnTo>
                <a:lnTo>
                  <a:pt x="13474420" y="970848"/>
                </a:lnTo>
                <a:cubicBezTo>
                  <a:pt x="13194511" y="575294"/>
                  <a:pt x="12739246" y="341152"/>
                  <a:pt x="12254678" y="343540"/>
                </a:cubicBezTo>
                <a:cubicBezTo>
                  <a:pt x="11770110" y="345928"/>
                  <a:pt x="11317174" y="584545"/>
                  <a:pt x="11041178" y="982839"/>
                </a:cubicBezTo>
                <a:lnTo>
                  <a:pt x="11040286" y="982221"/>
                </a:lnTo>
                <a:lnTo>
                  <a:pt x="10923796" y="1127313"/>
                </a:lnTo>
                <a:cubicBezTo>
                  <a:pt x="10577456" y="1508732"/>
                  <a:pt x="10083020" y="1729137"/>
                  <a:pt x="9560958" y="1726564"/>
                </a:cubicBezTo>
                <a:cubicBezTo>
                  <a:pt x="9038898" y="1723991"/>
                  <a:pt x="8546656" y="1498725"/>
                  <a:pt x="8204094" y="1113911"/>
                </a:cubicBezTo>
                <a:lnTo>
                  <a:pt x="8094764" y="974954"/>
                </a:lnTo>
                <a:lnTo>
                  <a:pt x="8094584" y="975081"/>
                </a:lnTo>
                <a:cubicBezTo>
                  <a:pt x="7814676" y="579527"/>
                  <a:pt x="7359412" y="345385"/>
                  <a:pt x="6874844" y="347773"/>
                </a:cubicBezTo>
                <a:cubicBezTo>
                  <a:pt x="6390276" y="350161"/>
                  <a:pt x="5937340" y="588778"/>
                  <a:pt x="5661344" y="987072"/>
                </a:cubicBezTo>
                <a:lnTo>
                  <a:pt x="5659904" y="986074"/>
                </a:lnTo>
                <a:lnTo>
                  <a:pt x="5549906" y="1123080"/>
                </a:lnTo>
                <a:cubicBezTo>
                  <a:pt x="5203568" y="1504499"/>
                  <a:pt x="4709128" y="1724904"/>
                  <a:pt x="4187068" y="1722331"/>
                </a:cubicBezTo>
                <a:cubicBezTo>
                  <a:pt x="3665008" y="1719759"/>
                  <a:pt x="3172764" y="1494493"/>
                  <a:pt x="2830202" y="1109678"/>
                </a:cubicBezTo>
                <a:lnTo>
                  <a:pt x="2719052" y="968406"/>
                </a:lnTo>
                <a:lnTo>
                  <a:pt x="2715600" y="970848"/>
                </a:lnTo>
                <a:cubicBezTo>
                  <a:pt x="2435692" y="575294"/>
                  <a:pt x="1980426" y="341152"/>
                  <a:pt x="1495858" y="343540"/>
                </a:cubicBezTo>
                <a:cubicBezTo>
                  <a:pt x="1011290" y="345928"/>
                  <a:pt x="558354" y="584545"/>
                  <a:pt x="282358" y="982839"/>
                </a:cubicBezTo>
                <a:lnTo>
                  <a:pt x="0" y="787180"/>
                </a:lnTo>
                <a:cubicBezTo>
                  <a:pt x="339830" y="296767"/>
                  <a:pt x="897524" y="2962"/>
                  <a:pt x="1494164" y="22"/>
                </a:cubicBezTo>
                <a:cubicBezTo>
                  <a:pt x="2016226" y="-2550"/>
                  <a:pt x="2510664" y="217854"/>
                  <a:pt x="2857004" y="599273"/>
                </a:cubicBezTo>
                <a:lnTo>
                  <a:pt x="2971624" y="742034"/>
                </a:lnTo>
                <a:lnTo>
                  <a:pt x="2975260" y="739514"/>
                </a:lnTo>
                <a:cubicBezTo>
                  <a:pt x="3251256" y="1137808"/>
                  <a:pt x="3704192" y="1376425"/>
                  <a:pt x="4188760" y="1378813"/>
                </a:cubicBezTo>
                <a:cubicBezTo>
                  <a:pt x="4673328" y="1381201"/>
                  <a:pt x="5128596" y="1147059"/>
                  <a:pt x="5408504" y="751505"/>
                </a:cubicBezTo>
                <a:lnTo>
                  <a:pt x="5409712" y="752360"/>
                </a:lnTo>
                <a:lnTo>
                  <a:pt x="5516286" y="616908"/>
                </a:lnTo>
                <a:cubicBezTo>
                  <a:pt x="5858848" y="232094"/>
                  <a:pt x="6351090" y="6828"/>
                  <a:pt x="6873150" y="4255"/>
                </a:cubicBezTo>
                <a:cubicBezTo>
                  <a:pt x="7395212" y="1682"/>
                  <a:pt x="7889648" y="222087"/>
                  <a:pt x="8235988" y="603506"/>
                </a:cubicBezTo>
                <a:lnTo>
                  <a:pt x="8348786" y="744000"/>
                </a:lnTo>
                <a:lnTo>
                  <a:pt x="8349152" y="743747"/>
                </a:lnTo>
                <a:cubicBezTo>
                  <a:pt x="8625148" y="1142041"/>
                  <a:pt x="9078084" y="1380658"/>
                  <a:pt x="9562652" y="1383046"/>
                </a:cubicBezTo>
                <a:cubicBezTo>
                  <a:pt x="10047220" y="1385434"/>
                  <a:pt x="10502484" y="1151292"/>
                  <a:pt x="10782392" y="755738"/>
                </a:cubicBezTo>
                <a:lnTo>
                  <a:pt x="10783142" y="756268"/>
                </a:lnTo>
                <a:lnTo>
                  <a:pt x="10896120" y="612675"/>
                </a:lnTo>
                <a:cubicBezTo>
                  <a:pt x="11238682" y="227861"/>
                  <a:pt x="11730924" y="2594"/>
                  <a:pt x="12252985" y="22"/>
                </a:cubicBezTo>
                <a:cubicBezTo>
                  <a:pt x="12775046" y="-2551"/>
                  <a:pt x="13269483" y="217854"/>
                  <a:pt x="13615823" y="599273"/>
                </a:cubicBezTo>
                <a:lnTo>
                  <a:pt x="13732317" y="744370"/>
                </a:lnTo>
                <a:lnTo>
                  <a:pt x="13733219" y="743746"/>
                </a:lnTo>
                <a:cubicBezTo>
                  <a:pt x="14009214" y="1142040"/>
                  <a:pt x="14462151" y="1380657"/>
                  <a:pt x="14946719" y="1383045"/>
                </a:cubicBezTo>
                <a:cubicBezTo>
                  <a:pt x="15431287" y="1385433"/>
                  <a:pt x="15886553" y="1151291"/>
                  <a:pt x="16166461" y="755737"/>
                </a:cubicBezTo>
                <a:lnTo>
                  <a:pt x="16170010" y="758249"/>
                </a:lnTo>
                <a:lnTo>
                  <a:pt x="16277886" y="621140"/>
                </a:lnTo>
                <a:cubicBezTo>
                  <a:pt x="16620448" y="236326"/>
                  <a:pt x="17112691" y="11059"/>
                  <a:pt x="17634751" y="8487"/>
                </a:cubicBezTo>
                <a:cubicBezTo>
                  <a:pt x="18156812" y="5914"/>
                  <a:pt x="18651250" y="226319"/>
                  <a:pt x="18997589" y="607738"/>
                </a:cubicBezTo>
                <a:lnTo>
                  <a:pt x="19114084" y="752835"/>
                </a:lnTo>
                <a:lnTo>
                  <a:pt x="19114985" y="752211"/>
                </a:lnTo>
                <a:cubicBezTo>
                  <a:pt x="19390980" y="1150505"/>
                  <a:pt x="19843916" y="1389122"/>
                  <a:pt x="20328484" y="1391510"/>
                </a:cubicBezTo>
                <a:cubicBezTo>
                  <a:pt x="20813052" y="1393898"/>
                  <a:pt x="21268320" y="1159756"/>
                  <a:pt x="21548228" y="764202"/>
                </a:cubicBezTo>
                <a:lnTo>
                  <a:pt x="21549180" y="764876"/>
                </a:lnTo>
                <a:lnTo>
                  <a:pt x="21665600" y="616906"/>
                </a:lnTo>
                <a:cubicBezTo>
                  <a:pt x="22008162" y="232092"/>
                  <a:pt x="22500406" y="6826"/>
                  <a:pt x="23022466" y="4253"/>
                </a:cubicBezTo>
                <a:cubicBezTo>
                  <a:pt x="23619106" y="1313"/>
                  <a:pt x="24179668" y="289608"/>
                  <a:pt x="24524314" y="776647"/>
                </a:cubicBezTo>
                <a:lnTo>
                  <a:pt x="24243900" y="975079"/>
                </a:lnTo>
                <a:cubicBezTo>
                  <a:pt x="23963992" y="579525"/>
                  <a:pt x="23508726" y="345383"/>
                  <a:pt x="23024158" y="347771"/>
                </a:cubicBezTo>
                <a:cubicBezTo>
                  <a:pt x="22539590" y="350159"/>
                  <a:pt x="22086654" y="588776"/>
                  <a:pt x="21810658" y="987070"/>
                </a:cubicBezTo>
                <a:lnTo>
                  <a:pt x="21809608" y="986342"/>
                </a:lnTo>
                <a:lnTo>
                  <a:pt x="21689630" y="1135777"/>
                </a:lnTo>
                <a:cubicBezTo>
                  <a:pt x="21343292" y="1517196"/>
                  <a:pt x="20848852" y="1737601"/>
                  <a:pt x="20326792" y="1735028"/>
                </a:cubicBezTo>
                <a:close/>
              </a:path>
            </a:pathLst>
          </a:custGeom>
          <a:gradFill flip="none" rotWithShape="1">
            <a:gsLst>
              <a:gs pos="0">
                <a:srgbClr val="243A5E">
                  <a:alpha val="80000"/>
                </a:srgbClr>
              </a:gs>
              <a:gs pos="65000">
                <a:srgbClr val="00B0F0">
                  <a:alpha val="80000"/>
                </a:srgbClr>
              </a:gs>
              <a:gs pos="35000">
                <a:schemeClr val="accent1">
                  <a:lumMod val="75000"/>
                  <a:alpha val="80000"/>
                </a:schemeClr>
              </a:gs>
              <a:gs pos="100000">
                <a:srgbClr val="2DE1D1">
                  <a:alpha val="80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Title 2">
            <a:extLst>
              <a:ext uri="{FF2B5EF4-FFF2-40B4-BE49-F238E27FC236}">
                <a16:creationId xmlns:a16="http://schemas.microsoft.com/office/drawing/2014/main" id="{2E5357DC-EE09-4043-9F86-77E6EC836D0A}"/>
              </a:ext>
            </a:extLst>
          </p:cNvPr>
          <p:cNvSpPr txBox="1">
            <a:spLocks/>
          </p:cNvSpPr>
          <p:nvPr/>
        </p:nvSpPr>
        <p:spPr>
          <a:xfrm>
            <a:off x="5255497" y="3000470"/>
            <a:ext cx="4619993" cy="1720284"/>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panose="020B0502040204020203" pitchFamily="34" charset="0"/>
                <a:ea typeface="Segoe UI Historic"/>
                <a:cs typeface="Segoe UI" pitchFamily="34" charset="0"/>
              </a:rPr>
              <a:t>“We have seen two years’ worth of digital transformation in two months.“</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50E6FF"/>
                </a:solidFill>
                <a:effectLst/>
                <a:uLnTx/>
                <a:uFillTx/>
                <a:latin typeface="Segoe UI Semibold" panose="020B0702040204020203" pitchFamily="34" charset="0"/>
                <a:ea typeface="+mn-ea"/>
                <a:cs typeface="Segoe UI" pitchFamily="34" charset="0"/>
              </a:rPr>
              <a:t>Satya Nadella Microsoft CEO</a:t>
            </a:r>
            <a:endParaRPr kumimoji="0" lang="en-US" sz="4000" b="0" i="0" u="none" strike="noStrike" kern="1200" cap="none" spc="-50" normalizeH="0" baseline="0" noProof="0">
              <a:ln w="3175">
                <a:noFill/>
              </a:ln>
              <a:solidFill>
                <a:srgbClr val="FFFFFF"/>
              </a:solidFill>
              <a:effectLst/>
              <a:uLnTx/>
              <a:uFillTx/>
              <a:latin typeface="Segoe UI" panose="020B0502040204020203" pitchFamily="34" charset="0"/>
              <a:ea typeface="Segoe UI Historic"/>
              <a:cs typeface="Segoe UI" pitchFamily="34" charset="0"/>
            </a:endParaRPr>
          </a:p>
        </p:txBody>
      </p:sp>
      <p:cxnSp>
        <p:nvCxnSpPr>
          <p:cNvPr id="92" name="Straight Connector 91">
            <a:extLst>
              <a:ext uri="{FF2B5EF4-FFF2-40B4-BE49-F238E27FC236}">
                <a16:creationId xmlns:a16="http://schemas.microsoft.com/office/drawing/2014/main" id="{6E90CC5B-25D2-4E05-A29E-8355D949BEC8}"/>
              </a:ext>
            </a:extLst>
          </p:cNvPr>
          <p:cNvCxnSpPr/>
          <p:nvPr/>
        </p:nvCxnSpPr>
        <p:spPr>
          <a:xfrm>
            <a:off x="3518790" y="6161164"/>
            <a:ext cx="0" cy="309004"/>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012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430887"/>
          </a:xfrm>
        </p:spPr>
        <p:txBody>
          <a:bodyPr/>
          <a:lstStyle/>
          <a:p>
            <a:r>
              <a:rPr lang="en-US" sz="2800" dirty="0"/>
              <a:t>Identity Protection intelligently detects and responds to compromise</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a:xfrm>
            <a:off x="584200" y="1012778"/>
            <a:ext cx="11018520" cy="369332"/>
          </a:xfrm>
        </p:spPr>
        <p:txBody>
          <a:bodyPr/>
          <a:lstStyle/>
          <a:p>
            <a:r>
              <a:rPr lang="en-US" sz="2400" dirty="0">
                <a:solidFill>
                  <a:srgbClr val="0078D4"/>
                </a:solidFill>
              </a:rPr>
              <a:t>Continuously improving to prevent attack</a:t>
            </a:r>
            <a:endParaRPr lang="en-US" sz="2400" dirty="0">
              <a:solidFill>
                <a:schemeClr val="accent1"/>
              </a:solidFill>
            </a:endParaRPr>
          </a:p>
        </p:txBody>
      </p:sp>
      <p:sp>
        <p:nvSpPr>
          <p:cNvPr id="16" name="Arc 15">
            <a:extLst>
              <a:ext uri="{FF2B5EF4-FFF2-40B4-BE49-F238E27FC236}">
                <a16:creationId xmlns:a16="http://schemas.microsoft.com/office/drawing/2014/main" id="{2E51B4D0-8017-2349-9C2A-5C4A0B73F925}"/>
              </a:ext>
            </a:extLst>
          </p:cNvPr>
          <p:cNvSpPr/>
          <p:nvPr/>
        </p:nvSpPr>
        <p:spPr bwMode="auto">
          <a:xfrm>
            <a:off x="3816687" y="2351269"/>
            <a:ext cx="3360391" cy="3360391"/>
          </a:xfrm>
          <a:prstGeom prst="arc">
            <a:avLst>
              <a:gd name="adj1" fmla="val 16200000"/>
              <a:gd name="adj2" fmla="val 15456683"/>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351" tIns="119480" rIns="149351" bIns="119480" numCol="1" spcCol="0" rtlCol="0" fromWordArt="0" anchor="t" anchorCtr="0" forceAA="0" compatLnSpc="1">
            <a:prstTxWarp prst="textNoShape">
              <a:avLst/>
            </a:prstTxWarp>
            <a:noAutofit/>
          </a:bodyPr>
          <a:lstStyle/>
          <a:p>
            <a:pPr marL="0" marR="0" lvl="0" indent="0" algn="ctr" defTabSz="761447" rtl="0" eaLnBrk="1" fontAlgn="base" latinLnBrk="0" hangingPunct="1">
              <a:lnSpc>
                <a:spcPct val="90000"/>
              </a:lnSpc>
              <a:spcBef>
                <a:spcPct val="0"/>
              </a:spcBef>
              <a:spcAft>
                <a:spcPct val="0"/>
              </a:spcAft>
              <a:buClrTx/>
              <a:buSzTx/>
              <a:buFontTx/>
              <a:buNone/>
              <a:tabLst/>
              <a:defRPr/>
            </a:pPr>
            <a:endParaRPr kumimoji="0" lang="en-US" sz="196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A6C9625-CB1A-E345-A991-9EA81D07A510}"/>
              </a:ext>
            </a:extLst>
          </p:cNvPr>
          <p:cNvGrpSpPr/>
          <p:nvPr/>
        </p:nvGrpSpPr>
        <p:grpSpPr>
          <a:xfrm>
            <a:off x="3529425" y="5502999"/>
            <a:ext cx="3934911" cy="757907"/>
            <a:chOff x="7672716" y="2881694"/>
            <a:chExt cx="4721601" cy="928056"/>
          </a:xfrm>
        </p:grpSpPr>
        <p:sp useBgFill="1">
          <p:nvSpPr>
            <p:cNvPr id="18" name="Rectangle: Rounded Corners 2">
              <a:extLst>
                <a:ext uri="{FF2B5EF4-FFF2-40B4-BE49-F238E27FC236}">
                  <a16:creationId xmlns:a16="http://schemas.microsoft.com/office/drawing/2014/main" id="{391D5094-9823-F94E-9D2E-BC26A2953664}"/>
                </a:ext>
              </a:extLst>
            </p:cNvPr>
            <p:cNvSpPr/>
            <p:nvPr/>
          </p:nvSpPr>
          <p:spPr bwMode="auto">
            <a:xfrm>
              <a:off x="7672716" y="2881694"/>
              <a:ext cx="4721601" cy="928056"/>
            </a:xfrm>
            <a:prstGeom prst="roundRect">
              <a:avLst>
                <a:gd name="adj" fmla="val 25303"/>
              </a:avLst>
            </a:prstGeom>
            <a:ln w="9525">
              <a:solidFill>
                <a:schemeClr val="accent1"/>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308" tIns="119446" rIns="149308" bIns="119446" numCol="1" spcCol="0" rtlCol="0" fromWordArt="0" anchor="t" anchorCtr="0" forceAA="0" compatLnSpc="1">
              <a:prstTxWarp prst="textNoShape">
                <a:avLst/>
              </a:prstTxWarp>
              <a:noAutofit/>
            </a:bodyPr>
            <a:lstStyle/>
            <a:p>
              <a:pPr marL="0" marR="0" lvl="0" indent="0" algn="ctr" defTabSz="761164" rtl="0" eaLnBrk="1" fontAlgn="base" latinLnBrk="0" hangingPunct="1">
                <a:lnSpc>
                  <a:spcPct val="90000"/>
                </a:lnSpc>
                <a:spcBef>
                  <a:spcPct val="0"/>
                </a:spcBef>
                <a:spcAft>
                  <a:spcPct val="0"/>
                </a:spcAft>
                <a:buClrTx/>
                <a:buSzTx/>
                <a:buFontTx/>
                <a:buNone/>
                <a:tabLst/>
                <a:defRPr/>
              </a:pPr>
              <a:endParaRPr kumimoji="0" lang="en-US" sz="1143" b="0" i="0" u="none" strike="noStrike" kern="0" cap="none" spc="-41"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92DF64E9-F0BA-1F4A-8881-F1F8F32CFABD}"/>
                </a:ext>
              </a:extLst>
            </p:cNvPr>
            <p:cNvGrpSpPr/>
            <p:nvPr/>
          </p:nvGrpSpPr>
          <p:grpSpPr>
            <a:xfrm>
              <a:off x="10997753" y="3013317"/>
              <a:ext cx="1378225" cy="646285"/>
              <a:chOff x="10997753" y="3013317"/>
              <a:chExt cx="1378225" cy="646285"/>
            </a:xfrm>
          </p:grpSpPr>
          <p:sp>
            <p:nvSpPr>
              <p:cNvPr id="23" name="Rectangle 22">
                <a:extLst>
                  <a:ext uri="{FF2B5EF4-FFF2-40B4-BE49-F238E27FC236}">
                    <a16:creationId xmlns:a16="http://schemas.microsoft.com/office/drawing/2014/main" id="{20880E90-4D1A-7B4F-A9BE-78C8A45AF3F5}"/>
                  </a:ext>
                </a:extLst>
              </p:cNvPr>
              <p:cNvSpPr/>
              <p:nvPr/>
            </p:nvSpPr>
            <p:spPr>
              <a:xfrm>
                <a:off x="10997753" y="3393908"/>
                <a:ext cx="1378225" cy="265694"/>
              </a:xfrm>
              <a:prstGeom prst="rect">
                <a:avLst/>
              </a:prstGeom>
              <a:noFill/>
            </p:spPr>
            <p:txBody>
              <a:bodyPr wrap="square" lIns="37327" rIns="37327" anchor="ctr">
                <a:spAutoFit/>
              </a:bodyPr>
              <a:lstStyle/>
              <a:p>
                <a:pPr marL="0" marR="0" lvl="0" indent="0" algn="ctr" defTabSz="761164" rtl="0" eaLnBrk="1" fontAlgn="base" latinLnBrk="0" hangingPunct="1">
                  <a:lnSpc>
                    <a:spcPct val="90000"/>
                  </a:lnSpc>
                  <a:spcBef>
                    <a:spcPct val="0"/>
                  </a:spcBef>
                  <a:spcAft>
                    <a:spcPct val="0"/>
                  </a:spcAft>
                  <a:buClrTx/>
                  <a:buSzTx/>
                  <a:buFontTx/>
                  <a:buNone/>
                  <a:tabLst/>
                  <a:defRPr/>
                </a:pPr>
                <a:r>
                  <a:rPr lang="en-US" sz="858" kern="0" spc="-41">
                    <a:solidFill>
                      <a:sysClr val="windowText" lastClr="000000"/>
                    </a:solidFill>
                    <a:latin typeface="Segoe UI"/>
                    <a:ea typeface="Segoe UI" pitchFamily="34" charset="0"/>
                    <a:cs typeface="Segoe UI Semibold" panose="020B0702040204020203" pitchFamily="34" charset="0"/>
                  </a:rPr>
                  <a:t>Automated </a:t>
                </a:r>
                <a:r>
                  <a:rPr lang="en-US" sz="900" kern="0" spc="-41">
                    <a:solidFill>
                      <a:sysClr val="windowText" lastClr="000000"/>
                    </a:solidFill>
                    <a:latin typeface="Segoe UI"/>
                    <a:ea typeface="Segoe UI" pitchFamily="34" charset="0"/>
                    <a:cs typeface="Segoe UI Semibold" panose="020B0702040204020203" pitchFamily="34" charset="0"/>
                  </a:rPr>
                  <a:t>remediation</a:t>
                </a:r>
                <a:endParaRPr kumimoji="0" lang="en-US" sz="858" b="0" i="0" u="none" strike="noStrike" kern="0" cap="none" spc="-41" normalizeH="0" baseline="0" noProof="0">
                  <a:ln>
                    <a:noFill/>
                  </a:ln>
                  <a:solidFill>
                    <a:sysClr val="windowText" lastClr="000000"/>
                  </a:solidFill>
                  <a:effectLst/>
                  <a:uLnTx/>
                  <a:uFillTx/>
                  <a:latin typeface="Segoe UI"/>
                  <a:ea typeface="Segoe UI" pitchFamily="34" charset="0"/>
                  <a:cs typeface="Segoe UI Semibold" panose="020B0702040204020203" pitchFamily="34" charset="0"/>
                </a:endParaRPr>
              </a:p>
            </p:txBody>
          </p:sp>
          <p:sp>
            <p:nvSpPr>
              <p:cNvPr id="24" name="Freeform 270">
                <a:extLst>
                  <a:ext uri="{FF2B5EF4-FFF2-40B4-BE49-F238E27FC236}">
                    <a16:creationId xmlns:a16="http://schemas.microsoft.com/office/drawing/2014/main" id="{6B661D8B-4D2C-4447-BBFD-CE25B09120C6}"/>
                  </a:ext>
                </a:extLst>
              </p:cNvPr>
              <p:cNvSpPr>
                <a:spLocks noEditPoints="1"/>
              </p:cNvSpPr>
              <p:nvPr/>
            </p:nvSpPr>
            <p:spPr bwMode="auto">
              <a:xfrm>
                <a:off x="11475093" y="3013317"/>
                <a:ext cx="489528" cy="365071"/>
              </a:xfrm>
              <a:custGeom>
                <a:avLst/>
                <a:gdLst>
                  <a:gd name="T0" fmla="*/ 0 w 125"/>
                  <a:gd name="T1" fmla="*/ 71 h 93"/>
                  <a:gd name="T2" fmla="*/ 53 w 125"/>
                  <a:gd name="T3" fmla="*/ 44 h 93"/>
                  <a:gd name="T4" fmla="*/ 110 w 125"/>
                  <a:gd name="T5" fmla="*/ 15 h 93"/>
                  <a:gd name="T6" fmla="*/ 101 w 125"/>
                  <a:gd name="T7" fmla="*/ 5 h 93"/>
                  <a:gd name="T8" fmla="*/ 106 w 125"/>
                  <a:gd name="T9" fmla="*/ 0 h 93"/>
                  <a:gd name="T10" fmla="*/ 125 w 125"/>
                  <a:gd name="T11" fmla="*/ 19 h 93"/>
                  <a:gd name="T12" fmla="*/ 106 w 125"/>
                  <a:gd name="T13" fmla="*/ 37 h 93"/>
                  <a:gd name="T14" fmla="*/ 101 w 125"/>
                  <a:gd name="T15" fmla="*/ 32 h 93"/>
                  <a:gd name="T16" fmla="*/ 110 w 125"/>
                  <a:gd name="T17" fmla="*/ 23 h 93"/>
                  <a:gd name="T18" fmla="*/ 59 w 125"/>
                  <a:gd name="T19" fmla="*/ 49 h 93"/>
                  <a:gd name="T20" fmla="*/ 0 w 125"/>
                  <a:gd name="T21" fmla="*/ 79 h 93"/>
                  <a:gd name="T22" fmla="*/ 0 w 125"/>
                  <a:gd name="T23" fmla="*/ 71 h 93"/>
                  <a:gd name="T24" fmla="*/ 50 w 125"/>
                  <a:gd name="T25" fmla="*/ 35 h 93"/>
                  <a:gd name="T26" fmla="*/ 0 w 125"/>
                  <a:gd name="T27" fmla="*/ 15 h 93"/>
                  <a:gd name="T28" fmla="*/ 0 w 125"/>
                  <a:gd name="T29" fmla="*/ 23 h 93"/>
                  <a:gd name="T30" fmla="*/ 45 w 125"/>
                  <a:gd name="T31" fmla="*/ 41 h 93"/>
                  <a:gd name="T32" fmla="*/ 46 w 125"/>
                  <a:gd name="T33" fmla="*/ 39 h 93"/>
                  <a:gd name="T34" fmla="*/ 50 w 125"/>
                  <a:gd name="T35" fmla="*/ 35 h 93"/>
                  <a:gd name="T36" fmla="*/ 106 w 125"/>
                  <a:gd name="T37" fmla="*/ 93 h 93"/>
                  <a:gd name="T38" fmla="*/ 125 w 125"/>
                  <a:gd name="T39" fmla="*/ 75 h 93"/>
                  <a:gd name="T40" fmla="*/ 106 w 125"/>
                  <a:gd name="T41" fmla="*/ 56 h 93"/>
                  <a:gd name="T42" fmla="*/ 101 w 125"/>
                  <a:gd name="T43" fmla="*/ 61 h 93"/>
                  <a:gd name="T44" fmla="*/ 110 w 125"/>
                  <a:gd name="T45" fmla="*/ 71 h 93"/>
                  <a:gd name="T46" fmla="*/ 67 w 125"/>
                  <a:gd name="T47" fmla="*/ 52 h 93"/>
                  <a:gd name="T48" fmla="*/ 65 w 125"/>
                  <a:gd name="T49" fmla="*/ 54 h 93"/>
                  <a:gd name="T50" fmla="*/ 61 w 125"/>
                  <a:gd name="T51" fmla="*/ 58 h 93"/>
                  <a:gd name="T52" fmla="*/ 110 w 125"/>
                  <a:gd name="T53" fmla="*/ 79 h 93"/>
                  <a:gd name="T54" fmla="*/ 101 w 125"/>
                  <a:gd name="T55" fmla="*/ 88 h 93"/>
                  <a:gd name="T56" fmla="*/ 106 w 125"/>
                  <a:gd name="T5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5" h="93">
                    <a:moveTo>
                      <a:pt x="0" y="71"/>
                    </a:moveTo>
                    <a:cubicBezTo>
                      <a:pt x="20" y="71"/>
                      <a:pt x="38" y="61"/>
                      <a:pt x="53" y="44"/>
                    </a:cubicBezTo>
                    <a:cubicBezTo>
                      <a:pt x="68" y="26"/>
                      <a:pt x="88" y="15"/>
                      <a:pt x="110" y="15"/>
                    </a:cubicBezTo>
                    <a:cubicBezTo>
                      <a:pt x="101" y="5"/>
                      <a:pt x="101" y="5"/>
                      <a:pt x="101" y="5"/>
                    </a:cubicBezTo>
                    <a:cubicBezTo>
                      <a:pt x="106" y="0"/>
                      <a:pt x="106" y="0"/>
                      <a:pt x="106" y="0"/>
                    </a:cubicBezTo>
                    <a:cubicBezTo>
                      <a:pt x="125" y="19"/>
                      <a:pt x="125" y="19"/>
                      <a:pt x="125" y="19"/>
                    </a:cubicBezTo>
                    <a:cubicBezTo>
                      <a:pt x="106" y="37"/>
                      <a:pt x="106" y="37"/>
                      <a:pt x="106" y="37"/>
                    </a:cubicBezTo>
                    <a:cubicBezTo>
                      <a:pt x="101" y="32"/>
                      <a:pt x="101" y="32"/>
                      <a:pt x="101" y="32"/>
                    </a:cubicBezTo>
                    <a:cubicBezTo>
                      <a:pt x="110" y="23"/>
                      <a:pt x="110" y="23"/>
                      <a:pt x="110" y="23"/>
                    </a:cubicBezTo>
                    <a:cubicBezTo>
                      <a:pt x="91" y="23"/>
                      <a:pt x="72" y="33"/>
                      <a:pt x="59" y="49"/>
                    </a:cubicBezTo>
                    <a:cubicBezTo>
                      <a:pt x="43" y="68"/>
                      <a:pt x="22" y="79"/>
                      <a:pt x="0" y="79"/>
                    </a:cubicBezTo>
                    <a:lnTo>
                      <a:pt x="0" y="71"/>
                    </a:lnTo>
                    <a:close/>
                    <a:moveTo>
                      <a:pt x="50" y="35"/>
                    </a:moveTo>
                    <a:cubicBezTo>
                      <a:pt x="36" y="22"/>
                      <a:pt x="18" y="15"/>
                      <a:pt x="0" y="15"/>
                    </a:cubicBezTo>
                    <a:cubicBezTo>
                      <a:pt x="0" y="23"/>
                      <a:pt x="0" y="23"/>
                      <a:pt x="0" y="23"/>
                    </a:cubicBezTo>
                    <a:cubicBezTo>
                      <a:pt x="16" y="23"/>
                      <a:pt x="32" y="29"/>
                      <a:pt x="45" y="41"/>
                    </a:cubicBezTo>
                    <a:cubicBezTo>
                      <a:pt x="45" y="40"/>
                      <a:pt x="46" y="40"/>
                      <a:pt x="46" y="39"/>
                    </a:cubicBezTo>
                    <a:cubicBezTo>
                      <a:pt x="48" y="38"/>
                      <a:pt x="49" y="36"/>
                      <a:pt x="50" y="35"/>
                    </a:cubicBezTo>
                    <a:close/>
                    <a:moveTo>
                      <a:pt x="106" y="93"/>
                    </a:moveTo>
                    <a:cubicBezTo>
                      <a:pt x="125" y="75"/>
                      <a:pt x="125" y="75"/>
                      <a:pt x="125" y="75"/>
                    </a:cubicBezTo>
                    <a:cubicBezTo>
                      <a:pt x="106" y="56"/>
                      <a:pt x="106" y="56"/>
                      <a:pt x="106" y="56"/>
                    </a:cubicBezTo>
                    <a:cubicBezTo>
                      <a:pt x="101" y="61"/>
                      <a:pt x="101" y="61"/>
                      <a:pt x="101" y="61"/>
                    </a:cubicBezTo>
                    <a:cubicBezTo>
                      <a:pt x="110" y="71"/>
                      <a:pt x="110" y="71"/>
                      <a:pt x="110" y="71"/>
                    </a:cubicBezTo>
                    <a:cubicBezTo>
                      <a:pt x="94" y="70"/>
                      <a:pt x="79" y="64"/>
                      <a:pt x="67" y="52"/>
                    </a:cubicBezTo>
                    <a:cubicBezTo>
                      <a:pt x="66" y="53"/>
                      <a:pt x="65" y="54"/>
                      <a:pt x="65" y="54"/>
                    </a:cubicBezTo>
                    <a:cubicBezTo>
                      <a:pt x="64" y="56"/>
                      <a:pt x="63" y="57"/>
                      <a:pt x="61" y="58"/>
                    </a:cubicBezTo>
                    <a:cubicBezTo>
                      <a:pt x="75" y="71"/>
                      <a:pt x="92" y="78"/>
                      <a:pt x="110" y="79"/>
                    </a:cubicBezTo>
                    <a:cubicBezTo>
                      <a:pt x="101" y="88"/>
                      <a:pt x="101" y="88"/>
                      <a:pt x="101" y="88"/>
                    </a:cubicBezTo>
                    <a:lnTo>
                      <a:pt x="106" y="93"/>
                    </a:lnTo>
                    <a:close/>
                  </a:path>
                </a:pathLst>
              </a:custGeom>
              <a:solidFill>
                <a:srgbClr val="50E6FF"/>
              </a:solidFill>
              <a:ln w="3175">
                <a:solidFill>
                  <a:schemeClr val="tx1"/>
                </a:solidFill>
              </a:ln>
            </p:spPr>
            <p:txBody>
              <a:bodyPr vert="horz" wrap="square" lIns="74676" tIns="37337" rIns="74676" bIns="37337" numCol="1" anchor="t" anchorCtr="0" compatLnSpc="1">
                <a:prstTxWarp prst="textNoShape">
                  <a:avLst/>
                </a:prstTxWarp>
              </a:bodyPr>
              <a:lstStyle/>
              <a:p>
                <a:pPr marL="0" marR="0" lvl="0" indent="0" algn="l" defTabSz="761623" rtl="0" eaLnBrk="1" fontAlgn="auto" latinLnBrk="0" hangingPunct="1">
                  <a:lnSpc>
                    <a:spcPct val="100000"/>
                  </a:lnSpc>
                  <a:spcBef>
                    <a:spcPts val="0"/>
                  </a:spcBef>
                  <a:spcAft>
                    <a:spcPts val="0"/>
                  </a:spcAft>
                  <a:buClrTx/>
                  <a:buSzTx/>
                  <a:buFontTx/>
                  <a:buNone/>
                  <a:tabLst/>
                  <a:defRPr/>
                </a:pPr>
                <a:endParaRPr kumimoji="0" lang="en-US" sz="1499"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8A6174B4-4B01-DE4E-AD57-FB1ADC6B86A1}"/>
                </a:ext>
              </a:extLst>
            </p:cNvPr>
            <p:cNvGrpSpPr/>
            <p:nvPr/>
          </p:nvGrpSpPr>
          <p:grpSpPr>
            <a:xfrm>
              <a:off x="9786303" y="3019243"/>
              <a:ext cx="1217539" cy="648839"/>
              <a:chOff x="9133201" y="3019243"/>
              <a:chExt cx="1217539" cy="648839"/>
            </a:xfrm>
          </p:grpSpPr>
          <p:sp>
            <p:nvSpPr>
              <p:cNvPr id="21" name="Rectangle 20">
                <a:extLst>
                  <a:ext uri="{FF2B5EF4-FFF2-40B4-BE49-F238E27FC236}">
                    <a16:creationId xmlns:a16="http://schemas.microsoft.com/office/drawing/2014/main" id="{3FE7C12D-9E5A-3840-8553-83D9E02C6CE6}"/>
                  </a:ext>
                </a:extLst>
              </p:cNvPr>
              <p:cNvSpPr/>
              <p:nvPr/>
            </p:nvSpPr>
            <p:spPr>
              <a:xfrm>
                <a:off x="9133201" y="3385430"/>
                <a:ext cx="1217539" cy="282652"/>
              </a:xfrm>
              <a:prstGeom prst="rect">
                <a:avLst/>
              </a:prstGeom>
              <a:noFill/>
            </p:spPr>
            <p:txBody>
              <a:bodyPr wrap="none" lIns="37327" rIns="37327" anchor="ctr">
                <a:spAutoFit/>
              </a:bodyPr>
              <a:lstStyle/>
              <a:p>
                <a:pPr marL="0" marR="0" lvl="0" indent="0" algn="ctr" defTabSz="761164" rtl="0" eaLnBrk="1" fontAlgn="base" latinLnBrk="0" hangingPunct="1">
                  <a:lnSpc>
                    <a:spcPct val="90000"/>
                  </a:lnSpc>
                  <a:spcBef>
                    <a:spcPct val="0"/>
                  </a:spcBef>
                  <a:spcAft>
                    <a:spcPct val="0"/>
                  </a:spcAft>
                  <a:buClrTx/>
                  <a:buSzTx/>
                  <a:buFontTx/>
                  <a:buNone/>
                  <a:tabLst/>
                  <a:defRPr/>
                </a:pPr>
                <a:r>
                  <a:rPr kumimoji="0" lang="en-US" sz="858" b="0" i="0" u="none" strike="noStrike" kern="0" cap="none" spc="-41" normalizeH="0" baseline="0" noProof="0">
                    <a:ln>
                      <a:noFill/>
                    </a:ln>
                    <a:solidFill>
                      <a:sysClr val="windowText" lastClr="000000"/>
                    </a:solidFill>
                    <a:effectLst/>
                    <a:uLnTx/>
                    <a:uFillTx/>
                    <a:latin typeface="Segoe UI"/>
                    <a:ea typeface="Segoe UI" pitchFamily="34" charset="0"/>
                    <a:cs typeface="Segoe UI Semibold" panose="020B0702040204020203" pitchFamily="34" charset="0"/>
                  </a:rPr>
                  <a:t>Policy </a:t>
                </a:r>
                <a:r>
                  <a:rPr kumimoji="0" lang="en-US" sz="1000" b="0" i="0" u="none" strike="noStrike" kern="0" cap="none" spc="-41" normalizeH="0" baseline="0" noProof="0">
                    <a:ln>
                      <a:noFill/>
                    </a:ln>
                    <a:solidFill>
                      <a:sysClr val="windowText" lastClr="000000"/>
                    </a:solidFill>
                    <a:effectLst/>
                    <a:uLnTx/>
                    <a:uFillTx/>
                    <a:latin typeface="Segoe UI"/>
                    <a:ea typeface="Segoe UI" pitchFamily="34" charset="0"/>
                    <a:cs typeface="Segoe UI Semibold" panose="020B0702040204020203" pitchFamily="34" charset="0"/>
                  </a:rPr>
                  <a:t>enforcement</a:t>
                </a:r>
                <a:endParaRPr kumimoji="0" lang="en-US" sz="858" b="0" i="0" u="none" strike="noStrike" kern="0" cap="none" spc="-41" normalizeH="0" baseline="0" noProof="0">
                  <a:ln>
                    <a:noFill/>
                  </a:ln>
                  <a:solidFill>
                    <a:sysClr val="windowText" lastClr="000000"/>
                  </a:solidFill>
                  <a:effectLst/>
                  <a:uLnTx/>
                  <a:uFillTx/>
                  <a:latin typeface="Segoe UI"/>
                  <a:ea typeface="Segoe UI" pitchFamily="34" charset="0"/>
                  <a:cs typeface="Segoe UI Semibold" panose="020B0702040204020203" pitchFamily="34" charset="0"/>
                </a:endParaRPr>
              </a:p>
            </p:txBody>
          </p:sp>
          <p:sp>
            <p:nvSpPr>
              <p:cNvPr id="22" name="Freeform 54">
                <a:extLst>
                  <a:ext uri="{FF2B5EF4-FFF2-40B4-BE49-F238E27FC236}">
                    <a16:creationId xmlns:a16="http://schemas.microsoft.com/office/drawing/2014/main" id="{D066F006-CD75-954F-A85F-589DA2CFC4A0}"/>
                  </a:ext>
                </a:extLst>
              </p:cNvPr>
              <p:cNvSpPr>
                <a:spLocks noChangeAspect="1" noEditPoints="1"/>
              </p:cNvSpPr>
              <p:nvPr/>
            </p:nvSpPr>
            <p:spPr bwMode="auto">
              <a:xfrm>
                <a:off x="9527617" y="3019243"/>
                <a:ext cx="501144" cy="313629"/>
              </a:xfrm>
              <a:custGeom>
                <a:avLst/>
                <a:gdLst>
                  <a:gd name="T0" fmla="*/ 0 w 128"/>
                  <a:gd name="T1" fmla="*/ 44 h 80"/>
                  <a:gd name="T2" fmla="*/ 8 w 128"/>
                  <a:gd name="T3" fmla="*/ 44 h 80"/>
                  <a:gd name="T4" fmla="*/ 20 w 128"/>
                  <a:gd name="T5" fmla="*/ 32 h 80"/>
                  <a:gd name="T6" fmla="*/ 32 w 128"/>
                  <a:gd name="T7" fmla="*/ 44 h 80"/>
                  <a:gd name="T8" fmla="*/ 40 w 128"/>
                  <a:gd name="T9" fmla="*/ 44 h 80"/>
                  <a:gd name="T10" fmla="*/ 31 w 128"/>
                  <a:gd name="T11" fmla="*/ 27 h 80"/>
                  <a:gd name="T12" fmla="*/ 36 w 128"/>
                  <a:gd name="T13" fmla="*/ 16 h 80"/>
                  <a:gd name="T14" fmla="*/ 20 w 128"/>
                  <a:gd name="T15" fmla="*/ 0 h 80"/>
                  <a:gd name="T16" fmla="*/ 4 w 128"/>
                  <a:gd name="T17" fmla="*/ 16 h 80"/>
                  <a:gd name="T18" fmla="*/ 9 w 128"/>
                  <a:gd name="T19" fmla="*/ 27 h 80"/>
                  <a:gd name="T20" fmla="*/ 0 w 128"/>
                  <a:gd name="T21" fmla="*/ 44 h 80"/>
                  <a:gd name="T22" fmla="*/ 12 w 128"/>
                  <a:gd name="T23" fmla="*/ 16 h 80"/>
                  <a:gd name="T24" fmla="*/ 20 w 128"/>
                  <a:gd name="T25" fmla="*/ 8 h 80"/>
                  <a:gd name="T26" fmla="*/ 28 w 128"/>
                  <a:gd name="T27" fmla="*/ 16 h 80"/>
                  <a:gd name="T28" fmla="*/ 20 w 128"/>
                  <a:gd name="T29" fmla="*/ 24 h 80"/>
                  <a:gd name="T30" fmla="*/ 12 w 128"/>
                  <a:gd name="T31" fmla="*/ 16 h 80"/>
                  <a:gd name="T32" fmla="*/ 119 w 128"/>
                  <a:gd name="T33" fmla="*/ 63 h 80"/>
                  <a:gd name="T34" fmla="*/ 124 w 128"/>
                  <a:gd name="T35" fmla="*/ 52 h 80"/>
                  <a:gd name="T36" fmla="*/ 108 w 128"/>
                  <a:gd name="T37" fmla="*/ 36 h 80"/>
                  <a:gd name="T38" fmla="*/ 92 w 128"/>
                  <a:gd name="T39" fmla="*/ 52 h 80"/>
                  <a:gd name="T40" fmla="*/ 97 w 128"/>
                  <a:gd name="T41" fmla="*/ 63 h 80"/>
                  <a:gd name="T42" fmla="*/ 88 w 128"/>
                  <a:gd name="T43" fmla="*/ 80 h 80"/>
                  <a:gd name="T44" fmla="*/ 96 w 128"/>
                  <a:gd name="T45" fmla="*/ 80 h 80"/>
                  <a:gd name="T46" fmla="*/ 108 w 128"/>
                  <a:gd name="T47" fmla="*/ 68 h 80"/>
                  <a:gd name="T48" fmla="*/ 120 w 128"/>
                  <a:gd name="T49" fmla="*/ 80 h 80"/>
                  <a:gd name="T50" fmla="*/ 128 w 128"/>
                  <a:gd name="T51" fmla="*/ 80 h 80"/>
                  <a:gd name="T52" fmla="*/ 119 w 128"/>
                  <a:gd name="T53" fmla="*/ 63 h 80"/>
                  <a:gd name="T54" fmla="*/ 100 w 128"/>
                  <a:gd name="T55" fmla="*/ 52 h 80"/>
                  <a:gd name="T56" fmla="*/ 108 w 128"/>
                  <a:gd name="T57" fmla="*/ 44 h 80"/>
                  <a:gd name="T58" fmla="*/ 116 w 128"/>
                  <a:gd name="T59" fmla="*/ 52 h 80"/>
                  <a:gd name="T60" fmla="*/ 108 w 128"/>
                  <a:gd name="T61" fmla="*/ 60 h 80"/>
                  <a:gd name="T62" fmla="*/ 100 w 128"/>
                  <a:gd name="T63" fmla="*/ 52 h 80"/>
                  <a:gd name="T64" fmla="*/ 56 w 128"/>
                  <a:gd name="T65" fmla="*/ 0 h 80"/>
                  <a:gd name="T66" fmla="*/ 56 w 128"/>
                  <a:gd name="T67" fmla="*/ 12 h 80"/>
                  <a:gd name="T68" fmla="*/ 44 w 128"/>
                  <a:gd name="T69" fmla="*/ 24 h 80"/>
                  <a:gd name="T70" fmla="*/ 56 w 128"/>
                  <a:gd name="T71" fmla="*/ 24 h 80"/>
                  <a:gd name="T72" fmla="*/ 128 w 128"/>
                  <a:gd name="T73" fmla="*/ 24 h 80"/>
                  <a:gd name="T74" fmla="*/ 128 w 128"/>
                  <a:gd name="T75" fmla="*/ 0 h 80"/>
                  <a:gd name="T76" fmla="*/ 56 w 128"/>
                  <a:gd name="T77" fmla="*/ 0 h 80"/>
                  <a:gd name="T78" fmla="*/ 120 w 128"/>
                  <a:gd name="T79" fmla="*/ 16 h 80"/>
                  <a:gd name="T80" fmla="*/ 64 w 128"/>
                  <a:gd name="T81" fmla="*/ 16 h 80"/>
                  <a:gd name="T82" fmla="*/ 64 w 128"/>
                  <a:gd name="T83" fmla="*/ 15 h 80"/>
                  <a:gd name="T84" fmla="*/ 64 w 128"/>
                  <a:gd name="T85" fmla="*/ 12 h 80"/>
                  <a:gd name="T86" fmla="*/ 64 w 128"/>
                  <a:gd name="T87" fmla="*/ 8 h 80"/>
                  <a:gd name="T88" fmla="*/ 120 w 128"/>
                  <a:gd name="T89" fmla="*/ 8 h 80"/>
                  <a:gd name="T90" fmla="*/ 120 w 128"/>
                  <a:gd name="T91" fmla="*/ 16 h 80"/>
                  <a:gd name="T92" fmla="*/ 72 w 128"/>
                  <a:gd name="T93" fmla="*/ 64 h 80"/>
                  <a:gd name="T94" fmla="*/ 84 w 128"/>
                  <a:gd name="T95" fmla="*/ 52 h 80"/>
                  <a:gd name="T96" fmla="*/ 72 w 128"/>
                  <a:gd name="T97" fmla="*/ 52 h 80"/>
                  <a:gd name="T98" fmla="*/ 0 w 128"/>
                  <a:gd name="T99" fmla="*/ 52 h 80"/>
                  <a:gd name="T100" fmla="*/ 0 w 128"/>
                  <a:gd name="T101" fmla="*/ 76 h 80"/>
                  <a:gd name="T102" fmla="*/ 72 w 128"/>
                  <a:gd name="T103" fmla="*/ 76 h 80"/>
                  <a:gd name="T104" fmla="*/ 72 w 128"/>
                  <a:gd name="T105" fmla="*/ 64 h 80"/>
                  <a:gd name="T106" fmla="*/ 64 w 128"/>
                  <a:gd name="T107" fmla="*/ 68 h 80"/>
                  <a:gd name="T108" fmla="*/ 8 w 128"/>
                  <a:gd name="T109" fmla="*/ 68 h 80"/>
                  <a:gd name="T110" fmla="*/ 8 w 128"/>
                  <a:gd name="T111" fmla="*/ 60 h 80"/>
                  <a:gd name="T112" fmla="*/ 64 w 128"/>
                  <a:gd name="T113" fmla="*/ 60 h 80"/>
                  <a:gd name="T114" fmla="*/ 64 w 128"/>
                  <a:gd name="T115" fmla="*/ 60 h 80"/>
                  <a:gd name="T116" fmla="*/ 64 w 128"/>
                  <a:gd name="T117" fmla="*/ 64 h 80"/>
                  <a:gd name="T118" fmla="*/ 64 w 128"/>
                  <a:gd name="T119"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80">
                    <a:moveTo>
                      <a:pt x="0" y="44"/>
                    </a:moveTo>
                    <a:cubicBezTo>
                      <a:pt x="8" y="44"/>
                      <a:pt x="8" y="44"/>
                      <a:pt x="8" y="44"/>
                    </a:cubicBezTo>
                    <a:cubicBezTo>
                      <a:pt x="8" y="37"/>
                      <a:pt x="13" y="32"/>
                      <a:pt x="20" y="32"/>
                    </a:cubicBezTo>
                    <a:cubicBezTo>
                      <a:pt x="26" y="32"/>
                      <a:pt x="32" y="37"/>
                      <a:pt x="32" y="44"/>
                    </a:cubicBezTo>
                    <a:cubicBezTo>
                      <a:pt x="40" y="44"/>
                      <a:pt x="40" y="44"/>
                      <a:pt x="40" y="44"/>
                    </a:cubicBezTo>
                    <a:cubicBezTo>
                      <a:pt x="40" y="37"/>
                      <a:pt x="36" y="31"/>
                      <a:pt x="31" y="27"/>
                    </a:cubicBezTo>
                    <a:cubicBezTo>
                      <a:pt x="34" y="24"/>
                      <a:pt x="36" y="20"/>
                      <a:pt x="36" y="16"/>
                    </a:cubicBezTo>
                    <a:cubicBezTo>
                      <a:pt x="36" y="7"/>
                      <a:pt x="29" y="0"/>
                      <a:pt x="20" y="0"/>
                    </a:cubicBezTo>
                    <a:cubicBezTo>
                      <a:pt x="11" y="0"/>
                      <a:pt x="4" y="7"/>
                      <a:pt x="4" y="16"/>
                    </a:cubicBezTo>
                    <a:cubicBezTo>
                      <a:pt x="4" y="20"/>
                      <a:pt x="6" y="24"/>
                      <a:pt x="9" y="27"/>
                    </a:cubicBezTo>
                    <a:cubicBezTo>
                      <a:pt x="3" y="31"/>
                      <a:pt x="0" y="37"/>
                      <a:pt x="0" y="44"/>
                    </a:cubicBezTo>
                    <a:close/>
                    <a:moveTo>
                      <a:pt x="12" y="16"/>
                    </a:moveTo>
                    <a:cubicBezTo>
                      <a:pt x="12" y="11"/>
                      <a:pt x="15" y="8"/>
                      <a:pt x="20" y="8"/>
                    </a:cubicBezTo>
                    <a:cubicBezTo>
                      <a:pt x="24" y="8"/>
                      <a:pt x="28" y="11"/>
                      <a:pt x="28" y="16"/>
                    </a:cubicBezTo>
                    <a:cubicBezTo>
                      <a:pt x="28" y="20"/>
                      <a:pt x="24" y="24"/>
                      <a:pt x="20" y="24"/>
                    </a:cubicBezTo>
                    <a:cubicBezTo>
                      <a:pt x="15" y="24"/>
                      <a:pt x="12" y="20"/>
                      <a:pt x="12" y="16"/>
                    </a:cubicBezTo>
                    <a:close/>
                    <a:moveTo>
                      <a:pt x="119" y="63"/>
                    </a:moveTo>
                    <a:cubicBezTo>
                      <a:pt x="122" y="60"/>
                      <a:pt x="124" y="56"/>
                      <a:pt x="124" y="52"/>
                    </a:cubicBezTo>
                    <a:cubicBezTo>
                      <a:pt x="124" y="43"/>
                      <a:pt x="117" y="36"/>
                      <a:pt x="108" y="36"/>
                    </a:cubicBezTo>
                    <a:cubicBezTo>
                      <a:pt x="99" y="36"/>
                      <a:pt x="92" y="43"/>
                      <a:pt x="92" y="52"/>
                    </a:cubicBezTo>
                    <a:cubicBezTo>
                      <a:pt x="92" y="56"/>
                      <a:pt x="94" y="60"/>
                      <a:pt x="97" y="63"/>
                    </a:cubicBezTo>
                    <a:cubicBezTo>
                      <a:pt x="91" y="67"/>
                      <a:pt x="88" y="73"/>
                      <a:pt x="88" y="80"/>
                    </a:cubicBezTo>
                    <a:cubicBezTo>
                      <a:pt x="96" y="80"/>
                      <a:pt x="96" y="80"/>
                      <a:pt x="96" y="80"/>
                    </a:cubicBezTo>
                    <a:cubicBezTo>
                      <a:pt x="96" y="73"/>
                      <a:pt x="101" y="68"/>
                      <a:pt x="108" y="68"/>
                    </a:cubicBezTo>
                    <a:cubicBezTo>
                      <a:pt x="114" y="68"/>
                      <a:pt x="120" y="73"/>
                      <a:pt x="120" y="80"/>
                    </a:cubicBezTo>
                    <a:cubicBezTo>
                      <a:pt x="128" y="80"/>
                      <a:pt x="128" y="80"/>
                      <a:pt x="128" y="80"/>
                    </a:cubicBezTo>
                    <a:cubicBezTo>
                      <a:pt x="128" y="73"/>
                      <a:pt x="124" y="67"/>
                      <a:pt x="119" y="63"/>
                    </a:cubicBezTo>
                    <a:close/>
                    <a:moveTo>
                      <a:pt x="100" y="52"/>
                    </a:moveTo>
                    <a:cubicBezTo>
                      <a:pt x="100" y="47"/>
                      <a:pt x="103" y="44"/>
                      <a:pt x="108" y="44"/>
                    </a:cubicBezTo>
                    <a:cubicBezTo>
                      <a:pt x="112" y="44"/>
                      <a:pt x="116" y="47"/>
                      <a:pt x="116" y="52"/>
                    </a:cubicBezTo>
                    <a:cubicBezTo>
                      <a:pt x="116" y="56"/>
                      <a:pt x="112" y="60"/>
                      <a:pt x="108" y="60"/>
                    </a:cubicBezTo>
                    <a:cubicBezTo>
                      <a:pt x="103" y="60"/>
                      <a:pt x="100" y="56"/>
                      <a:pt x="100" y="52"/>
                    </a:cubicBezTo>
                    <a:close/>
                    <a:moveTo>
                      <a:pt x="56" y="0"/>
                    </a:moveTo>
                    <a:cubicBezTo>
                      <a:pt x="56" y="12"/>
                      <a:pt x="56" y="12"/>
                      <a:pt x="56" y="12"/>
                    </a:cubicBezTo>
                    <a:cubicBezTo>
                      <a:pt x="44" y="24"/>
                      <a:pt x="44" y="24"/>
                      <a:pt x="44" y="24"/>
                    </a:cubicBezTo>
                    <a:cubicBezTo>
                      <a:pt x="56" y="24"/>
                      <a:pt x="56" y="24"/>
                      <a:pt x="56" y="24"/>
                    </a:cubicBezTo>
                    <a:cubicBezTo>
                      <a:pt x="128" y="24"/>
                      <a:pt x="128" y="24"/>
                      <a:pt x="128" y="24"/>
                    </a:cubicBezTo>
                    <a:cubicBezTo>
                      <a:pt x="128" y="0"/>
                      <a:pt x="128" y="0"/>
                      <a:pt x="128" y="0"/>
                    </a:cubicBezTo>
                    <a:lnTo>
                      <a:pt x="56" y="0"/>
                    </a:lnTo>
                    <a:close/>
                    <a:moveTo>
                      <a:pt x="120" y="16"/>
                    </a:moveTo>
                    <a:cubicBezTo>
                      <a:pt x="64" y="16"/>
                      <a:pt x="64" y="16"/>
                      <a:pt x="64" y="16"/>
                    </a:cubicBezTo>
                    <a:cubicBezTo>
                      <a:pt x="64" y="15"/>
                      <a:pt x="64" y="15"/>
                      <a:pt x="64" y="15"/>
                    </a:cubicBezTo>
                    <a:cubicBezTo>
                      <a:pt x="64" y="12"/>
                      <a:pt x="64" y="12"/>
                      <a:pt x="64" y="12"/>
                    </a:cubicBezTo>
                    <a:cubicBezTo>
                      <a:pt x="64" y="8"/>
                      <a:pt x="64" y="8"/>
                      <a:pt x="64" y="8"/>
                    </a:cubicBezTo>
                    <a:cubicBezTo>
                      <a:pt x="120" y="8"/>
                      <a:pt x="120" y="8"/>
                      <a:pt x="120" y="8"/>
                    </a:cubicBezTo>
                    <a:lnTo>
                      <a:pt x="120" y="16"/>
                    </a:lnTo>
                    <a:close/>
                    <a:moveTo>
                      <a:pt x="72" y="64"/>
                    </a:moveTo>
                    <a:cubicBezTo>
                      <a:pt x="84" y="52"/>
                      <a:pt x="84" y="52"/>
                      <a:pt x="84" y="52"/>
                    </a:cubicBezTo>
                    <a:cubicBezTo>
                      <a:pt x="72" y="52"/>
                      <a:pt x="72" y="52"/>
                      <a:pt x="72" y="52"/>
                    </a:cubicBezTo>
                    <a:cubicBezTo>
                      <a:pt x="0" y="52"/>
                      <a:pt x="0" y="52"/>
                      <a:pt x="0" y="52"/>
                    </a:cubicBezTo>
                    <a:cubicBezTo>
                      <a:pt x="0" y="76"/>
                      <a:pt x="0" y="76"/>
                      <a:pt x="0" y="76"/>
                    </a:cubicBezTo>
                    <a:cubicBezTo>
                      <a:pt x="72" y="76"/>
                      <a:pt x="72" y="76"/>
                      <a:pt x="72" y="76"/>
                    </a:cubicBezTo>
                    <a:lnTo>
                      <a:pt x="72" y="64"/>
                    </a:lnTo>
                    <a:close/>
                    <a:moveTo>
                      <a:pt x="64" y="68"/>
                    </a:moveTo>
                    <a:cubicBezTo>
                      <a:pt x="8" y="68"/>
                      <a:pt x="8" y="68"/>
                      <a:pt x="8" y="68"/>
                    </a:cubicBezTo>
                    <a:cubicBezTo>
                      <a:pt x="8" y="60"/>
                      <a:pt x="8" y="60"/>
                      <a:pt x="8" y="60"/>
                    </a:cubicBezTo>
                    <a:cubicBezTo>
                      <a:pt x="64" y="60"/>
                      <a:pt x="64" y="60"/>
                      <a:pt x="64" y="60"/>
                    </a:cubicBezTo>
                    <a:cubicBezTo>
                      <a:pt x="64" y="60"/>
                      <a:pt x="64" y="60"/>
                      <a:pt x="64" y="60"/>
                    </a:cubicBezTo>
                    <a:cubicBezTo>
                      <a:pt x="64" y="64"/>
                      <a:pt x="64" y="64"/>
                      <a:pt x="64" y="64"/>
                    </a:cubicBezTo>
                    <a:lnTo>
                      <a:pt x="64" y="68"/>
                    </a:lnTo>
                    <a:close/>
                  </a:path>
                </a:pathLst>
              </a:custGeom>
              <a:solidFill>
                <a:srgbClr val="50E6FF"/>
              </a:solidFill>
              <a:ln w="3175">
                <a:solidFill>
                  <a:schemeClr val="tx1"/>
                </a:solidFill>
              </a:ln>
            </p:spPr>
            <p:txBody>
              <a:bodyPr vert="horz" wrap="square" lIns="74676" tIns="37337" rIns="74676" bIns="37337" numCol="1" anchor="t" anchorCtr="0" compatLnSpc="1">
                <a:prstTxWarp prst="textNoShape">
                  <a:avLst/>
                </a:prstTxWarp>
              </a:bodyPr>
              <a:lstStyle/>
              <a:p>
                <a:pPr marL="0" marR="0" lvl="0" indent="0" algn="l" defTabSz="761623" rtl="0" eaLnBrk="1" fontAlgn="auto" latinLnBrk="0" hangingPunct="1">
                  <a:lnSpc>
                    <a:spcPct val="100000"/>
                  </a:lnSpc>
                  <a:spcBef>
                    <a:spcPts val="0"/>
                  </a:spcBef>
                  <a:spcAft>
                    <a:spcPts val="0"/>
                  </a:spcAft>
                  <a:buClrTx/>
                  <a:buSzTx/>
                  <a:buFontTx/>
                  <a:buNone/>
                  <a:tabLst/>
                  <a:defRPr/>
                </a:pPr>
                <a:endParaRPr kumimoji="0" lang="en-US" sz="1499"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1E75B668-E888-794C-916F-E7605219BC00}"/>
              </a:ext>
            </a:extLst>
          </p:cNvPr>
          <p:cNvGrpSpPr>
            <a:grpSpLocks noChangeAspect="1"/>
          </p:cNvGrpSpPr>
          <p:nvPr/>
        </p:nvGrpSpPr>
        <p:grpSpPr>
          <a:xfrm>
            <a:off x="6527329" y="3575241"/>
            <a:ext cx="1120531" cy="1120531"/>
            <a:chOff x="1632251" y="1999107"/>
            <a:chExt cx="2061886" cy="2066304"/>
          </a:xfrm>
        </p:grpSpPr>
        <p:sp useBgFill="1">
          <p:nvSpPr>
            <p:cNvPr id="26" name="object 60">
              <a:extLst>
                <a:ext uri="{FF2B5EF4-FFF2-40B4-BE49-F238E27FC236}">
                  <a16:creationId xmlns:a16="http://schemas.microsoft.com/office/drawing/2014/main" id="{2E1B67FC-9AAA-064E-9879-C661D150B136}"/>
                </a:ext>
              </a:extLst>
            </p:cNvPr>
            <p:cNvSpPr/>
            <p:nvPr/>
          </p:nvSpPr>
          <p:spPr>
            <a:xfrm>
              <a:off x="1632251" y="1999107"/>
              <a:ext cx="2061886" cy="2066304"/>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60">
              <a:extLst>
                <a:ext uri="{FF2B5EF4-FFF2-40B4-BE49-F238E27FC236}">
                  <a16:creationId xmlns:a16="http://schemas.microsoft.com/office/drawing/2014/main" id="{7FCD684B-DC80-BC4F-BA72-01FF2CECF55F}"/>
                </a:ext>
              </a:extLst>
            </p:cNvPr>
            <p:cNvSpPr/>
            <p:nvPr/>
          </p:nvSpPr>
          <p:spPr>
            <a:xfrm>
              <a:off x="1819879" y="2187139"/>
              <a:ext cx="1686627" cy="1690241"/>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tx1">
                  <a:lumMod val="50000"/>
                </a:schemeClr>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28" name="Group 27">
              <a:extLst>
                <a:ext uri="{FF2B5EF4-FFF2-40B4-BE49-F238E27FC236}">
                  <a16:creationId xmlns:a16="http://schemas.microsoft.com/office/drawing/2014/main" id="{748F89E4-AC33-2F46-97B4-4690AC7FF56C}"/>
                </a:ext>
              </a:extLst>
            </p:cNvPr>
            <p:cNvGrpSpPr>
              <a:grpSpLocks noChangeAspect="1"/>
            </p:cNvGrpSpPr>
            <p:nvPr/>
          </p:nvGrpSpPr>
          <p:grpSpPr>
            <a:xfrm>
              <a:off x="2071491" y="2568828"/>
              <a:ext cx="1162174" cy="930121"/>
              <a:chOff x="2012826" y="1578099"/>
              <a:chExt cx="4118990" cy="3296544"/>
            </a:xfrm>
          </p:grpSpPr>
          <p:cxnSp>
            <p:nvCxnSpPr>
              <p:cNvPr id="29" name="Straight Connector 28">
                <a:extLst>
                  <a:ext uri="{FF2B5EF4-FFF2-40B4-BE49-F238E27FC236}">
                    <a16:creationId xmlns:a16="http://schemas.microsoft.com/office/drawing/2014/main" id="{50ECDD71-3832-8447-A2A8-B6BC9BDE732B}"/>
                  </a:ext>
                </a:extLst>
              </p:cNvPr>
              <p:cNvCxnSpPr>
                <a:cxnSpLocks/>
              </p:cNvCxnSpPr>
              <p:nvPr/>
            </p:nvCxnSpPr>
            <p:spPr>
              <a:xfrm>
                <a:off x="2803525" y="2457450"/>
                <a:ext cx="992188" cy="197485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1286F1-F24D-B149-9918-266A38C39579}"/>
                  </a:ext>
                </a:extLst>
              </p:cNvPr>
              <p:cNvCxnSpPr>
                <a:cxnSpLocks/>
              </p:cNvCxnSpPr>
              <p:nvPr/>
            </p:nvCxnSpPr>
            <p:spPr>
              <a:xfrm>
                <a:off x="2913888" y="2364912"/>
                <a:ext cx="624684" cy="32949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7BA97AA-B86A-F043-9279-936EB20E1AA3}"/>
                  </a:ext>
                </a:extLst>
              </p:cNvPr>
              <p:cNvCxnSpPr>
                <a:cxnSpLocks/>
              </p:cNvCxnSpPr>
              <p:nvPr/>
            </p:nvCxnSpPr>
            <p:spPr>
              <a:xfrm flipV="1">
                <a:off x="2942566" y="1804561"/>
                <a:ext cx="1563693" cy="38941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BADE89D-AD36-844A-8776-FD5D2A09A384}"/>
                  </a:ext>
                </a:extLst>
              </p:cNvPr>
              <p:cNvCxnSpPr>
                <a:cxnSpLocks/>
              </p:cNvCxnSpPr>
              <p:nvPr/>
            </p:nvCxnSpPr>
            <p:spPr>
              <a:xfrm>
                <a:off x="4931833" y="1926167"/>
                <a:ext cx="800206" cy="534515"/>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68880A4-8A8E-644B-8CDB-4B7378BB7516}"/>
                  </a:ext>
                </a:extLst>
              </p:cNvPr>
              <p:cNvCxnSpPr>
                <a:cxnSpLocks/>
              </p:cNvCxnSpPr>
              <p:nvPr/>
            </p:nvCxnSpPr>
            <p:spPr>
              <a:xfrm>
                <a:off x="4821767" y="2015067"/>
                <a:ext cx="817033" cy="201930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E56C7-2CD3-7F4B-8CED-1D8FA000B3D8}"/>
                  </a:ext>
                </a:extLst>
              </p:cNvPr>
              <p:cNvCxnSpPr>
                <a:cxnSpLocks/>
              </p:cNvCxnSpPr>
              <p:nvPr/>
            </p:nvCxnSpPr>
            <p:spPr>
              <a:xfrm flipV="1">
                <a:off x="2465749" y="3412067"/>
                <a:ext cx="2190918" cy="36099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BFC61A6-56F9-CD47-A0E7-15E7CBE5D78C}"/>
                  </a:ext>
                </a:extLst>
              </p:cNvPr>
              <p:cNvCxnSpPr>
                <a:cxnSpLocks/>
              </p:cNvCxnSpPr>
              <p:nvPr/>
            </p:nvCxnSpPr>
            <p:spPr>
              <a:xfrm>
                <a:off x="2441041" y="3883551"/>
                <a:ext cx="1230847" cy="669399"/>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5281617-531F-FD40-AE06-614C567F8A1C}"/>
                  </a:ext>
                </a:extLst>
              </p:cNvPr>
              <p:cNvCxnSpPr>
                <a:cxnSpLocks/>
              </p:cNvCxnSpPr>
              <p:nvPr/>
            </p:nvCxnSpPr>
            <p:spPr>
              <a:xfrm>
                <a:off x="3746500" y="2997200"/>
                <a:ext cx="142875" cy="1412875"/>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797DB8-CC0C-4449-B303-F71341E8FFB8}"/>
                  </a:ext>
                </a:extLst>
              </p:cNvPr>
              <p:cNvCxnSpPr>
                <a:cxnSpLocks/>
              </p:cNvCxnSpPr>
              <p:nvPr/>
            </p:nvCxnSpPr>
            <p:spPr>
              <a:xfrm flipH="1">
                <a:off x="4037013" y="3603529"/>
                <a:ext cx="699950" cy="85893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B32885D-7F30-CA40-B467-7222EDD47D07}"/>
                  </a:ext>
                </a:extLst>
              </p:cNvPr>
              <p:cNvCxnSpPr>
                <a:cxnSpLocks/>
              </p:cNvCxnSpPr>
              <p:nvPr/>
            </p:nvCxnSpPr>
            <p:spPr>
              <a:xfrm>
                <a:off x="5054600" y="3585633"/>
                <a:ext cx="486833" cy="520701"/>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04675B9-F594-CB4F-88EE-2E775BF4393C}"/>
                  </a:ext>
                </a:extLst>
              </p:cNvPr>
              <p:cNvCxnSpPr>
                <a:cxnSpLocks/>
              </p:cNvCxnSpPr>
              <p:nvPr/>
            </p:nvCxnSpPr>
            <p:spPr>
              <a:xfrm flipV="1">
                <a:off x="4125913" y="4373700"/>
                <a:ext cx="1408009" cy="27450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5640306-A9CC-0D4A-B2EE-B40C62DC6809}"/>
                  </a:ext>
                </a:extLst>
              </p:cNvPr>
              <p:cNvCxnSpPr>
                <a:cxnSpLocks/>
              </p:cNvCxnSpPr>
              <p:nvPr/>
            </p:nvCxnSpPr>
            <p:spPr>
              <a:xfrm flipV="1">
                <a:off x="5067765" y="2747433"/>
                <a:ext cx="643002" cy="529781"/>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630D533-A87B-434E-A702-1AAEFDCB635C}"/>
                  </a:ext>
                </a:extLst>
              </p:cNvPr>
              <p:cNvCxnSpPr>
                <a:cxnSpLocks/>
              </p:cNvCxnSpPr>
              <p:nvPr/>
            </p:nvCxnSpPr>
            <p:spPr>
              <a:xfrm flipV="1">
                <a:off x="3967163" y="2006601"/>
                <a:ext cx="664104" cy="2414587"/>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D7BF963-96FB-1742-B9B9-21F2A205BD84}"/>
                  </a:ext>
                </a:extLst>
              </p:cNvPr>
              <p:cNvCxnSpPr>
                <a:cxnSpLocks/>
              </p:cNvCxnSpPr>
              <p:nvPr/>
            </p:nvCxnSpPr>
            <p:spPr>
              <a:xfrm flipV="1">
                <a:off x="3907368" y="1963515"/>
                <a:ext cx="648287" cy="639986"/>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5C159AF-141A-974E-B125-C2DB5B08F0F5}"/>
                  </a:ext>
                </a:extLst>
              </p:cNvPr>
              <p:cNvCxnSpPr>
                <a:cxnSpLocks/>
              </p:cNvCxnSpPr>
              <p:nvPr/>
            </p:nvCxnSpPr>
            <p:spPr>
              <a:xfrm>
                <a:off x="3945467" y="2904067"/>
                <a:ext cx="753586" cy="386399"/>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FE4022-CA6E-3947-B082-1855FBC199CC}"/>
                  </a:ext>
                </a:extLst>
              </p:cNvPr>
              <p:cNvSpPr/>
              <p:nvPr/>
            </p:nvSpPr>
            <p:spPr bwMode="auto">
              <a:xfrm rot="20821415">
                <a:off x="2495426" y="2018365"/>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1EA1B743-570C-8143-BC87-29A051C5C073}"/>
                  </a:ext>
                </a:extLst>
              </p:cNvPr>
              <p:cNvSpPr/>
              <p:nvPr/>
            </p:nvSpPr>
            <p:spPr bwMode="auto">
              <a:xfrm>
                <a:off x="2012826" y="3546599"/>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1EC3357A-B32C-5642-8B7F-EFBFED6EDAA1}"/>
                  </a:ext>
                </a:extLst>
              </p:cNvPr>
              <p:cNvSpPr/>
              <p:nvPr/>
            </p:nvSpPr>
            <p:spPr bwMode="auto">
              <a:xfrm rot="20869539">
                <a:off x="4662893" y="3186766"/>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13F70787-9C65-E34D-9E62-1EF26FC39F98}"/>
                  </a:ext>
                </a:extLst>
              </p:cNvPr>
              <p:cNvSpPr/>
              <p:nvPr/>
            </p:nvSpPr>
            <p:spPr bwMode="auto">
              <a:xfrm>
                <a:off x="4506259" y="1578099"/>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32DA9145-DEFA-9D45-B50C-1F461E49AE34}"/>
                  </a:ext>
                </a:extLst>
              </p:cNvPr>
              <p:cNvSpPr/>
              <p:nvPr/>
            </p:nvSpPr>
            <p:spPr bwMode="auto">
              <a:xfrm>
                <a:off x="3663826" y="4421720"/>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2F126AD1-A8ED-2C43-BD88-5F452980DA14}"/>
                  </a:ext>
                </a:extLst>
              </p:cNvPr>
              <p:cNvSpPr/>
              <p:nvPr/>
            </p:nvSpPr>
            <p:spPr bwMode="auto">
              <a:xfrm rot="1234593">
                <a:off x="3519892" y="2551765"/>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7A226888-6B9C-C44C-8359-DFED8E0A0C1A}"/>
                  </a:ext>
                </a:extLst>
              </p:cNvPr>
              <p:cNvSpPr/>
              <p:nvPr/>
            </p:nvSpPr>
            <p:spPr bwMode="auto">
              <a:xfrm>
                <a:off x="5505326" y="4036487"/>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A686B7D-DFE8-774C-9C66-E1401D4A3D0F}"/>
                  </a:ext>
                </a:extLst>
              </p:cNvPr>
              <p:cNvSpPr/>
              <p:nvPr/>
            </p:nvSpPr>
            <p:spPr bwMode="auto">
              <a:xfrm>
                <a:off x="5678893" y="2385487"/>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3" name="Group 52">
            <a:extLst>
              <a:ext uri="{FF2B5EF4-FFF2-40B4-BE49-F238E27FC236}">
                <a16:creationId xmlns:a16="http://schemas.microsoft.com/office/drawing/2014/main" id="{EF6E7A05-64EE-5F4B-BE90-1E5D741A1236}"/>
              </a:ext>
            </a:extLst>
          </p:cNvPr>
          <p:cNvGrpSpPr>
            <a:grpSpLocks noChangeAspect="1"/>
          </p:cNvGrpSpPr>
          <p:nvPr/>
        </p:nvGrpSpPr>
        <p:grpSpPr>
          <a:xfrm>
            <a:off x="4761091" y="1910183"/>
            <a:ext cx="1120531" cy="1120531"/>
            <a:chOff x="5104346" y="1999107"/>
            <a:chExt cx="2061886" cy="2066304"/>
          </a:xfrm>
        </p:grpSpPr>
        <p:grpSp>
          <p:nvGrpSpPr>
            <p:cNvPr id="65" name="Group 64">
              <a:extLst>
                <a:ext uri="{FF2B5EF4-FFF2-40B4-BE49-F238E27FC236}">
                  <a16:creationId xmlns:a16="http://schemas.microsoft.com/office/drawing/2014/main" id="{6958DABB-014A-3F44-982D-144FA2492C82}"/>
                </a:ext>
              </a:extLst>
            </p:cNvPr>
            <p:cNvGrpSpPr/>
            <p:nvPr/>
          </p:nvGrpSpPr>
          <p:grpSpPr>
            <a:xfrm>
              <a:off x="5104346" y="1999107"/>
              <a:ext cx="2061886" cy="2066304"/>
              <a:chOff x="788560" y="2041126"/>
              <a:chExt cx="1613535" cy="1616992"/>
            </a:xfrm>
          </p:grpSpPr>
          <p:sp useBgFill="1">
            <p:nvSpPr>
              <p:cNvPr id="67" name="object 60">
                <a:extLst>
                  <a:ext uri="{FF2B5EF4-FFF2-40B4-BE49-F238E27FC236}">
                    <a16:creationId xmlns:a16="http://schemas.microsoft.com/office/drawing/2014/main" id="{3E365941-8FF9-2741-A9D1-BB10491BC5CF}"/>
                  </a:ext>
                </a:extLst>
              </p:cNvPr>
              <p:cNvSpPr/>
              <p:nvPr/>
            </p:nvSpPr>
            <p:spPr>
              <a:xfrm>
                <a:off x="788560" y="2041126"/>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0">
                <a:extLst>
                  <a:ext uri="{FF2B5EF4-FFF2-40B4-BE49-F238E27FC236}">
                    <a16:creationId xmlns:a16="http://schemas.microsoft.com/office/drawing/2014/main" id="{EB6ACC19-E294-D94A-8398-C7E69BA905BB}"/>
                  </a:ext>
                </a:extLst>
              </p:cNvPr>
              <p:cNvSpPr/>
              <p:nvPr/>
            </p:nvSpPr>
            <p:spPr>
              <a:xfrm>
                <a:off x="928707" y="2181444"/>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grpSp>
        <p:pic>
          <p:nvPicPr>
            <p:cNvPr id="66" name="Picture 65">
              <a:extLst>
                <a:ext uri="{FF2B5EF4-FFF2-40B4-BE49-F238E27FC236}">
                  <a16:creationId xmlns:a16="http://schemas.microsoft.com/office/drawing/2014/main" id="{79CF7A30-F9F8-DC4D-8692-84D6094C7B25}"/>
                </a:ext>
              </a:extLst>
            </p:cNvPr>
            <p:cNvPicPr>
              <a:picLocks noChangeAspect="1"/>
            </p:cNvPicPr>
            <p:nvPr/>
          </p:nvPicPr>
          <p:blipFill>
            <a:blip r:embed="rId3"/>
            <a:stretch>
              <a:fillRect/>
            </a:stretch>
          </p:blipFill>
          <p:spPr>
            <a:xfrm>
              <a:off x="5685627" y="2602312"/>
              <a:ext cx="899324" cy="899322"/>
            </a:xfrm>
            <a:prstGeom prst="rect">
              <a:avLst/>
            </a:prstGeom>
          </p:spPr>
        </p:pic>
      </p:grpSp>
      <p:grpSp>
        <p:nvGrpSpPr>
          <p:cNvPr id="69" name="Group 68">
            <a:extLst>
              <a:ext uri="{FF2B5EF4-FFF2-40B4-BE49-F238E27FC236}">
                <a16:creationId xmlns:a16="http://schemas.microsoft.com/office/drawing/2014/main" id="{B3EA9D7F-9F55-F642-A859-14E53462BCDE}"/>
              </a:ext>
            </a:extLst>
          </p:cNvPr>
          <p:cNvGrpSpPr>
            <a:grpSpLocks noChangeAspect="1"/>
          </p:cNvGrpSpPr>
          <p:nvPr/>
        </p:nvGrpSpPr>
        <p:grpSpPr>
          <a:xfrm>
            <a:off x="3389743" y="3389753"/>
            <a:ext cx="1120531" cy="1120531"/>
            <a:chOff x="8757662" y="1999107"/>
            <a:chExt cx="2061886" cy="2066304"/>
          </a:xfrm>
        </p:grpSpPr>
        <p:grpSp>
          <p:nvGrpSpPr>
            <p:cNvPr id="70" name="Group 69">
              <a:extLst>
                <a:ext uri="{FF2B5EF4-FFF2-40B4-BE49-F238E27FC236}">
                  <a16:creationId xmlns:a16="http://schemas.microsoft.com/office/drawing/2014/main" id="{108951C4-C305-3941-9A1A-FD870C705559}"/>
                </a:ext>
              </a:extLst>
            </p:cNvPr>
            <p:cNvGrpSpPr/>
            <p:nvPr/>
          </p:nvGrpSpPr>
          <p:grpSpPr>
            <a:xfrm>
              <a:off x="8757662" y="1999107"/>
              <a:ext cx="2061886" cy="2066304"/>
              <a:chOff x="6497289" y="2041126"/>
              <a:chExt cx="1613535" cy="1616992"/>
            </a:xfrm>
          </p:grpSpPr>
          <p:sp useBgFill="1">
            <p:nvSpPr>
              <p:cNvPr id="72" name="object 60">
                <a:extLst>
                  <a:ext uri="{FF2B5EF4-FFF2-40B4-BE49-F238E27FC236}">
                    <a16:creationId xmlns:a16="http://schemas.microsoft.com/office/drawing/2014/main" id="{1173EE51-8744-E143-91CB-FEB87E85FB28}"/>
                  </a:ext>
                </a:extLst>
              </p:cNvPr>
              <p:cNvSpPr/>
              <p:nvPr/>
            </p:nvSpPr>
            <p:spPr>
              <a:xfrm>
                <a:off x="6497289" y="2041126"/>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sp>
            <p:nvSpPr>
              <p:cNvPr id="73" name="object 60">
                <a:extLst>
                  <a:ext uri="{FF2B5EF4-FFF2-40B4-BE49-F238E27FC236}">
                    <a16:creationId xmlns:a16="http://schemas.microsoft.com/office/drawing/2014/main" id="{ABB22F12-FDE8-7E4F-B2B6-BAF74276BCEE}"/>
                  </a:ext>
                </a:extLst>
              </p:cNvPr>
              <p:cNvSpPr/>
              <p:nvPr/>
            </p:nvSpPr>
            <p:spPr>
              <a:xfrm>
                <a:off x="6637436" y="2181444"/>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grpSp>
        <p:pic>
          <p:nvPicPr>
            <p:cNvPr id="71" name="Picture 70">
              <a:extLst>
                <a:ext uri="{FF2B5EF4-FFF2-40B4-BE49-F238E27FC236}">
                  <a16:creationId xmlns:a16="http://schemas.microsoft.com/office/drawing/2014/main" id="{B3546D94-B1A1-224A-9ECF-6C9E35891E0C}"/>
                </a:ext>
              </a:extLst>
            </p:cNvPr>
            <p:cNvPicPr>
              <a:picLocks noChangeAspect="1"/>
            </p:cNvPicPr>
            <p:nvPr/>
          </p:nvPicPr>
          <p:blipFill>
            <a:blip r:embed="rId4"/>
            <a:stretch>
              <a:fillRect/>
            </a:stretch>
          </p:blipFill>
          <p:spPr>
            <a:xfrm>
              <a:off x="9352598" y="2588071"/>
              <a:ext cx="884594" cy="884594"/>
            </a:xfrm>
            <a:prstGeom prst="rect">
              <a:avLst/>
            </a:prstGeom>
          </p:spPr>
        </p:pic>
      </p:grpSp>
      <p:sp>
        <p:nvSpPr>
          <p:cNvPr id="74" name="Rectangle 73">
            <a:extLst>
              <a:ext uri="{FF2B5EF4-FFF2-40B4-BE49-F238E27FC236}">
                <a16:creationId xmlns:a16="http://schemas.microsoft.com/office/drawing/2014/main" id="{8E8F3EA0-93F0-6F4C-A3C3-169E53B05D59}"/>
              </a:ext>
            </a:extLst>
          </p:cNvPr>
          <p:cNvSpPr/>
          <p:nvPr/>
        </p:nvSpPr>
        <p:spPr>
          <a:xfrm>
            <a:off x="5882730" y="1547012"/>
            <a:ext cx="2447684" cy="635430"/>
          </a:xfrm>
          <a:prstGeom prst="rect">
            <a:avLst/>
          </a:prstGeom>
          <a:noFill/>
        </p:spPr>
        <p:txBody>
          <a:bodyPr wrap="square" lIns="37327" rIns="37327" anchor="ctr">
            <a:spAutoFit/>
          </a:bodyPr>
          <a:lstStyle/>
          <a:p>
            <a:pPr marL="0" marR="0" lvl="0" indent="0" defTabSz="761164"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123" normalizeH="0" baseline="0" noProof="0">
                <a:ln w="3175">
                  <a:noFill/>
                </a:ln>
                <a:solidFill>
                  <a:srgbClr val="000000"/>
                </a:solidFill>
                <a:effectLst/>
                <a:uLnTx/>
                <a:uFillTx/>
                <a:latin typeface="Segoe UI Semibold"/>
                <a:ea typeface="+mn-ea"/>
                <a:cs typeface="Segoe UI" pitchFamily="34" charset="0"/>
              </a:rPr>
              <a:t>Improved</a:t>
            </a:r>
            <a:r>
              <a:rPr kumimoji="0" lang="en-US" sz="1961" b="0" i="0" u="none" strike="noStrike" kern="1200" cap="none" spc="-123" normalizeH="0" noProof="0">
                <a:ln w="3175">
                  <a:noFill/>
                </a:ln>
                <a:solidFill>
                  <a:srgbClr val="000000"/>
                </a:solidFill>
                <a:effectLst/>
                <a:uLnTx/>
                <a:uFillTx/>
                <a:latin typeface="Segoe UI Semibold"/>
                <a:ea typeface="+mn-ea"/>
                <a:cs typeface="Segoe UI" pitchFamily="34" charset="0"/>
              </a:rPr>
              <a:t> machine learning</a:t>
            </a:r>
            <a:endParaRPr kumimoji="0" lang="en-US" sz="1961" b="0" i="0" u="none" strike="noStrike" kern="1200" cap="none" spc="-123" normalizeH="0" baseline="0" noProof="0">
              <a:ln w="3175">
                <a:noFill/>
              </a:ln>
              <a:solidFill>
                <a:srgbClr val="000000"/>
              </a:solidFill>
              <a:effectLst/>
              <a:uLnTx/>
              <a:uFillTx/>
              <a:latin typeface="Segoe UI Semibold"/>
              <a:ea typeface="+mn-ea"/>
              <a:cs typeface="Segoe UI" pitchFamily="34" charset="0"/>
            </a:endParaRPr>
          </a:p>
        </p:txBody>
      </p:sp>
      <p:sp>
        <p:nvSpPr>
          <p:cNvPr id="75" name="Rectangle 74">
            <a:extLst>
              <a:ext uri="{FF2B5EF4-FFF2-40B4-BE49-F238E27FC236}">
                <a16:creationId xmlns:a16="http://schemas.microsoft.com/office/drawing/2014/main" id="{9ABAFD76-97AF-3344-B857-3B8605AF9AB2}"/>
              </a:ext>
            </a:extLst>
          </p:cNvPr>
          <p:cNvSpPr/>
          <p:nvPr/>
        </p:nvSpPr>
        <p:spPr>
          <a:xfrm>
            <a:off x="7843853" y="4080151"/>
            <a:ext cx="2785549" cy="635430"/>
          </a:xfrm>
          <a:prstGeom prst="rect">
            <a:avLst/>
          </a:prstGeom>
          <a:noFill/>
        </p:spPr>
        <p:txBody>
          <a:bodyPr wrap="none" lIns="37327" rIns="37327" anchor="ctr">
            <a:spAutoFit/>
          </a:bodyPr>
          <a:lstStyle/>
          <a:p>
            <a:pPr marL="0" marR="0" lvl="0" indent="0" algn="l" defTabSz="761164"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123" normalizeH="0" baseline="0" noProof="0">
                <a:ln w="3175">
                  <a:noFill/>
                </a:ln>
                <a:solidFill>
                  <a:srgbClr val="000000"/>
                </a:solidFill>
                <a:effectLst/>
                <a:uLnTx/>
                <a:uFillTx/>
                <a:latin typeface="Segoe UI Semibold"/>
                <a:ea typeface="+mn-ea"/>
                <a:cs typeface="Segoe UI" pitchFamily="34" charset="0"/>
              </a:rPr>
              <a:t>More Microsoft ecosystem</a:t>
            </a:r>
            <a:r>
              <a:rPr kumimoji="0" lang="en-US" sz="1961" b="0" i="0" u="none" strike="noStrike" kern="1200" cap="none" spc="-123" normalizeH="0" noProof="0">
                <a:ln w="3175">
                  <a:noFill/>
                </a:ln>
                <a:solidFill>
                  <a:srgbClr val="000000"/>
                </a:solidFill>
                <a:effectLst/>
                <a:uLnTx/>
                <a:uFillTx/>
                <a:latin typeface="Segoe UI Semibold"/>
                <a:ea typeface="+mn-ea"/>
                <a:cs typeface="Segoe UI" pitchFamily="34" charset="0"/>
              </a:rPr>
              <a:t> </a:t>
            </a:r>
          </a:p>
          <a:p>
            <a:pPr marL="0" marR="0" lvl="0" indent="0" algn="l" defTabSz="761164"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123" normalizeH="0" noProof="0">
                <a:ln w="3175">
                  <a:noFill/>
                </a:ln>
                <a:solidFill>
                  <a:srgbClr val="000000"/>
                </a:solidFill>
                <a:effectLst/>
                <a:uLnTx/>
                <a:uFillTx/>
                <a:latin typeface="Segoe UI Semibold"/>
                <a:ea typeface="+mn-ea"/>
                <a:cs typeface="Segoe UI" pitchFamily="34" charset="0"/>
              </a:rPr>
              <a:t>innovation</a:t>
            </a:r>
            <a:endParaRPr kumimoji="0" lang="en-US" sz="1961" b="0" i="0" u="none" strike="noStrike" kern="1200" cap="none" spc="-123" normalizeH="0" baseline="0" noProof="0">
              <a:ln w="3175">
                <a:noFill/>
              </a:ln>
              <a:solidFill>
                <a:srgbClr val="000000"/>
              </a:solidFill>
              <a:effectLst/>
              <a:uLnTx/>
              <a:uFillTx/>
              <a:latin typeface="Segoe UI Semibold"/>
              <a:ea typeface="+mn-ea"/>
              <a:cs typeface="Segoe UI" pitchFamily="34" charset="0"/>
            </a:endParaRPr>
          </a:p>
        </p:txBody>
      </p:sp>
      <p:sp>
        <p:nvSpPr>
          <p:cNvPr id="76" name="Rectangle 75">
            <a:extLst>
              <a:ext uri="{FF2B5EF4-FFF2-40B4-BE49-F238E27FC236}">
                <a16:creationId xmlns:a16="http://schemas.microsoft.com/office/drawing/2014/main" id="{B328DE75-2D8C-5946-A3C4-75A4362A738D}"/>
              </a:ext>
            </a:extLst>
          </p:cNvPr>
          <p:cNvSpPr/>
          <p:nvPr/>
        </p:nvSpPr>
        <p:spPr>
          <a:xfrm>
            <a:off x="1372688" y="4018741"/>
            <a:ext cx="2447684" cy="635430"/>
          </a:xfrm>
          <a:prstGeom prst="rect">
            <a:avLst/>
          </a:prstGeom>
          <a:noFill/>
        </p:spPr>
        <p:txBody>
          <a:bodyPr wrap="square" lIns="37327" rIns="37327" anchor="ctr">
            <a:spAutoFit/>
          </a:bodyPr>
          <a:lstStyle/>
          <a:p>
            <a:pPr marL="0" marR="0" lvl="0" indent="0" defTabSz="761164" rtl="0" eaLnBrk="1" fontAlgn="base" latinLnBrk="0" hangingPunct="1">
              <a:lnSpc>
                <a:spcPct val="90000"/>
              </a:lnSpc>
              <a:spcBef>
                <a:spcPct val="0"/>
              </a:spcBef>
              <a:spcAft>
                <a:spcPct val="0"/>
              </a:spcAft>
              <a:buClrTx/>
              <a:buSzTx/>
              <a:buFontTx/>
              <a:buNone/>
              <a:tabLst/>
              <a:defRPr/>
            </a:pPr>
            <a:r>
              <a:rPr lang="en-US" sz="1961" spc="-123" noProof="0">
                <a:ln w="3175">
                  <a:noFill/>
                </a:ln>
                <a:solidFill>
                  <a:srgbClr val="000000"/>
                </a:solidFill>
                <a:latin typeface="Segoe UI Semibold"/>
                <a:cs typeface="Segoe UI" pitchFamily="34" charset="0"/>
              </a:rPr>
              <a:t>Extended threat intelligence </a:t>
            </a:r>
            <a:endParaRPr kumimoji="0" lang="en-US" sz="1961" b="0" i="0" u="none" strike="noStrike" kern="1200" cap="none" spc="-123" normalizeH="0" baseline="0" noProof="0">
              <a:ln w="3175">
                <a:noFill/>
              </a:ln>
              <a:solidFill>
                <a:srgbClr val="000000"/>
              </a:solidFill>
              <a:effectLst/>
              <a:uLnTx/>
              <a:uFillTx/>
              <a:latin typeface="Segoe UI Semibold"/>
              <a:ea typeface="+mn-ea"/>
              <a:cs typeface="Segoe UI" pitchFamily="34" charset="0"/>
            </a:endParaRPr>
          </a:p>
        </p:txBody>
      </p:sp>
      <p:sp>
        <p:nvSpPr>
          <p:cNvPr id="77" name="Rectangle 76">
            <a:extLst>
              <a:ext uri="{FF2B5EF4-FFF2-40B4-BE49-F238E27FC236}">
                <a16:creationId xmlns:a16="http://schemas.microsoft.com/office/drawing/2014/main" id="{532A230F-4CC9-9249-84FC-F60034B3AE58}"/>
              </a:ext>
            </a:extLst>
          </p:cNvPr>
          <p:cNvSpPr/>
          <p:nvPr/>
        </p:nvSpPr>
        <p:spPr>
          <a:xfrm>
            <a:off x="4422810" y="5921914"/>
            <a:ext cx="890543" cy="230832"/>
          </a:xfrm>
          <a:prstGeom prst="rect">
            <a:avLst/>
          </a:prstGeom>
          <a:noFill/>
        </p:spPr>
        <p:txBody>
          <a:bodyPr wrap="none" lIns="37327" rIns="37327" anchor="ctr">
            <a:spAutoFit/>
          </a:bodyPr>
          <a:lstStyle/>
          <a:p>
            <a:pPr marL="0" marR="0" lvl="0" indent="0" algn="ctr" defTabSz="761164" rtl="0" eaLnBrk="1" fontAlgn="base" latinLnBrk="0" hangingPunct="1">
              <a:lnSpc>
                <a:spcPct val="90000"/>
              </a:lnSpc>
              <a:spcBef>
                <a:spcPct val="0"/>
              </a:spcBef>
              <a:spcAft>
                <a:spcPct val="0"/>
              </a:spcAft>
              <a:buClrTx/>
              <a:buSzTx/>
              <a:buFontTx/>
              <a:buNone/>
              <a:tabLst/>
              <a:defRPr/>
            </a:pPr>
            <a:r>
              <a:rPr kumimoji="0" lang="en-US" sz="858" b="0" i="0" u="none" strike="noStrike" kern="0" cap="none" spc="-41" normalizeH="0" baseline="0" noProof="0">
                <a:ln>
                  <a:noFill/>
                </a:ln>
                <a:solidFill>
                  <a:sysClr val="windowText" lastClr="000000"/>
                </a:solidFill>
                <a:effectLst/>
                <a:uLnTx/>
                <a:uFillTx/>
                <a:latin typeface="Segoe UI"/>
                <a:ea typeface="Segoe UI" pitchFamily="34" charset="0"/>
                <a:cs typeface="Segoe UI Semibold" panose="020B0702040204020203" pitchFamily="34" charset="0"/>
              </a:rPr>
              <a:t>Risk </a:t>
            </a:r>
            <a:r>
              <a:rPr kumimoji="0" lang="en-US" sz="1000" b="0" i="0" u="none" strike="noStrike" kern="0" cap="none" spc="-41" normalizeH="0" baseline="0" noProof="0">
                <a:ln>
                  <a:noFill/>
                </a:ln>
                <a:solidFill>
                  <a:sysClr val="windowText" lastClr="000000"/>
                </a:solidFill>
                <a:effectLst/>
                <a:uLnTx/>
                <a:uFillTx/>
                <a:latin typeface="Segoe UI"/>
                <a:ea typeface="Segoe UI" pitchFamily="34" charset="0"/>
                <a:cs typeface="Segoe UI Semibold" panose="020B0702040204020203" pitchFamily="34" charset="0"/>
              </a:rPr>
              <a:t>assessment</a:t>
            </a:r>
            <a:r>
              <a:rPr kumimoji="0" lang="en-US" sz="858" b="0" i="0" u="none" strike="noStrike" kern="0" cap="none" spc="-41" normalizeH="0" baseline="0" noProof="0">
                <a:ln>
                  <a:noFill/>
                </a:ln>
                <a:solidFill>
                  <a:sysClr val="windowText" lastClr="000000"/>
                </a:solidFill>
                <a:effectLst/>
                <a:uLnTx/>
                <a:uFillTx/>
                <a:latin typeface="Segoe UI"/>
                <a:ea typeface="Segoe UI" pitchFamily="34" charset="0"/>
                <a:cs typeface="Segoe UI Semibold" panose="020B0702040204020203" pitchFamily="34" charset="0"/>
              </a:rPr>
              <a:t> </a:t>
            </a:r>
          </a:p>
        </p:txBody>
      </p:sp>
      <p:pic>
        <p:nvPicPr>
          <p:cNvPr id="78" name="Graphic 77" descr="Warning">
            <a:extLst>
              <a:ext uri="{FF2B5EF4-FFF2-40B4-BE49-F238E27FC236}">
                <a16:creationId xmlns:a16="http://schemas.microsoft.com/office/drawing/2014/main" id="{B016E145-F39D-5841-AC30-B33E00531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7333" y="5571026"/>
            <a:ext cx="383068" cy="383068"/>
          </a:xfrm>
          <a:prstGeom prst="rect">
            <a:avLst/>
          </a:prstGeom>
        </p:spPr>
      </p:pic>
      <p:sp>
        <p:nvSpPr>
          <p:cNvPr id="79" name="Rectangle 78">
            <a:extLst>
              <a:ext uri="{FF2B5EF4-FFF2-40B4-BE49-F238E27FC236}">
                <a16:creationId xmlns:a16="http://schemas.microsoft.com/office/drawing/2014/main" id="{2998471D-02F4-D340-941F-CE681BEBD77E}"/>
              </a:ext>
            </a:extLst>
          </p:cNvPr>
          <p:cNvSpPr/>
          <p:nvPr/>
        </p:nvSpPr>
        <p:spPr>
          <a:xfrm>
            <a:off x="3651139" y="5923969"/>
            <a:ext cx="731588" cy="230832"/>
          </a:xfrm>
          <a:prstGeom prst="rect">
            <a:avLst/>
          </a:prstGeom>
          <a:noFill/>
        </p:spPr>
        <p:txBody>
          <a:bodyPr wrap="none" lIns="37327" rIns="37327" anchor="ctr">
            <a:spAutoFit/>
          </a:bodyPr>
          <a:lstStyle/>
          <a:p>
            <a:pPr marL="0" marR="0" lvl="0" indent="0" algn="ctr" defTabSz="761164" rtl="0" eaLnBrk="1" fontAlgn="base" latinLnBrk="0" hangingPunct="1">
              <a:lnSpc>
                <a:spcPct val="90000"/>
              </a:lnSpc>
              <a:spcBef>
                <a:spcPct val="0"/>
              </a:spcBef>
              <a:spcAft>
                <a:spcPct val="0"/>
              </a:spcAft>
              <a:buClrTx/>
              <a:buSzTx/>
              <a:buFontTx/>
              <a:buNone/>
              <a:tabLst/>
              <a:defRPr/>
            </a:pPr>
            <a:r>
              <a:rPr kumimoji="0" lang="en-US" sz="1000" b="0" i="0" u="none" strike="noStrike" kern="0" cap="none" spc="-41" normalizeH="0" baseline="0" noProof="0">
                <a:ln>
                  <a:noFill/>
                </a:ln>
                <a:solidFill>
                  <a:sysClr val="windowText" lastClr="000000"/>
                </a:solidFill>
                <a:effectLst/>
                <a:uLnTx/>
                <a:uFillTx/>
                <a:latin typeface="Segoe UI"/>
                <a:ea typeface="Segoe UI" pitchFamily="34" charset="0"/>
                <a:cs typeface="Segoe UI Semibold" panose="020B0702040204020203" pitchFamily="34" charset="0"/>
              </a:rPr>
              <a:t>Investigation</a:t>
            </a:r>
          </a:p>
        </p:txBody>
      </p:sp>
      <p:pic>
        <p:nvPicPr>
          <p:cNvPr id="80" name="Graphic 79" descr="Gantt Chart">
            <a:extLst>
              <a:ext uri="{FF2B5EF4-FFF2-40B4-BE49-F238E27FC236}">
                <a16:creationId xmlns:a16="http://schemas.microsoft.com/office/drawing/2014/main" id="{B77C0D4F-0CEB-F24F-9517-00DE8AE360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0952" y="5526022"/>
            <a:ext cx="481834" cy="481834"/>
          </a:xfrm>
          <a:prstGeom prst="rect">
            <a:avLst/>
          </a:prstGeom>
        </p:spPr>
      </p:pic>
      <p:sp>
        <p:nvSpPr>
          <p:cNvPr id="81" name="TextBox 80">
            <a:extLst>
              <a:ext uri="{FF2B5EF4-FFF2-40B4-BE49-F238E27FC236}">
                <a16:creationId xmlns:a16="http://schemas.microsoft.com/office/drawing/2014/main" id="{F58755E8-C6BF-684A-A3AC-0C7EAB936A9B}"/>
              </a:ext>
            </a:extLst>
          </p:cNvPr>
          <p:cNvSpPr txBox="1"/>
          <p:nvPr/>
        </p:nvSpPr>
        <p:spPr>
          <a:xfrm>
            <a:off x="5937625" y="2148816"/>
            <a:ext cx="3180349" cy="215444"/>
          </a:xfrm>
          <a:prstGeom prst="rect">
            <a:avLst/>
          </a:prstGeom>
          <a:noFill/>
        </p:spPr>
        <p:txBody>
          <a:bodyPr wrap="square" lIns="0" tIns="0" rIns="0" bIns="0" rtlCol="0">
            <a:spAutoFit/>
          </a:bodyPr>
          <a:lstStyle/>
          <a:p>
            <a:pPr algn="l"/>
            <a:r>
              <a:rPr lang="en-US" sz="1400"/>
              <a:t>Real time session risk </a:t>
            </a:r>
          </a:p>
        </p:txBody>
      </p:sp>
      <p:sp>
        <p:nvSpPr>
          <p:cNvPr id="82" name="TextBox 81">
            <a:extLst>
              <a:ext uri="{FF2B5EF4-FFF2-40B4-BE49-F238E27FC236}">
                <a16:creationId xmlns:a16="http://schemas.microsoft.com/office/drawing/2014/main" id="{1308F5AE-2B35-244F-A598-8F320E79212B}"/>
              </a:ext>
            </a:extLst>
          </p:cNvPr>
          <p:cNvSpPr txBox="1"/>
          <p:nvPr/>
        </p:nvSpPr>
        <p:spPr>
          <a:xfrm>
            <a:off x="7863730" y="4771070"/>
            <a:ext cx="3180349" cy="461665"/>
          </a:xfrm>
          <a:prstGeom prst="rect">
            <a:avLst/>
          </a:prstGeom>
          <a:noFill/>
        </p:spPr>
        <p:txBody>
          <a:bodyPr wrap="square" lIns="0" tIns="0" rIns="0" bIns="0" rtlCol="0">
            <a:spAutoFit/>
          </a:bodyPr>
          <a:lstStyle/>
          <a:p>
            <a:pPr algn="l"/>
            <a:r>
              <a:rPr lang="en-US" sz="1400"/>
              <a:t>Microsoft Graph API and Security Graph, Logic </a:t>
            </a:r>
            <a:r>
              <a:rPr lang="en-US" sz="1600"/>
              <a:t>apps</a:t>
            </a:r>
            <a:endParaRPr lang="en-US" sz="1400"/>
          </a:p>
        </p:txBody>
      </p:sp>
      <p:sp>
        <p:nvSpPr>
          <p:cNvPr id="83" name="TextBox 82">
            <a:extLst>
              <a:ext uri="{FF2B5EF4-FFF2-40B4-BE49-F238E27FC236}">
                <a16:creationId xmlns:a16="http://schemas.microsoft.com/office/drawing/2014/main" id="{6D97FF9A-C053-0F49-B1A6-1871F1B34452}"/>
              </a:ext>
            </a:extLst>
          </p:cNvPr>
          <p:cNvSpPr txBox="1"/>
          <p:nvPr/>
        </p:nvSpPr>
        <p:spPr>
          <a:xfrm>
            <a:off x="1372688" y="4680388"/>
            <a:ext cx="3073445" cy="246221"/>
          </a:xfrm>
          <a:prstGeom prst="rect">
            <a:avLst/>
          </a:prstGeom>
          <a:noFill/>
        </p:spPr>
        <p:txBody>
          <a:bodyPr wrap="square" lIns="0" tIns="0" rIns="0" bIns="0" rtlCol="0">
            <a:spAutoFit/>
          </a:bodyPr>
          <a:lstStyle/>
          <a:p>
            <a:pPr algn="l"/>
            <a:r>
              <a:rPr lang="en-US" sz="1400"/>
              <a:t>MCAS, </a:t>
            </a:r>
            <a:r>
              <a:rPr lang="en-US" sz="1600"/>
              <a:t>Azure</a:t>
            </a:r>
            <a:r>
              <a:rPr lang="en-US" sz="1400"/>
              <a:t> ATP</a:t>
            </a:r>
          </a:p>
        </p:txBody>
      </p:sp>
    </p:spTree>
    <p:extLst>
      <p:ext uri="{BB962C8B-B14F-4D97-AF65-F5344CB8AC3E}">
        <p14:creationId xmlns:p14="http://schemas.microsoft.com/office/powerpoint/2010/main" val="84225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2382325-30D8-4D88-B1C2-560993B754DE}"/>
              </a:ext>
            </a:extLst>
          </p:cNvPr>
          <p:cNvSpPr>
            <a:spLocks noGrp="1"/>
          </p:cNvSpPr>
          <p:nvPr>
            <p:ph type="title"/>
          </p:nvPr>
        </p:nvSpPr>
        <p:spPr/>
        <p:txBody>
          <a:bodyPr/>
          <a:lstStyle/>
          <a:p>
            <a:r>
              <a:rPr lang="en-US" dirty="0"/>
              <a:t>Azure AD </a:t>
            </a:r>
            <a:r>
              <a:rPr lang="en-US" dirty="0">
                <a:solidFill>
                  <a:schemeClr val="tx1">
                    <a:lumMod val="50000"/>
                    <a:lumOff val="50000"/>
                  </a:schemeClr>
                </a:solidFill>
              </a:rPr>
              <a:t>·</a:t>
            </a:r>
            <a:r>
              <a:rPr lang="en-US" dirty="0"/>
              <a:t> </a:t>
            </a:r>
            <a:r>
              <a:rPr lang="en-US" dirty="0">
                <a:solidFill>
                  <a:schemeClr val="accent1"/>
                </a:solidFill>
              </a:rPr>
              <a:t>Identity Protection </a:t>
            </a:r>
            <a:r>
              <a:rPr lang="en-US" dirty="0">
                <a:solidFill>
                  <a:schemeClr val="tx1">
                    <a:lumMod val="50000"/>
                    <a:lumOff val="50000"/>
                  </a:schemeClr>
                </a:solidFill>
              </a:rPr>
              <a:t>· </a:t>
            </a:r>
            <a:r>
              <a:rPr lang="en-US" dirty="0"/>
              <a:t>Risk types</a:t>
            </a:r>
          </a:p>
        </p:txBody>
      </p:sp>
      <p:sp>
        <p:nvSpPr>
          <p:cNvPr id="7" name="Title 4">
            <a:extLst>
              <a:ext uri="{FF2B5EF4-FFF2-40B4-BE49-F238E27FC236}">
                <a16:creationId xmlns:a16="http://schemas.microsoft.com/office/drawing/2014/main" id="{D57719A3-B518-448C-9ACC-30AF985836E5}"/>
              </a:ext>
            </a:extLst>
          </p:cNvPr>
          <p:cNvSpPr txBox="1">
            <a:spLocks/>
          </p:cNvSpPr>
          <p:nvPr/>
        </p:nvSpPr>
        <p:spPr>
          <a:xfrm>
            <a:off x="426425" y="988735"/>
            <a:ext cx="11336039" cy="757914"/>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2745" b="0" i="0" u="none" strike="noStrike" kern="1200" cap="none" spc="-69" normalizeH="0" baseline="0" noProof="0" dirty="0">
              <a:ln w="3175">
                <a:noFill/>
              </a:ln>
              <a:solidFill>
                <a:srgbClr val="0078D4"/>
              </a:solidFill>
              <a:effectLst/>
              <a:uLnTx/>
              <a:uFillTx/>
              <a:latin typeface="Segoe UI Semilight" panose="020B0402040204020203" pitchFamily="34" charset="0"/>
              <a:ea typeface="+mn-ea"/>
              <a:cs typeface="Segoe UI Semilight" panose="020B0402040204020203" pitchFamily="34" charset="0"/>
            </a:endParaRPr>
          </a:p>
        </p:txBody>
      </p:sp>
      <p:sp>
        <p:nvSpPr>
          <p:cNvPr id="8" name="Rectangle 7">
            <a:extLst>
              <a:ext uri="{FF2B5EF4-FFF2-40B4-BE49-F238E27FC236}">
                <a16:creationId xmlns:a16="http://schemas.microsoft.com/office/drawing/2014/main" id="{E5526AF8-C5F6-4794-AAA6-32F9673B65DE}"/>
              </a:ext>
            </a:extLst>
          </p:cNvPr>
          <p:cNvSpPr/>
          <p:nvPr/>
        </p:nvSpPr>
        <p:spPr>
          <a:xfrm>
            <a:off x="1032260" y="2687022"/>
            <a:ext cx="2336935" cy="635430"/>
          </a:xfrm>
          <a:prstGeom prst="rect">
            <a:avLst/>
          </a:prstGeom>
        </p:spPr>
        <p:txBody>
          <a:bodyPr wrap="square">
            <a:spAutoFit/>
          </a:bodyPr>
          <a:lstStyle/>
          <a:p>
            <a:pPr marL="0" marR="0" lvl="0" indent="0" algn="ctr" defTabSz="878441"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29" normalizeH="0" baseline="0" noProof="0" dirty="0">
                <a:ln>
                  <a:noFill/>
                </a:ln>
                <a:solidFill>
                  <a:srgbClr val="505050"/>
                </a:solidFill>
                <a:effectLst/>
                <a:uLnTx/>
                <a:uFillTx/>
                <a:latin typeface="Segoe UI"/>
                <a:ea typeface="Segoe UI" pitchFamily="34" charset="0"/>
                <a:cs typeface="Segoe UI" pitchFamily="34" charset="0"/>
              </a:rPr>
              <a:t>Users with </a:t>
            </a:r>
            <a:r>
              <a:rPr kumimoji="0" lang="en-US" sz="1961" b="1" i="0" u="none" strike="noStrike" kern="1200" cap="none" spc="-29" normalizeH="0" baseline="0" noProof="0" dirty="0">
                <a:ln>
                  <a:noFill/>
                </a:ln>
                <a:solidFill>
                  <a:srgbClr val="0078D4"/>
                </a:solidFill>
                <a:effectLst/>
                <a:uLnTx/>
                <a:uFillTx/>
                <a:latin typeface="Segoe UI Semibold"/>
                <a:ea typeface="Segoe UI" pitchFamily="34" charset="0"/>
                <a:cs typeface="Segoe UI" pitchFamily="34" charset="0"/>
              </a:rPr>
              <a:t>leaked credentials</a:t>
            </a:r>
            <a:endParaRPr kumimoji="0" lang="en-US" sz="1961" b="1" i="0" u="none" strike="noStrike" kern="1200" cap="none" spc="-29" normalizeH="0" baseline="0" noProof="0" dirty="0">
              <a:ln>
                <a:noFill/>
              </a:ln>
              <a:solidFill>
                <a:srgbClr val="0078D4"/>
              </a:solidFill>
              <a:effectLst/>
              <a:uLnTx/>
              <a:uFillTx/>
              <a:latin typeface="Segoe UI"/>
              <a:ea typeface="+mn-ea"/>
              <a:cs typeface="Segoe UI" pitchFamily="34" charset="0"/>
            </a:endParaRPr>
          </a:p>
        </p:txBody>
      </p:sp>
      <p:sp>
        <p:nvSpPr>
          <p:cNvPr id="27" name="Rectangle 26">
            <a:extLst>
              <a:ext uri="{FF2B5EF4-FFF2-40B4-BE49-F238E27FC236}">
                <a16:creationId xmlns:a16="http://schemas.microsoft.com/office/drawing/2014/main" id="{796D7BA6-3FA9-E24F-8B74-B9A7E2A11897}"/>
              </a:ext>
            </a:extLst>
          </p:cNvPr>
          <p:cNvSpPr/>
          <p:nvPr/>
        </p:nvSpPr>
        <p:spPr>
          <a:xfrm>
            <a:off x="4588847" y="2687022"/>
            <a:ext cx="3110461" cy="906980"/>
          </a:xfrm>
          <a:prstGeom prst="rect">
            <a:avLst/>
          </a:prstGeom>
        </p:spPr>
        <p:txBody>
          <a:bodyPr wrap="square">
            <a:spAutoFit/>
          </a:bodyPr>
          <a:lstStyle/>
          <a:p>
            <a:pPr marL="0" marR="0" lvl="0" indent="0" algn="ctr" defTabSz="878441"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29" normalizeH="0" baseline="0" noProof="0" dirty="0">
                <a:ln>
                  <a:noFill/>
                </a:ln>
                <a:solidFill>
                  <a:srgbClr val="505050"/>
                </a:solidFill>
                <a:effectLst/>
                <a:uLnTx/>
                <a:uFillTx/>
                <a:latin typeface="Segoe UI"/>
                <a:ea typeface="Segoe UI" pitchFamily="34" charset="0"/>
                <a:cs typeface="Segoe UI" pitchFamily="34" charset="0"/>
              </a:rPr>
              <a:t>Sign-ins from </a:t>
            </a:r>
            <a:r>
              <a:rPr kumimoji="0" lang="en-US" sz="1961" b="1" i="0" u="none" strike="noStrike" kern="1200" cap="none" spc="-29" normalizeH="0" baseline="0" noProof="0" dirty="0">
                <a:ln>
                  <a:noFill/>
                </a:ln>
                <a:solidFill>
                  <a:srgbClr val="0078D4"/>
                </a:solidFill>
                <a:effectLst/>
                <a:uLnTx/>
                <a:uFillTx/>
                <a:latin typeface="Segoe UI Semibold"/>
                <a:ea typeface="+mn-ea"/>
                <a:cs typeface="Segoe UI" pitchFamily="34" charset="0"/>
              </a:rPr>
              <a:t>anonymous</a:t>
            </a:r>
            <a:r>
              <a:rPr kumimoji="0" lang="en-US" sz="1961" b="0" i="0" u="none" strike="noStrike" kern="1200" cap="none" spc="-29" normalizeH="0" baseline="0" noProof="0" dirty="0">
                <a:ln>
                  <a:noFill/>
                </a:ln>
                <a:solidFill>
                  <a:srgbClr val="0078D4"/>
                </a:solidFill>
                <a:effectLst/>
                <a:uLnTx/>
                <a:uFillTx/>
                <a:latin typeface="Segoe UI Semibold"/>
                <a:ea typeface="Segoe UI" pitchFamily="34" charset="0"/>
                <a:cs typeface="Segoe UI" pitchFamily="34" charset="0"/>
              </a:rPr>
              <a:t> </a:t>
            </a:r>
            <a:r>
              <a:rPr kumimoji="0" lang="en-US" sz="1961" b="1" i="0" u="none" strike="noStrike" kern="1200" cap="none" spc="-29" normalizeH="0" baseline="0" noProof="0" dirty="0">
                <a:ln>
                  <a:noFill/>
                </a:ln>
                <a:solidFill>
                  <a:srgbClr val="0078D4"/>
                </a:solidFill>
                <a:effectLst/>
                <a:uLnTx/>
                <a:uFillTx/>
                <a:latin typeface="Segoe UI Semibold"/>
                <a:ea typeface="+mn-ea"/>
                <a:cs typeface="Segoe UI" pitchFamily="34" charset="0"/>
              </a:rPr>
              <a:t>IP addresses</a:t>
            </a:r>
          </a:p>
        </p:txBody>
      </p:sp>
      <p:sp>
        <p:nvSpPr>
          <p:cNvPr id="28" name="Rectangle 27">
            <a:extLst>
              <a:ext uri="{FF2B5EF4-FFF2-40B4-BE49-F238E27FC236}">
                <a16:creationId xmlns:a16="http://schemas.microsoft.com/office/drawing/2014/main" id="{F88C616B-3910-AA46-9292-E9B02B1CFC40}"/>
              </a:ext>
            </a:extLst>
          </p:cNvPr>
          <p:cNvSpPr/>
          <p:nvPr/>
        </p:nvSpPr>
        <p:spPr>
          <a:xfrm>
            <a:off x="8845482" y="2687022"/>
            <a:ext cx="2336935" cy="635430"/>
          </a:xfrm>
          <a:prstGeom prst="rect">
            <a:avLst/>
          </a:prstGeom>
        </p:spPr>
        <p:txBody>
          <a:bodyPr wrap="square">
            <a:spAutoFit/>
          </a:bodyPr>
          <a:lstStyle/>
          <a:p>
            <a:pPr marL="0" marR="0" lvl="0" indent="0" algn="ctr" defTabSz="878441" rtl="0" eaLnBrk="1" fontAlgn="base" latinLnBrk="0" hangingPunct="1">
              <a:lnSpc>
                <a:spcPct val="90000"/>
              </a:lnSpc>
              <a:spcBef>
                <a:spcPts val="1765"/>
              </a:spcBef>
              <a:spcAft>
                <a:spcPct val="0"/>
              </a:spcAft>
              <a:buClrTx/>
              <a:buSzTx/>
              <a:buFontTx/>
              <a:buNone/>
              <a:tabLst/>
              <a:defRPr/>
            </a:pPr>
            <a:r>
              <a:rPr kumimoji="0" lang="en-US" sz="1961" b="1" i="0" u="none" strike="noStrike" kern="1200" cap="none" spc="-29" normalizeH="0" baseline="0" noProof="0" dirty="0">
                <a:ln>
                  <a:noFill/>
                </a:ln>
                <a:solidFill>
                  <a:srgbClr val="0078D4"/>
                </a:solidFill>
                <a:effectLst/>
                <a:uLnTx/>
                <a:uFillTx/>
                <a:latin typeface="Segoe UI Semibold"/>
                <a:ea typeface="+mn-ea"/>
                <a:cs typeface="Segoe UI" pitchFamily="34" charset="0"/>
              </a:rPr>
              <a:t>Impossible</a:t>
            </a:r>
            <a:r>
              <a:rPr kumimoji="0" lang="en-US" sz="1961" b="0" i="0" u="none" strike="noStrike" kern="1200" cap="none" spc="-29" normalizeH="0" baseline="0" noProof="0" dirty="0">
                <a:ln>
                  <a:noFill/>
                </a:ln>
                <a:solidFill>
                  <a:srgbClr val="0078D4"/>
                </a:solidFill>
                <a:effectLst/>
                <a:uLnTx/>
                <a:uFillTx/>
                <a:latin typeface="Segoe UI Semibold"/>
                <a:ea typeface="Segoe UI" pitchFamily="34" charset="0"/>
                <a:cs typeface="Segoe UI" pitchFamily="34" charset="0"/>
              </a:rPr>
              <a:t> </a:t>
            </a:r>
            <a:r>
              <a:rPr kumimoji="0" lang="en-US" sz="1961" b="1" i="0" u="none" strike="noStrike" kern="1200" cap="none" spc="-29" normalizeH="0" baseline="0" noProof="0" dirty="0">
                <a:ln>
                  <a:noFill/>
                </a:ln>
                <a:solidFill>
                  <a:srgbClr val="0078D4"/>
                </a:solidFill>
                <a:effectLst/>
                <a:uLnTx/>
                <a:uFillTx/>
                <a:latin typeface="Segoe UI Semibold"/>
                <a:ea typeface="+mn-ea"/>
                <a:cs typeface="Segoe UI" pitchFamily="34" charset="0"/>
              </a:rPr>
              <a:t>travel</a:t>
            </a:r>
            <a:r>
              <a:rPr kumimoji="0" lang="en-US" sz="1961" b="0" i="0" u="none" strike="noStrike" kern="1200" cap="none" spc="-29" normalizeH="0" baseline="0" noProof="0" dirty="0">
                <a:ln>
                  <a:noFill/>
                </a:ln>
                <a:solidFill>
                  <a:srgbClr val="0078D4"/>
                </a:solidFill>
                <a:effectLst/>
                <a:uLnTx/>
                <a:uFillTx/>
                <a:latin typeface="Segoe UI Semibold"/>
                <a:ea typeface="Segoe UI" pitchFamily="34" charset="0"/>
                <a:cs typeface="Segoe UI" pitchFamily="34" charset="0"/>
              </a:rPr>
              <a:t> </a:t>
            </a:r>
            <a:r>
              <a:rPr kumimoji="0" lang="en-US" sz="1961" b="0" i="0" u="none" strike="noStrike" kern="1200" cap="none" spc="-29" normalizeH="0" baseline="0" noProof="0" dirty="0">
                <a:ln>
                  <a:noFill/>
                </a:ln>
                <a:solidFill>
                  <a:srgbClr val="505050"/>
                </a:solidFill>
                <a:effectLst/>
                <a:uLnTx/>
                <a:uFillTx/>
                <a:latin typeface="Segoe UI"/>
                <a:ea typeface="Segoe UI" pitchFamily="34" charset="0"/>
                <a:cs typeface="Segoe UI" pitchFamily="34" charset="0"/>
              </a:rPr>
              <a:t>to atypical locations</a:t>
            </a:r>
          </a:p>
        </p:txBody>
      </p:sp>
      <p:sp>
        <p:nvSpPr>
          <p:cNvPr id="29" name="Rectangle 28">
            <a:extLst>
              <a:ext uri="{FF2B5EF4-FFF2-40B4-BE49-F238E27FC236}">
                <a16:creationId xmlns:a16="http://schemas.microsoft.com/office/drawing/2014/main" id="{28285392-B34D-DB4A-A4F7-F9B1B9D8E036}"/>
              </a:ext>
            </a:extLst>
          </p:cNvPr>
          <p:cNvSpPr/>
          <p:nvPr/>
        </p:nvSpPr>
        <p:spPr>
          <a:xfrm>
            <a:off x="1076190" y="4956693"/>
            <a:ext cx="2336935" cy="635430"/>
          </a:xfrm>
          <a:prstGeom prst="rect">
            <a:avLst/>
          </a:prstGeom>
        </p:spPr>
        <p:txBody>
          <a:bodyPr wrap="square">
            <a:spAutoFit/>
          </a:bodyPr>
          <a:lstStyle/>
          <a:p>
            <a:pPr marL="0" marR="0" lvl="0" indent="0" algn="ctr" defTabSz="878441"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29" normalizeH="0" baseline="0" noProof="0" dirty="0">
                <a:ln>
                  <a:noFill/>
                </a:ln>
                <a:solidFill>
                  <a:srgbClr val="505050"/>
                </a:solidFill>
                <a:effectLst/>
                <a:uLnTx/>
                <a:uFillTx/>
                <a:latin typeface="Segoe UI"/>
                <a:ea typeface="Segoe UI" pitchFamily="34" charset="0"/>
                <a:cs typeface="Segoe UI" pitchFamily="34" charset="0"/>
              </a:rPr>
              <a:t>Sign-ins from </a:t>
            </a:r>
            <a:r>
              <a:rPr kumimoji="0" lang="en-US" sz="1961" b="1" i="0" u="none" strike="noStrike" kern="1200" cap="none" spc="-29" normalizeH="0" baseline="0" noProof="0" dirty="0">
                <a:ln>
                  <a:noFill/>
                </a:ln>
                <a:solidFill>
                  <a:srgbClr val="0078D4"/>
                </a:solidFill>
                <a:effectLst/>
                <a:uLnTx/>
                <a:uFillTx/>
                <a:latin typeface="Segoe UI Semibold"/>
                <a:ea typeface="Segoe UI" pitchFamily="34" charset="0"/>
                <a:cs typeface="Segoe UI" pitchFamily="34" charset="0"/>
              </a:rPr>
              <a:t>infected devices</a:t>
            </a:r>
            <a:endParaRPr kumimoji="0" lang="en-US" sz="1961" b="1" i="0" u="none" strike="noStrike" kern="1200" cap="none" spc="-29" normalizeH="0" baseline="0" noProof="0" dirty="0">
              <a:ln>
                <a:noFill/>
              </a:ln>
              <a:solidFill>
                <a:srgbClr val="0078D4"/>
              </a:solidFill>
              <a:effectLst/>
              <a:uLnTx/>
              <a:uFillTx/>
              <a:latin typeface="Segoe UI"/>
              <a:ea typeface="+mn-ea"/>
              <a:cs typeface="Segoe UI" pitchFamily="34" charset="0"/>
            </a:endParaRPr>
          </a:p>
        </p:txBody>
      </p:sp>
      <p:sp>
        <p:nvSpPr>
          <p:cNvPr id="30" name="Rectangle 29">
            <a:extLst>
              <a:ext uri="{FF2B5EF4-FFF2-40B4-BE49-F238E27FC236}">
                <a16:creationId xmlns:a16="http://schemas.microsoft.com/office/drawing/2014/main" id="{3629CD22-2320-6044-8437-01102B3553E0}"/>
              </a:ext>
            </a:extLst>
          </p:cNvPr>
          <p:cNvSpPr/>
          <p:nvPr/>
        </p:nvSpPr>
        <p:spPr>
          <a:xfrm>
            <a:off x="4640942" y="4956693"/>
            <a:ext cx="3110461" cy="906980"/>
          </a:xfrm>
          <a:prstGeom prst="rect">
            <a:avLst/>
          </a:prstGeom>
        </p:spPr>
        <p:txBody>
          <a:bodyPr wrap="square">
            <a:spAutoFit/>
          </a:bodyPr>
          <a:lstStyle/>
          <a:p>
            <a:pPr marL="0" marR="0" lvl="0" indent="0" algn="ctr" defTabSz="878441"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29" normalizeH="0" baseline="0" noProof="0" dirty="0">
                <a:ln>
                  <a:noFill/>
                </a:ln>
                <a:solidFill>
                  <a:srgbClr val="505050"/>
                </a:solidFill>
                <a:effectLst/>
                <a:uLnTx/>
                <a:uFillTx/>
                <a:latin typeface="Segoe UI"/>
                <a:ea typeface="Segoe UI" pitchFamily="34" charset="0"/>
                <a:cs typeface="Segoe UI" pitchFamily="34" charset="0"/>
              </a:rPr>
              <a:t>Sign-ins from IP addresses with </a:t>
            </a:r>
            <a:r>
              <a:rPr kumimoji="0" lang="en-US" sz="1961" b="1" i="0" u="none" strike="noStrike" kern="1200" cap="none" spc="-29" normalizeH="0" baseline="0" noProof="0" dirty="0">
                <a:ln>
                  <a:noFill/>
                </a:ln>
                <a:solidFill>
                  <a:srgbClr val="0078D4"/>
                </a:solidFill>
                <a:effectLst/>
                <a:uLnTx/>
                <a:uFillTx/>
                <a:latin typeface="Segoe UI Semibold"/>
                <a:ea typeface="+mn-ea"/>
                <a:cs typeface="Segoe UI" pitchFamily="34" charset="0"/>
              </a:rPr>
              <a:t>suspicious activity</a:t>
            </a:r>
          </a:p>
        </p:txBody>
      </p:sp>
      <p:sp>
        <p:nvSpPr>
          <p:cNvPr id="31" name="Rectangle 30">
            <a:extLst>
              <a:ext uri="{FF2B5EF4-FFF2-40B4-BE49-F238E27FC236}">
                <a16:creationId xmlns:a16="http://schemas.microsoft.com/office/drawing/2014/main" id="{3C471E78-9F57-0D4C-8A76-3EC69C850667}"/>
              </a:ext>
            </a:extLst>
          </p:cNvPr>
          <p:cNvSpPr/>
          <p:nvPr/>
        </p:nvSpPr>
        <p:spPr>
          <a:xfrm>
            <a:off x="8788893" y="4956693"/>
            <a:ext cx="2570629" cy="1409360"/>
          </a:xfrm>
          <a:prstGeom prst="rect">
            <a:avLst/>
          </a:prstGeom>
        </p:spPr>
        <p:txBody>
          <a:bodyPr wrap="square">
            <a:spAutoFit/>
          </a:bodyPr>
          <a:lstStyle/>
          <a:p>
            <a:pPr marL="0" marR="0" lvl="0" indent="0" algn="ctr" defTabSz="878441"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29" normalizeH="0" baseline="0" noProof="0" dirty="0">
                <a:ln>
                  <a:noFill/>
                </a:ln>
                <a:solidFill>
                  <a:srgbClr val="505050"/>
                </a:solidFill>
                <a:effectLst/>
                <a:uLnTx/>
                <a:uFillTx/>
                <a:latin typeface="Segoe UI"/>
                <a:ea typeface="Segoe UI" pitchFamily="34" charset="0"/>
                <a:cs typeface="Segoe UI" pitchFamily="34" charset="0"/>
              </a:rPr>
              <a:t>Sign-ins from </a:t>
            </a:r>
            <a:r>
              <a:rPr kumimoji="0" lang="en-US" sz="1961" b="1" i="0" u="none" strike="noStrike" kern="1200" cap="none" spc="-29" normalizeH="0" baseline="0" noProof="0" dirty="0">
                <a:ln>
                  <a:noFill/>
                </a:ln>
                <a:solidFill>
                  <a:srgbClr val="0078D4"/>
                </a:solidFill>
                <a:effectLst/>
                <a:uLnTx/>
                <a:uFillTx/>
                <a:latin typeface="Segoe UI Semibold"/>
                <a:ea typeface="+mn-ea"/>
                <a:cs typeface="Segoe UI" pitchFamily="34" charset="0"/>
              </a:rPr>
              <a:t>unfamiliar locations</a:t>
            </a:r>
          </a:p>
          <a:p>
            <a:pPr marL="0" marR="0" lvl="0" indent="0" algn="ctr" defTabSz="878441" rtl="0" eaLnBrk="1" fontAlgn="base" latinLnBrk="0" hangingPunct="1">
              <a:lnSpc>
                <a:spcPct val="90000"/>
              </a:lnSpc>
              <a:spcBef>
                <a:spcPts val="1765"/>
              </a:spcBef>
              <a:spcAft>
                <a:spcPct val="0"/>
              </a:spcAft>
              <a:buClrTx/>
              <a:buSzTx/>
              <a:buFontTx/>
              <a:buNone/>
              <a:tabLst/>
              <a:defRPr/>
            </a:pPr>
            <a:endParaRPr kumimoji="0" lang="en-US" sz="1961" b="1" i="0" u="none" strike="noStrike" kern="1200" cap="none" spc="-29" normalizeH="0" baseline="0" noProof="0" dirty="0">
              <a:ln>
                <a:noFill/>
              </a:ln>
              <a:solidFill>
                <a:srgbClr val="0078D4"/>
              </a:soli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78EC69CE-EB28-474E-9297-D448A5124E20}"/>
              </a:ext>
            </a:extLst>
          </p:cNvPr>
          <p:cNvGrpSpPr/>
          <p:nvPr/>
        </p:nvGrpSpPr>
        <p:grpSpPr>
          <a:xfrm>
            <a:off x="0" y="5860160"/>
            <a:ext cx="12191999" cy="586036"/>
            <a:chOff x="0" y="5860160"/>
            <a:chExt cx="12191999" cy="586036"/>
          </a:xfrm>
        </p:grpSpPr>
        <p:sp>
          <p:nvSpPr>
            <p:cNvPr id="20" name="Rectangle 19">
              <a:extLst>
                <a:ext uri="{FF2B5EF4-FFF2-40B4-BE49-F238E27FC236}">
                  <a16:creationId xmlns:a16="http://schemas.microsoft.com/office/drawing/2014/main" id="{76470928-2E88-DF46-9481-1085EB6D9767}"/>
                </a:ext>
              </a:extLst>
            </p:cNvPr>
            <p:cNvSpPr/>
            <p:nvPr/>
          </p:nvSpPr>
          <p:spPr>
            <a:xfrm>
              <a:off x="0" y="5860160"/>
              <a:ext cx="12191999" cy="586036"/>
            </a:xfrm>
            <a:prstGeom prst="rect">
              <a:avLst/>
            </a:prstGeom>
            <a:solidFill>
              <a:schemeClr val="tx1"/>
            </a:solidFill>
          </p:spPr>
          <p:txBody>
            <a:bodyPr wrap="square" anchor="ctr" anchorCtr="0">
              <a:noAutofit/>
            </a:bodyPr>
            <a:lstStyle/>
            <a:p>
              <a:pPr marL="0" marR="0" lvl="0" indent="0" algn="ctr" defTabSz="878441"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29" normalizeH="0" baseline="0" noProof="0" dirty="0">
                  <a:ln>
                    <a:noFill/>
                  </a:ln>
                  <a:solidFill>
                    <a:schemeClr val="bg1"/>
                  </a:solidFill>
                  <a:effectLst/>
                  <a:uLnTx/>
                  <a:uFillTx/>
                  <a:latin typeface="Segoe UI"/>
                  <a:ea typeface="+mn-ea"/>
                  <a:cs typeface="Segoe UI" pitchFamily="34" charset="0"/>
                </a:rPr>
                <a:t>New risk alerts are added as </a:t>
              </a:r>
              <a:r>
                <a:rPr kumimoji="0" lang="en-US" sz="1961" b="1" i="0" u="none" strike="noStrike" kern="1200" cap="none" spc="-29" normalizeH="0" baseline="0" noProof="0" dirty="0">
                  <a:ln>
                    <a:noFill/>
                  </a:ln>
                  <a:solidFill>
                    <a:srgbClr val="FFC000"/>
                  </a:solidFill>
                  <a:effectLst/>
                  <a:uLnTx/>
                  <a:uFillTx/>
                  <a:latin typeface="Segoe UI Semibold"/>
                  <a:ea typeface="+mn-ea"/>
                  <a:cs typeface="Segoe UI" pitchFamily="34" charset="0"/>
                </a:rPr>
                <a:t>new threats </a:t>
              </a:r>
              <a:r>
                <a:rPr kumimoji="0" lang="en-US" sz="1961" b="0" i="0" u="none" strike="noStrike" kern="1200" cap="none" spc="-29" normalizeH="0" baseline="0" noProof="0" dirty="0">
                  <a:ln>
                    <a:noFill/>
                  </a:ln>
                  <a:solidFill>
                    <a:schemeClr val="bg1"/>
                  </a:solidFill>
                  <a:effectLst/>
                  <a:uLnTx/>
                  <a:uFillTx/>
                  <a:latin typeface="Segoe UI"/>
                  <a:ea typeface="+mn-ea"/>
                  <a:cs typeface="Segoe UI" pitchFamily="34" charset="0"/>
                </a:rPr>
                <a:t>emerge</a:t>
              </a:r>
            </a:p>
          </p:txBody>
        </p:sp>
        <p:sp>
          <p:nvSpPr>
            <p:cNvPr id="9" name="Freeform: Shape 8">
              <a:extLst>
                <a:ext uri="{FF2B5EF4-FFF2-40B4-BE49-F238E27FC236}">
                  <a16:creationId xmlns:a16="http://schemas.microsoft.com/office/drawing/2014/main" id="{FBE1C10A-2BD8-4860-BADE-9B11C1E215D6}"/>
                </a:ext>
              </a:extLst>
            </p:cNvPr>
            <p:cNvSpPr>
              <a:spLocks noChangeAspect="1"/>
            </p:cNvSpPr>
            <p:nvPr/>
          </p:nvSpPr>
          <p:spPr bwMode="auto">
            <a:xfrm>
              <a:off x="2964999" y="6002814"/>
              <a:ext cx="315228" cy="300728"/>
            </a:xfrm>
            <a:custGeom>
              <a:avLst/>
              <a:gdLst>
                <a:gd name="connsiteX0" fmla="*/ 1523351 w 3036034"/>
                <a:gd name="connsiteY0" fmla="*/ 2247136 h 2896360"/>
                <a:gd name="connsiteX1" fmla="*/ 1418195 w 3036034"/>
                <a:gd name="connsiteY1" fmla="*/ 2352292 h 2896360"/>
                <a:gd name="connsiteX2" fmla="*/ 1523351 w 3036034"/>
                <a:gd name="connsiteY2" fmla="*/ 2457448 h 2896360"/>
                <a:gd name="connsiteX3" fmla="*/ 1628507 w 3036034"/>
                <a:gd name="connsiteY3" fmla="*/ 2352292 h 2896360"/>
                <a:gd name="connsiteX4" fmla="*/ 1523351 w 3036034"/>
                <a:gd name="connsiteY4" fmla="*/ 2247136 h 2896360"/>
                <a:gd name="connsiteX5" fmla="*/ 1516964 w 3036034"/>
                <a:gd name="connsiteY5" fmla="*/ 838960 h 2896360"/>
                <a:gd name="connsiteX6" fmla="*/ 1431474 w 3036034"/>
                <a:gd name="connsiteY6" fmla="*/ 924450 h 2896360"/>
                <a:gd name="connsiteX7" fmla="*/ 1431474 w 3036034"/>
                <a:gd name="connsiteY7" fmla="*/ 2125946 h 2896360"/>
                <a:gd name="connsiteX8" fmla="*/ 1615228 w 3036034"/>
                <a:gd name="connsiteY8" fmla="*/ 2125946 h 2896360"/>
                <a:gd name="connsiteX9" fmla="*/ 1615228 w 3036034"/>
                <a:gd name="connsiteY9" fmla="*/ 924450 h 2896360"/>
                <a:gd name="connsiteX10" fmla="*/ 1529738 w 3036034"/>
                <a:gd name="connsiteY10" fmla="*/ 838960 h 2896360"/>
                <a:gd name="connsiteX11" fmla="*/ 1518017 w 3036034"/>
                <a:gd name="connsiteY11" fmla="*/ 0 h 2896360"/>
                <a:gd name="connsiteX12" fmla="*/ 3036034 w 3036034"/>
                <a:gd name="connsiteY12" fmla="*/ 2896360 h 2896360"/>
                <a:gd name="connsiteX13" fmla="*/ 0 w 3036034"/>
                <a:gd name="connsiteY13" fmla="*/ 2896360 h 289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6034" h="2896360">
                  <a:moveTo>
                    <a:pt x="1523351" y="2247136"/>
                  </a:moveTo>
                  <a:cubicBezTo>
                    <a:pt x="1465275" y="2247136"/>
                    <a:pt x="1418195" y="2294216"/>
                    <a:pt x="1418195" y="2352292"/>
                  </a:cubicBezTo>
                  <a:cubicBezTo>
                    <a:pt x="1418195" y="2410368"/>
                    <a:pt x="1465275" y="2457448"/>
                    <a:pt x="1523351" y="2457448"/>
                  </a:cubicBezTo>
                  <a:cubicBezTo>
                    <a:pt x="1581427" y="2457448"/>
                    <a:pt x="1628507" y="2410368"/>
                    <a:pt x="1628507" y="2352292"/>
                  </a:cubicBezTo>
                  <a:cubicBezTo>
                    <a:pt x="1628507" y="2294216"/>
                    <a:pt x="1581427" y="2247136"/>
                    <a:pt x="1523351" y="2247136"/>
                  </a:cubicBezTo>
                  <a:close/>
                  <a:moveTo>
                    <a:pt x="1516964" y="838960"/>
                  </a:moveTo>
                  <a:cubicBezTo>
                    <a:pt x="1469749" y="838960"/>
                    <a:pt x="1431474" y="877235"/>
                    <a:pt x="1431474" y="924450"/>
                  </a:cubicBezTo>
                  <a:lnTo>
                    <a:pt x="1431474" y="2125946"/>
                  </a:lnTo>
                  <a:lnTo>
                    <a:pt x="1615228" y="2125946"/>
                  </a:lnTo>
                  <a:lnTo>
                    <a:pt x="1615228" y="924450"/>
                  </a:lnTo>
                  <a:cubicBezTo>
                    <a:pt x="1615228" y="877235"/>
                    <a:pt x="1576953" y="838960"/>
                    <a:pt x="1529738" y="838960"/>
                  </a:cubicBezTo>
                  <a:close/>
                  <a:moveTo>
                    <a:pt x="1518017" y="0"/>
                  </a:moveTo>
                  <a:lnTo>
                    <a:pt x="3036034" y="2896360"/>
                  </a:lnTo>
                  <a:lnTo>
                    <a:pt x="0" y="2896360"/>
                  </a:ln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A7EF67B3-6FFC-4176-BD4D-0A2573A04DE5}"/>
              </a:ext>
            </a:extLst>
          </p:cNvPr>
          <p:cNvGrpSpPr/>
          <p:nvPr/>
        </p:nvGrpSpPr>
        <p:grpSpPr>
          <a:xfrm>
            <a:off x="1576119" y="1389077"/>
            <a:ext cx="1249218" cy="1249218"/>
            <a:chOff x="1576119" y="1389077"/>
            <a:chExt cx="1249218" cy="1249218"/>
          </a:xfrm>
        </p:grpSpPr>
        <p:sp>
          <p:nvSpPr>
            <p:cNvPr id="21" name="Oval 20">
              <a:extLst>
                <a:ext uri="{FF2B5EF4-FFF2-40B4-BE49-F238E27FC236}">
                  <a16:creationId xmlns:a16="http://schemas.microsoft.com/office/drawing/2014/main" id="{3F9F4F4A-C4D2-004D-8596-A55CC56DC1B1}"/>
                </a:ext>
              </a:extLst>
            </p:cNvPr>
            <p:cNvSpPr/>
            <p:nvPr/>
          </p:nvSpPr>
          <p:spPr bwMode="auto">
            <a:xfrm>
              <a:off x="1576119" y="1389077"/>
              <a:ext cx="1249218" cy="1249218"/>
            </a:xfrm>
            <a:prstGeom prst="ellipse">
              <a:avLst/>
            </a:prstGeom>
            <a:solidFill>
              <a:schemeClr val="bg1"/>
            </a:solidFill>
            <a:ln w="12700" cap="sq">
              <a:solidFill>
                <a:srgbClr val="0078D4"/>
              </a:solidFill>
              <a:prstDash val="solid"/>
              <a:miter lim="800000"/>
              <a:headEnd/>
              <a:tailEnd/>
            </a:ln>
            <a:effectLst>
              <a:outerShdw blurRad="50800" dist="38100" dir="2700000" algn="tl" rotWithShape="0">
                <a:prstClr val="black">
                  <a:alpha val="40000"/>
                </a:prstClr>
              </a:outerShdw>
            </a:effec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3" name="Graphic 2">
              <a:extLst>
                <a:ext uri="{FF2B5EF4-FFF2-40B4-BE49-F238E27FC236}">
                  <a16:creationId xmlns:a16="http://schemas.microsoft.com/office/drawing/2014/main" id="{3AB364C3-CEDB-2242-BA0C-EE2B1CA1B00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776" t="56689" r="27419"/>
            <a:stretch/>
          </p:blipFill>
          <p:spPr>
            <a:xfrm>
              <a:off x="1878686" y="2014685"/>
              <a:ext cx="644085" cy="549083"/>
            </a:xfrm>
            <a:prstGeom prst="rect">
              <a:avLst/>
            </a:prstGeom>
          </p:spPr>
        </p:pic>
        <p:pic>
          <p:nvPicPr>
            <p:cNvPr id="32" name="Graphic 31">
              <a:extLst>
                <a:ext uri="{FF2B5EF4-FFF2-40B4-BE49-F238E27FC236}">
                  <a16:creationId xmlns:a16="http://schemas.microsoft.com/office/drawing/2014/main" id="{D2794BF3-4B56-9446-9CE3-69A0F3E1B5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842915" y="1483881"/>
              <a:ext cx="715627" cy="715627"/>
            </a:xfrm>
            <a:prstGeom prst="rect">
              <a:avLst/>
            </a:prstGeom>
          </p:spPr>
        </p:pic>
      </p:grpSp>
      <p:grpSp>
        <p:nvGrpSpPr>
          <p:cNvPr id="5" name="Group 4">
            <a:extLst>
              <a:ext uri="{FF2B5EF4-FFF2-40B4-BE49-F238E27FC236}">
                <a16:creationId xmlns:a16="http://schemas.microsoft.com/office/drawing/2014/main" id="{3646EE81-BEF1-4C1B-8C5F-79877A35865D}"/>
              </a:ext>
            </a:extLst>
          </p:cNvPr>
          <p:cNvGrpSpPr/>
          <p:nvPr/>
        </p:nvGrpSpPr>
        <p:grpSpPr>
          <a:xfrm>
            <a:off x="5486812" y="1281853"/>
            <a:ext cx="1249218" cy="1356442"/>
            <a:chOff x="5486812" y="1281853"/>
            <a:chExt cx="1249218" cy="1356442"/>
          </a:xfrm>
        </p:grpSpPr>
        <p:sp>
          <p:nvSpPr>
            <p:cNvPr id="22" name="Oval 21">
              <a:extLst>
                <a:ext uri="{FF2B5EF4-FFF2-40B4-BE49-F238E27FC236}">
                  <a16:creationId xmlns:a16="http://schemas.microsoft.com/office/drawing/2014/main" id="{E4322592-9A6A-0C47-B7AB-4A91ED371DA5}"/>
                </a:ext>
              </a:extLst>
            </p:cNvPr>
            <p:cNvSpPr/>
            <p:nvPr/>
          </p:nvSpPr>
          <p:spPr bwMode="auto">
            <a:xfrm>
              <a:off x="5486812" y="1389077"/>
              <a:ext cx="1249218" cy="1249218"/>
            </a:xfrm>
            <a:prstGeom prst="ellipse">
              <a:avLst/>
            </a:prstGeom>
            <a:solidFill>
              <a:schemeClr val="bg1"/>
            </a:solidFill>
            <a:ln w="12700" cap="sq">
              <a:solidFill>
                <a:srgbClr val="0078D4"/>
              </a:solidFill>
              <a:prstDash val="solid"/>
              <a:miter lim="800000"/>
              <a:headEnd/>
              <a:tailEnd/>
            </a:ln>
            <a:effectLst>
              <a:outerShdw blurRad="50800" dist="38100" dir="2700000" algn="tl" rotWithShape="0">
                <a:prstClr val="black">
                  <a:alpha val="40000"/>
                </a:prstClr>
              </a:outerShdw>
            </a:effec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33" name="Graphic 32">
              <a:extLst>
                <a:ext uri="{FF2B5EF4-FFF2-40B4-BE49-F238E27FC236}">
                  <a16:creationId xmlns:a16="http://schemas.microsoft.com/office/drawing/2014/main" id="{9512FD58-F35E-6E4E-9A80-F96E607EC8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729098" y="1738690"/>
              <a:ext cx="787190" cy="787190"/>
            </a:xfrm>
            <a:prstGeom prst="rect">
              <a:avLst/>
            </a:prstGeom>
          </p:spPr>
        </p:pic>
        <p:pic>
          <p:nvPicPr>
            <p:cNvPr id="34" name="Graphic 33">
              <a:extLst>
                <a:ext uri="{FF2B5EF4-FFF2-40B4-BE49-F238E27FC236}">
                  <a16:creationId xmlns:a16="http://schemas.microsoft.com/office/drawing/2014/main" id="{34EB02C6-7912-9B49-9C3D-7CEA704275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729098" y="1281853"/>
              <a:ext cx="787190" cy="787190"/>
            </a:xfrm>
            <a:prstGeom prst="rect">
              <a:avLst/>
            </a:prstGeom>
          </p:spPr>
        </p:pic>
      </p:grpSp>
      <p:grpSp>
        <p:nvGrpSpPr>
          <p:cNvPr id="10" name="Group 9">
            <a:extLst>
              <a:ext uri="{FF2B5EF4-FFF2-40B4-BE49-F238E27FC236}">
                <a16:creationId xmlns:a16="http://schemas.microsoft.com/office/drawing/2014/main" id="{AB05AF84-B585-492E-B08A-F209A55C4102}"/>
              </a:ext>
            </a:extLst>
          </p:cNvPr>
          <p:cNvGrpSpPr/>
          <p:nvPr/>
        </p:nvGrpSpPr>
        <p:grpSpPr>
          <a:xfrm>
            <a:off x="9397505" y="1389077"/>
            <a:ext cx="1249218" cy="1249218"/>
            <a:chOff x="9397505" y="1389077"/>
            <a:chExt cx="1249218" cy="1249218"/>
          </a:xfrm>
        </p:grpSpPr>
        <p:sp>
          <p:nvSpPr>
            <p:cNvPr id="23" name="Oval 22">
              <a:extLst>
                <a:ext uri="{FF2B5EF4-FFF2-40B4-BE49-F238E27FC236}">
                  <a16:creationId xmlns:a16="http://schemas.microsoft.com/office/drawing/2014/main" id="{0B331EE9-7437-3946-A5A8-EDECCD59C806}"/>
                </a:ext>
              </a:extLst>
            </p:cNvPr>
            <p:cNvSpPr/>
            <p:nvPr/>
          </p:nvSpPr>
          <p:spPr bwMode="auto">
            <a:xfrm>
              <a:off x="9397505" y="1389077"/>
              <a:ext cx="1249218" cy="1249218"/>
            </a:xfrm>
            <a:prstGeom prst="ellipse">
              <a:avLst/>
            </a:prstGeom>
            <a:solidFill>
              <a:schemeClr val="bg1"/>
            </a:solidFill>
            <a:ln w="12700" cap="sq">
              <a:solidFill>
                <a:srgbClr val="0078D4"/>
              </a:solidFill>
              <a:prstDash val="solid"/>
              <a:miter lim="800000"/>
              <a:headEnd/>
              <a:tailEnd/>
            </a:ln>
            <a:effectLst>
              <a:outerShdw blurRad="50800" dist="38100" dir="2700000" algn="tl" rotWithShape="0">
                <a:prstClr val="black">
                  <a:alpha val="40000"/>
                </a:prstClr>
              </a:outerShdw>
            </a:effec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35" name="Graphic 34">
              <a:extLst>
                <a:ext uri="{FF2B5EF4-FFF2-40B4-BE49-F238E27FC236}">
                  <a16:creationId xmlns:a16="http://schemas.microsoft.com/office/drawing/2014/main" id="{92C691D1-2B66-CE43-BE91-C02C3779A6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537699" y="1512550"/>
              <a:ext cx="952500" cy="952500"/>
            </a:xfrm>
            <a:prstGeom prst="rect">
              <a:avLst/>
            </a:prstGeom>
          </p:spPr>
        </p:pic>
      </p:grpSp>
      <p:grpSp>
        <p:nvGrpSpPr>
          <p:cNvPr id="13" name="Group 12">
            <a:extLst>
              <a:ext uri="{FF2B5EF4-FFF2-40B4-BE49-F238E27FC236}">
                <a16:creationId xmlns:a16="http://schemas.microsoft.com/office/drawing/2014/main" id="{82DFC2F2-3451-4F6F-BB0C-D94BCD2828FB}"/>
              </a:ext>
            </a:extLst>
          </p:cNvPr>
          <p:cNvGrpSpPr/>
          <p:nvPr/>
        </p:nvGrpSpPr>
        <p:grpSpPr>
          <a:xfrm>
            <a:off x="1576119" y="3593435"/>
            <a:ext cx="1249218" cy="1249218"/>
            <a:chOff x="1576119" y="3593435"/>
            <a:chExt cx="1249218" cy="1249218"/>
          </a:xfrm>
        </p:grpSpPr>
        <p:sp>
          <p:nvSpPr>
            <p:cNvPr id="24" name="Oval 23">
              <a:extLst>
                <a:ext uri="{FF2B5EF4-FFF2-40B4-BE49-F238E27FC236}">
                  <a16:creationId xmlns:a16="http://schemas.microsoft.com/office/drawing/2014/main" id="{27153916-5D74-AD4D-8B35-0EEB9F3E991B}"/>
                </a:ext>
              </a:extLst>
            </p:cNvPr>
            <p:cNvSpPr/>
            <p:nvPr/>
          </p:nvSpPr>
          <p:spPr bwMode="auto">
            <a:xfrm>
              <a:off x="1576119" y="3593435"/>
              <a:ext cx="1249218" cy="1249218"/>
            </a:xfrm>
            <a:prstGeom prst="ellipse">
              <a:avLst/>
            </a:prstGeom>
            <a:solidFill>
              <a:schemeClr val="bg1"/>
            </a:solidFill>
            <a:ln w="12700" cap="sq">
              <a:solidFill>
                <a:srgbClr val="0078D4"/>
              </a:solidFill>
              <a:prstDash val="solid"/>
              <a:miter lim="800000"/>
              <a:headEnd/>
              <a:tailEnd/>
            </a:ln>
            <a:effectLst>
              <a:outerShdw blurRad="50800" dist="38100" dir="2700000" algn="tl" rotWithShape="0">
                <a:prstClr val="black">
                  <a:alpha val="40000"/>
                </a:prstClr>
              </a:outerShdw>
            </a:effec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36" name="Graphic 35">
              <a:extLst>
                <a:ext uri="{FF2B5EF4-FFF2-40B4-BE49-F238E27FC236}">
                  <a16:creationId xmlns:a16="http://schemas.microsoft.com/office/drawing/2014/main" id="{E238EFD9-FFB0-F345-86DC-6BB254056F7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51072" y="3833749"/>
              <a:ext cx="715627" cy="715627"/>
            </a:xfrm>
            <a:prstGeom prst="rect">
              <a:avLst/>
            </a:prstGeom>
          </p:spPr>
        </p:pic>
      </p:grpSp>
      <p:grpSp>
        <p:nvGrpSpPr>
          <p:cNvPr id="12" name="Group 11">
            <a:extLst>
              <a:ext uri="{FF2B5EF4-FFF2-40B4-BE49-F238E27FC236}">
                <a16:creationId xmlns:a16="http://schemas.microsoft.com/office/drawing/2014/main" id="{4F357F70-2271-49B8-8AC2-4F55BDE8616D}"/>
              </a:ext>
            </a:extLst>
          </p:cNvPr>
          <p:cNvGrpSpPr/>
          <p:nvPr/>
        </p:nvGrpSpPr>
        <p:grpSpPr>
          <a:xfrm>
            <a:off x="5486812" y="3593435"/>
            <a:ext cx="1249218" cy="1249218"/>
            <a:chOff x="5486812" y="3593435"/>
            <a:chExt cx="1249218" cy="1249218"/>
          </a:xfrm>
        </p:grpSpPr>
        <p:sp>
          <p:nvSpPr>
            <p:cNvPr id="25" name="Oval 24">
              <a:extLst>
                <a:ext uri="{FF2B5EF4-FFF2-40B4-BE49-F238E27FC236}">
                  <a16:creationId xmlns:a16="http://schemas.microsoft.com/office/drawing/2014/main" id="{1477CBD2-E6B1-E844-A0A7-01C3AE761819}"/>
                </a:ext>
              </a:extLst>
            </p:cNvPr>
            <p:cNvSpPr/>
            <p:nvPr/>
          </p:nvSpPr>
          <p:spPr bwMode="auto">
            <a:xfrm>
              <a:off x="5486812" y="3593435"/>
              <a:ext cx="1249218" cy="1249218"/>
            </a:xfrm>
            <a:prstGeom prst="ellipse">
              <a:avLst/>
            </a:prstGeom>
            <a:solidFill>
              <a:schemeClr val="bg1"/>
            </a:solidFill>
            <a:ln w="12700" cap="sq">
              <a:solidFill>
                <a:srgbClr val="0078D4"/>
              </a:solidFill>
              <a:prstDash val="solid"/>
              <a:miter lim="800000"/>
              <a:headEnd/>
              <a:tailEnd/>
            </a:ln>
            <a:effectLst>
              <a:outerShdw blurRad="50800" dist="38100" dir="2700000" algn="tl" rotWithShape="0">
                <a:prstClr val="black">
                  <a:alpha val="40000"/>
                </a:prstClr>
              </a:outerShdw>
            </a:effec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37" name="Graphic 36">
              <a:extLst>
                <a:ext uri="{FF2B5EF4-FFF2-40B4-BE49-F238E27FC236}">
                  <a16:creationId xmlns:a16="http://schemas.microsoft.com/office/drawing/2014/main" id="{48C50780-91F3-2349-82CC-EDFDE603E19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5729098" y="3797967"/>
              <a:ext cx="787190" cy="787190"/>
            </a:xfrm>
            <a:prstGeom prst="rect">
              <a:avLst/>
            </a:prstGeom>
          </p:spPr>
        </p:pic>
      </p:grpSp>
      <p:grpSp>
        <p:nvGrpSpPr>
          <p:cNvPr id="11" name="Group 10">
            <a:extLst>
              <a:ext uri="{FF2B5EF4-FFF2-40B4-BE49-F238E27FC236}">
                <a16:creationId xmlns:a16="http://schemas.microsoft.com/office/drawing/2014/main" id="{AA0F1110-2F5E-4119-AEBE-50D25044EDB5}"/>
              </a:ext>
            </a:extLst>
          </p:cNvPr>
          <p:cNvGrpSpPr/>
          <p:nvPr/>
        </p:nvGrpSpPr>
        <p:grpSpPr>
          <a:xfrm>
            <a:off x="9363919" y="3593435"/>
            <a:ext cx="1282804" cy="1249218"/>
            <a:chOff x="9363919" y="3593435"/>
            <a:chExt cx="1282804" cy="1249218"/>
          </a:xfrm>
        </p:grpSpPr>
        <p:sp>
          <p:nvSpPr>
            <p:cNvPr id="26" name="Oval 25">
              <a:extLst>
                <a:ext uri="{FF2B5EF4-FFF2-40B4-BE49-F238E27FC236}">
                  <a16:creationId xmlns:a16="http://schemas.microsoft.com/office/drawing/2014/main" id="{ABE307FE-DF67-DF43-A807-FA787E83D4B3}"/>
                </a:ext>
              </a:extLst>
            </p:cNvPr>
            <p:cNvSpPr/>
            <p:nvPr/>
          </p:nvSpPr>
          <p:spPr bwMode="auto">
            <a:xfrm>
              <a:off x="9397505" y="3593435"/>
              <a:ext cx="1249218" cy="1249218"/>
            </a:xfrm>
            <a:prstGeom prst="ellipse">
              <a:avLst/>
            </a:prstGeom>
            <a:solidFill>
              <a:schemeClr val="bg1"/>
            </a:solidFill>
            <a:ln w="12700" cap="sq">
              <a:solidFill>
                <a:srgbClr val="0078D4"/>
              </a:solidFill>
              <a:prstDash val="solid"/>
              <a:miter lim="800000"/>
              <a:headEnd/>
              <a:tailEnd/>
            </a:ln>
            <a:effectLst>
              <a:outerShdw blurRad="50800" dist="38100" dir="2700000" algn="tl" rotWithShape="0">
                <a:prstClr val="black">
                  <a:alpha val="40000"/>
                </a:prstClr>
              </a:outerShdw>
            </a:effec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38" name="Graphic 37">
              <a:extLst>
                <a:ext uri="{FF2B5EF4-FFF2-40B4-BE49-F238E27FC236}">
                  <a16:creationId xmlns:a16="http://schemas.microsoft.com/office/drawing/2014/main" id="{A2287E3F-A93D-134A-A1FA-EEA5C33CAE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537699" y="3741794"/>
              <a:ext cx="952500" cy="952500"/>
            </a:xfrm>
            <a:prstGeom prst="rect">
              <a:avLst/>
            </a:prstGeom>
          </p:spPr>
        </p:pic>
        <p:sp>
          <p:nvSpPr>
            <p:cNvPr id="39" name="Rectangle 38">
              <a:extLst>
                <a:ext uri="{FF2B5EF4-FFF2-40B4-BE49-F238E27FC236}">
                  <a16:creationId xmlns:a16="http://schemas.microsoft.com/office/drawing/2014/main" id="{108BA2A2-5D98-9647-B488-11CFA03F02BC}"/>
                </a:ext>
              </a:extLst>
            </p:cNvPr>
            <p:cNvSpPr/>
            <p:nvPr/>
          </p:nvSpPr>
          <p:spPr>
            <a:xfrm>
              <a:off x="9363919" y="4090595"/>
              <a:ext cx="819081" cy="363882"/>
            </a:xfrm>
            <a:prstGeom prst="rect">
              <a:avLst/>
            </a:prstGeom>
          </p:spPr>
          <p:txBody>
            <a:bodyPr wrap="square">
              <a:spAutoFit/>
            </a:bodyPr>
            <a:lstStyle/>
            <a:p>
              <a:pPr marL="0" marR="0" lvl="0" indent="0" algn="ctr" defTabSz="878441" rtl="0" eaLnBrk="1" fontAlgn="base" latinLnBrk="0" hangingPunct="1">
                <a:lnSpc>
                  <a:spcPct val="90000"/>
                </a:lnSpc>
                <a:spcBef>
                  <a:spcPts val="1765"/>
                </a:spcBef>
                <a:spcAft>
                  <a:spcPct val="0"/>
                </a:spcAft>
                <a:buClrTx/>
                <a:buSzTx/>
                <a:buFontTx/>
                <a:buNone/>
                <a:tabLst/>
                <a:defRPr/>
              </a:pPr>
              <a:r>
                <a:rPr kumimoji="0" lang="en-US" sz="1961" b="1" i="0" u="none" strike="noStrike" kern="1200" cap="none" spc="-29" normalizeH="0" baseline="0" noProof="0" dirty="0">
                  <a:ln>
                    <a:noFill/>
                  </a:ln>
                  <a:solidFill>
                    <a:srgbClr val="0078D4"/>
                  </a:solidFill>
                  <a:effectLst/>
                  <a:uLnTx/>
                  <a:uFillTx/>
                  <a:latin typeface="Segoe UI Semibold"/>
                  <a:ea typeface="+mn-ea"/>
                  <a:cs typeface="Segoe UI" pitchFamily="34" charset="0"/>
                </a:rPr>
                <a:t>?</a:t>
              </a:r>
            </a:p>
          </p:txBody>
        </p:sp>
      </p:grpSp>
    </p:spTree>
    <p:extLst>
      <p:ext uri="{BB962C8B-B14F-4D97-AF65-F5344CB8AC3E}">
        <p14:creationId xmlns:p14="http://schemas.microsoft.com/office/powerpoint/2010/main" val="2725890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250"/>
                                        <p:tgtEl>
                                          <p:spTgt spid="27"/>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25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250"/>
                                        <p:tgtEl>
                                          <p:spTgt spid="28"/>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25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250"/>
                                        <p:tgtEl>
                                          <p:spTgt spid="29"/>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50"/>
                                        <p:tgtEl>
                                          <p:spTgt spid="30"/>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25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250"/>
                                        <p:tgtEl>
                                          <p:spTgt spid="31"/>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7" grpId="0"/>
      <p:bldP spid="28" grpId="0"/>
      <p:bldP spid="29" grpId="0"/>
      <p:bldP spid="30" grpId="0"/>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A56AF-A39F-1A4C-B32B-B8354B29F838}"/>
              </a:ext>
            </a:extLst>
          </p:cNvPr>
          <p:cNvSpPr>
            <a:spLocks noGrp="1"/>
          </p:cNvSpPr>
          <p:nvPr>
            <p:ph type="title"/>
          </p:nvPr>
        </p:nvSpPr>
        <p:spPr>
          <a:xfrm>
            <a:off x="728133" y="2042419"/>
            <a:ext cx="3318766" cy="2769989"/>
          </a:xfrm>
        </p:spPr>
        <p:txBody>
          <a:bodyPr/>
          <a:lstStyle/>
          <a:p>
            <a:r>
              <a:rPr lang="en-US" dirty="0"/>
              <a:t>Winning strategies for </a:t>
            </a:r>
            <a:r>
              <a:rPr lang="en-US" dirty="0">
                <a:solidFill>
                  <a:srgbClr val="0078D4"/>
                </a:solidFill>
              </a:rPr>
              <a:t>automating threat response</a:t>
            </a:r>
          </a:p>
        </p:txBody>
      </p:sp>
      <p:sp>
        <p:nvSpPr>
          <p:cNvPr id="3" name="Text Placeholder 2">
            <a:extLst>
              <a:ext uri="{FF2B5EF4-FFF2-40B4-BE49-F238E27FC236}">
                <a16:creationId xmlns:a16="http://schemas.microsoft.com/office/drawing/2014/main" id="{2FAFA59F-C4CA-904D-A1C9-EB49680D3853}"/>
              </a:ext>
            </a:extLst>
          </p:cNvPr>
          <p:cNvSpPr>
            <a:spLocks noGrp="1"/>
          </p:cNvSpPr>
          <p:nvPr>
            <p:ph type="body" sz="quarter" idx="11"/>
          </p:nvPr>
        </p:nvSpPr>
        <p:spPr>
          <a:xfrm>
            <a:off x="4941888" y="2742608"/>
            <a:ext cx="6667500" cy="1369606"/>
          </a:xfrm>
        </p:spPr>
        <p:txBody>
          <a:bodyPr/>
          <a:lstStyle/>
          <a:p>
            <a:pPr marL="457200" indent="-457200">
              <a:buFont typeface="Arial" panose="020B0604020202020204" pitchFamily="34" charset="0"/>
              <a:buChar char="•"/>
            </a:pPr>
            <a:r>
              <a:rPr lang="en-US" sz="2000" dirty="0"/>
              <a:t>Require MFA or block risky sign-ins via Conditional Access</a:t>
            </a:r>
          </a:p>
          <a:p>
            <a:pPr marL="457200" indent="-457200">
              <a:buFont typeface="Arial" panose="020B0604020202020204" pitchFamily="34" charset="0"/>
              <a:buChar char="•"/>
            </a:pPr>
            <a:r>
              <a:rPr lang="en-US" sz="2000" dirty="0"/>
              <a:t>Enforce secured password change or block risky users via Conditional Access</a:t>
            </a:r>
          </a:p>
        </p:txBody>
      </p:sp>
    </p:spTree>
    <p:extLst>
      <p:ext uri="{BB962C8B-B14F-4D97-AF65-F5344CB8AC3E}">
        <p14:creationId xmlns:p14="http://schemas.microsoft.com/office/powerpoint/2010/main" val="161374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BB09565-EC99-435A-9A50-0ACB90A5E3F9}"/>
              </a:ext>
            </a:extLst>
          </p:cNvPr>
          <p:cNvSpPr txBox="1">
            <a:spLocks/>
          </p:cNvSpPr>
          <p:nvPr/>
        </p:nvSpPr>
        <p:spPr>
          <a:xfrm>
            <a:off x="513139" y="3863430"/>
            <a:ext cx="9144000" cy="498598"/>
          </a:xfrm>
          <a:prstGeom prst="rect">
            <a:avLst/>
          </a:prstGeom>
          <a:noFill/>
        </p:spPr>
        <p:txBody>
          <a:bodyPr vert="horz" wrap="square" lIns="0" tIns="0" rIns="0" bIns="0" rtlCol="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50" normalizeH="0" baseline="0" noProof="0" dirty="0">
                <a:ln w="3175">
                  <a:noFill/>
                </a:ln>
                <a:solidFill>
                  <a:srgbClr val="000000"/>
                </a:solidFill>
                <a:effectLst/>
                <a:uLnTx/>
                <a:uFillTx/>
                <a:latin typeface="Segoe UI Semibold"/>
                <a:ea typeface="+mn-ea"/>
                <a:cs typeface="Segoe UI" pitchFamily="34" charset="0"/>
              </a:rPr>
              <a:t>Winning strategy 4</a:t>
            </a:r>
            <a:br>
              <a:rPr kumimoji="0" lang="en-US" sz="2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br>
            <a:br>
              <a:rPr kumimoji="0" lang="en-US" sz="2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br>
            <a:r>
              <a:rPr kumimoji="0" lang="en-US" sz="2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Utilize cloud intelligence</a:t>
            </a:r>
          </a:p>
        </p:txBody>
      </p:sp>
    </p:spTree>
    <p:extLst>
      <p:ext uri="{BB962C8B-B14F-4D97-AF65-F5344CB8AC3E}">
        <p14:creationId xmlns:p14="http://schemas.microsoft.com/office/powerpoint/2010/main" val="1695130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F2D68F-F91D-41E8-8186-94BBBF9C5AC2}"/>
              </a:ext>
            </a:extLst>
          </p:cNvPr>
          <p:cNvSpPr>
            <a:spLocks noGrp="1"/>
          </p:cNvSpPr>
          <p:nvPr>
            <p:ph type="title"/>
          </p:nvPr>
        </p:nvSpPr>
        <p:spPr/>
        <p:txBody>
          <a:bodyPr/>
          <a:lstStyle/>
          <a:p>
            <a:r>
              <a:rPr lang="en-US" dirty="0"/>
              <a:t>Actionable insights in Azure AD</a:t>
            </a:r>
          </a:p>
        </p:txBody>
      </p:sp>
      <p:sp>
        <p:nvSpPr>
          <p:cNvPr id="13" name="TextBox 12">
            <a:extLst>
              <a:ext uri="{FF2B5EF4-FFF2-40B4-BE49-F238E27FC236}">
                <a16:creationId xmlns:a16="http://schemas.microsoft.com/office/drawing/2014/main" id="{67E5B0DA-EDC1-4E93-B466-14366AB76868}"/>
              </a:ext>
            </a:extLst>
          </p:cNvPr>
          <p:cNvSpPr txBox="1"/>
          <p:nvPr/>
        </p:nvSpPr>
        <p:spPr>
          <a:xfrm>
            <a:off x="9150370" y="1538792"/>
            <a:ext cx="2826477" cy="615553"/>
          </a:xfrm>
          <a:prstGeom prst="rect">
            <a:avLst/>
          </a:prstGeom>
          <a:noFill/>
        </p:spPr>
        <p:txBody>
          <a:bodyPr wrap="square" lIns="0" tIns="0" rIns="0" bIns="0" rtlCol="0">
            <a:spAutoFit/>
          </a:bodyPr>
          <a:lstStyle/>
          <a:p>
            <a:pPr algn="l"/>
            <a:r>
              <a:rPr lang="en-US" sz="2000"/>
              <a:t>Identity Protection</a:t>
            </a:r>
          </a:p>
          <a:p>
            <a:pPr marL="342900" indent="-342900" algn="l">
              <a:buFont typeface="Arial" panose="020B0604020202020204" pitchFamily="34" charset="0"/>
              <a:buChar char="•"/>
            </a:pPr>
            <a:endParaRPr lang="en-US" sz="2000"/>
          </a:p>
        </p:txBody>
      </p:sp>
      <p:pic>
        <p:nvPicPr>
          <p:cNvPr id="15" name="Picture 14">
            <a:extLst>
              <a:ext uri="{FF2B5EF4-FFF2-40B4-BE49-F238E27FC236}">
                <a16:creationId xmlns:a16="http://schemas.microsoft.com/office/drawing/2014/main" id="{B9DDB042-CE57-43C9-B21E-8432476126AA}"/>
              </a:ext>
            </a:extLst>
          </p:cNvPr>
          <p:cNvPicPr>
            <a:picLocks noChangeAspect="1"/>
          </p:cNvPicPr>
          <p:nvPr/>
        </p:nvPicPr>
        <p:blipFill>
          <a:blip r:embed="rId3"/>
          <a:stretch>
            <a:fillRect/>
          </a:stretch>
        </p:blipFill>
        <p:spPr>
          <a:xfrm>
            <a:off x="117157" y="1364970"/>
            <a:ext cx="5214837" cy="26920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08FA3CCD-A5D0-43A0-9A76-D04BC59CB8B5}"/>
              </a:ext>
            </a:extLst>
          </p:cNvPr>
          <p:cNvPicPr>
            <a:picLocks noChangeAspect="1"/>
          </p:cNvPicPr>
          <p:nvPr/>
        </p:nvPicPr>
        <p:blipFill>
          <a:blip r:embed="rId4"/>
          <a:stretch>
            <a:fillRect/>
          </a:stretch>
        </p:blipFill>
        <p:spPr>
          <a:xfrm>
            <a:off x="196148" y="4274901"/>
            <a:ext cx="3272399" cy="12586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197841DF-3735-413B-A617-E4BE35DB55D0}"/>
              </a:ext>
            </a:extLst>
          </p:cNvPr>
          <p:cNvPicPr>
            <a:picLocks noChangeAspect="1"/>
          </p:cNvPicPr>
          <p:nvPr/>
        </p:nvPicPr>
        <p:blipFill>
          <a:blip r:embed="rId5"/>
          <a:stretch>
            <a:fillRect/>
          </a:stretch>
        </p:blipFill>
        <p:spPr>
          <a:xfrm>
            <a:off x="8627429" y="1508984"/>
            <a:ext cx="406400" cy="406400"/>
          </a:xfrm>
          <a:prstGeom prst="rect">
            <a:avLst/>
          </a:prstGeom>
        </p:spPr>
      </p:pic>
      <p:sp>
        <p:nvSpPr>
          <p:cNvPr id="21" name="TextBox 20">
            <a:extLst>
              <a:ext uri="{FF2B5EF4-FFF2-40B4-BE49-F238E27FC236}">
                <a16:creationId xmlns:a16="http://schemas.microsoft.com/office/drawing/2014/main" id="{262EADD2-0D35-4B04-B658-1F5B3AADCB07}"/>
              </a:ext>
            </a:extLst>
          </p:cNvPr>
          <p:cNvSpPr txBox="1"/>
          <p:nvPr/>
        </p:nvSpPr>
        <p:spPr>
          <a:xfrm>
            <a:off x="9150370" y="2065626"/>
            <a:ext cx="2826477" cy="923330"/>
          </a:xfrm>
          <a:prstGeom prst="rect">
            <a:avLst/>
          </a:prstGeom>
          <a:noFill/>
        </p:spPr>
        <p:txBody>
          <a:bodyPr wrap="square" lIns="0" tIns="0" rIns="0" bIns="0" rtlCol="0">
            <a:spAutoFit/>
          </a:bodyPr>
          <a:lstStyle/>
          <a:p>
            <a:pPr algn="l"/>
            <a:r>
              <a:rPr lang="en-US" sz="2000"/>
              <a:t>Privileged Identity Management</a:t>
            </a:r>
          </a:p>
          <a:p>
            <a:pPr marL="342900" indent="-342900" algn="l">
              <a:buFont typeface="Arial" panose="020B0604020202020204" pitchFamily="34" charset="0"/>
              <a:buChar char="•"/>
            </a:pPr>
            <a:endParaRPr lang="en-US" sz="2000"/>
          </a:p>
        </p:txBody>
      </p:sp>
      <p:pic>
        <p:nvPicPr>
          <p:cNvPr id="23" name="Picture 22">
            <a:extLst>
              <a:ext uri="{FF2B5EF4-FFF2-40B4-BE49-F238E27FC236}">
                <a16:creationId xmlns:a16="http://schemas.microsoft.com/office/drawing/2014/main" id="{8E3BD79A-A279-4679-ADEB-447DB5AE625F}"/>
              </a:ext>
            </a:extLst>
          </p:cNvPr>
          <p:cNvPicPr>
            <a:picLocks noChangeAspect="1"/>
          </p:cNvPicPr>
          <p:nvPr/>
        </p:nvPicPr>
        <p:blipFill>
          <a:blip r:embed="rId5"/>
          <a:stretch>
            <a:fillRect/>
          </a:stretch>
        </p:blipFill>
        <p:spPr>
          <a:xfrm>
            <a:off x="8627429" y="2035818"/>
            <a:ext cx="406400" cy="406400"/>
          </a:xfrm>
          <a:prstGeom prst="rect">
            <a:avLst/>
          </a:prstGeom>
        </p:spPr>
      </p:pic>
      <p:sp>
        <p:nvSpPr>
          <p:cNvPr id="25" name="TextBox 24">
            <a:extLst>
              <a:ext uri="{FF2B5EF4-FFF2-40B4-BE49-F238E27FC236}">
                <a16:creationId xmlns:a16="http://schemas.microsoft.com/office/drawing/2014/main" id="{22DD8687-D706-432F-B41D-4D3FC8F84FF6}"/>
              </a:ext>
            </a:extLst>
          </p:cNvPr>
          <p:cNvSpPr txBox="1"/>
          <p:nvPr/>
        </p:nvSpPr>
        <p:spPr>
          <a:xfrm>
            <a:off x="9150370" y="2710987"/>
            <a:ext cx="2826477" cy="2462213"/>
          </a:xfrm>
          <a:prstGeom prst="rect">
            <a:avLst/>
          </a:prstGeom>
          <a:noFill/>
        </p:spPr>
        <p:txBody>
          <a:bodyPr wrap="square" lIns="0" tIns="0" rIns="0" bIns="0" rtlCol="0">
            <a:spAutoFit/>
          </a:bodyPr>
          <a:lstStyle/>
          <a:p>
            <a:pPr algn="l"/>
            <a:r>
              <a:rPr lang="en-US" sz="2000"/>
              <a:t>Workbook analytics:</a:t>
            </a:r>
          </a:p>
          <a:p>
            <a:pPr marL="342900" indent="-342900" algn="l">
              <a:buFont typeface="Wingdings" panose="05000000000000000000" pitchFamily="2" charset="2"/>
              <a:buChar char="ü"/>
            </a:pPr>
            <a:r>
              <a:rPr lang="en-US" sz="2000"/>
              <a:t>CA insights</a:t>
            </a:r>
          </a:p>
          <a:p>
            <a:pPr marL="342900" indent="-342900" algn="l">
              <a:buFont typeface="Wingdings" panose="05000000000000000000" pitchFamily="2" charset="2"/>
              <a:buChar char="ü"/>
            </a:pPr>
            <a:r>
              <a:rPr lang="en-US" sz="2000"/>
              <a:t>Legacy authentication workbook</a:t>
            </a:r>
          </a:p>
          <a:p>
            <a:pPr marL="342900" indent="-342900" algn="l">
              <a:buFont typeface="Wingdings" panose="05000000000000000000" pitchFamily="2" charset="2"/>
              <a:buChar char="ü"/>
            </a:pPr>
            <a:r>
              <a:rPr lang="en-US" sz="2000"/>
              <a:t>Access package activity</a:t>
            </a:r>
          </a:p>
          <a:p>
            <a:pPr algn="l"/>
            <a:endParaRPr lang="en-US" sz="2000"/>
          </a:p>
          <a:p>
            <a:pPr marL="342900" indent="-342900" algn="l">
              <a:buFont typeface="Arial" panose="020B0604020202020204" pitchFamily="34" charset="0"/>
              <a:buChar char="•"/>
            </a:pPr>
            <a:endParaRPr lang="en-US" sz="2000"/>
          </a:p>
        </p:txBody>
      </p:sp>
      <p:pic>
        <p:nvPicPr>
          <p:cNvPr id="27" name="Picture 26">
            <a:extLst>
              <a:ext uri="{FF2B5EF4-FFF2-40B4-BE49-F238E27FC236}">
                <a16:creationId xmlns:a16="http://schemas.microsoft.com/office/drawing/2014/main" id="{19F0AD07-3C1A-455E-A030-6EB37550298C}"/>
              </a:ext>
            </a:extLst>
          </p:cNvPr>
          <p:cNvPicPr>
            <a:picLocks noChangeAspect="1"/>
          </p:cNvPicPr>
          <p:nvPr/>
        </p:nvPicPr>
        <p:blipFill>
          <a:blip r:embed="rId5"/>
          <a:stretch>
            <a:fillRect/>
          </a:stretch>
        </p:blipFill>
        <p:spPr>
          <a:xfrm>
            <a:off x="8627429" y="2681179"/>
            <a:ext cx="406400" cy="406400"/>
          </a:xfrm>
          <a:prstGeom prst="rect">
            <a:avLst/>
          </a:prstGeom>
        </p:spPr>
      </p:pic>
      <p:pic>
        <p:nvPicPr>
          <p:cNvPr id="8" name="Picture 7">
            <a:extLst>
              <a:ext uri="{FF2B5EF4-FFF2-40B4-BE49-F238E27FC236}">
                <a16:creationId xmlns:a16="http://schemas.microsoft.com/office/drawing/2014/main" id="{2917F626-E54A-4CFB-8F13-F9F48A39EDF9}"/>
              </a:ext>
            </a:extLst>
          </p:cNvPr>
          <p:cNvPicPr>
            <a:picLocks noChangeAspect="1"/>
          </p:cNvPicPr>
          <p:nvPr/>
        </p:nvPicPr>
        <p:blipFill>
          <a:blip r:embed="rId6"/>
          <a:stretch>
            <a:fillRect/>
          </a:stretch>
        </p:blipFill>
        <p:spPr>
          <a:xfrm>
            <a:off x="3640182" y="4415784"/>
            <a:ext cx="4987247" cy="2324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B325067C-EACC-44EC-8490-AC08F466BAFC}"/>
              </a:ext>
            </a:extLst>
          </p:cNvPr>
          <p:cNvPicPr>
            <a:picLocks noChangeAspect="1"/>
          </p:cNvPicPr>
          <p:nvPr/>
        </p:nvPicPr>
        <p:blipFill rotWithShape="1">
          <a:blip r:embed="rId7"/>
          <a:srcRect l="21282" t="22857" r="358"/>
          <a:stretch/>
        </p:blipFill>
        <p:spPr>
          <a:xfrm>
            <a:off x="3910149" y="1865802"/>
            <a:ext cx="4209765" cy="26920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355347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F7F2-2FAD-4F4B-834A-B9A493AF6F5F}"/>
              </a:ext>
            </a:extLst>
          </p:cNvPr>
          <p:cNvSpPr>
            <a:spLocks noGrp="1"/>
          </p:cNvSpPr>
          <p:nvPr>
            <p:ph type="title"/>
          </p:nvPr>
        </p:nvSpPr>
        <p:spPr/>
        <p:txBody>
          <a:bodyPr/>
          <a:lstStyle/>
          <a:p>
            <a:r>
              <a:rPr lang="en-US" dirty="0"/>
              <a:t>Azure Sentinel</a:t>
            </a:r>
            <a:br>
              <a:rPr lang="en-US" dirty="0"/>
            </a:br>
            <a:r>
              <a:rPr lang="en-US" dirty="0"/>
              <a:t>integration</a:t>
            </a:r>
          </a:p>
        </p:txBody>
      </p:sp>
      <p:pic>
        <p:nvPicPr>
          <p:cNvPr id="1026" name="Picture 2">
            <a:extLst>
              <a:ext uri="{FF2B5EF4-FFF2-40B4-BE49-F238E27FC236}">
                <a16:creationId xmlns:a16="http://schemas.microsoft.com/office/drawing/2014/main" id="{33570AD3-4ED0-42CB-964B-8C2FE3B75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265" y="1081927"/>
            <a:ext cx="6687910" cy="45147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flat screen television&#10;&#10;Description automatically generated">
            <a:extLst>
              <a:ext uri="{FF2B5EF4-FFF2-40B4-BE49-F238E27FC236}">
                <a16:creationId xmlns:a16="http://schemas.microsoft.com/office/drawing/2014/main" id="{3E3625F9-EB85-42B0-A325-4772D6A7F2A3}"/>
              </a:ext>
            </a:extLst>
          </p:cNvPr>
          <p:cNvPicPr>
            <a:picLocks noChangeAspect="1"/>
          </p:cNvPicPr>
          <p:nvPr/>
        </p:nvPicPr>
        <p:blipFill>
          <a:blip r:embed="rId4"/>
          <a:stretch>
            <a:fillRect/>
          </a:stretch>
        </p:blipFill>
        <p:spPr>
          <a:xfrm>
            <a:off x="3482460" y="683483"/>
            <a:ext cx="9262765" cy="5491034"/>
          </a:xfrm>
          <a:prstGeom prst="rect">
            <a:avLst/>
          </a:prstGeom>
          <a:effectLst>
            <a:outerShdw blurRad="317500" sx="102000" sy="102000" algn="ctr" rotWithShape="0">
              <a:prstClr val="black">
                <a:alpha val="25000"/>
              </a:prstClr>
            </a:outerShdw>
          </a:effectLst>
        </p:spPr>
      </p:pic>
    </p:spTree>
    <p:extLst>
      <p:ext uri="{BB962C8B-B14F-4D97-AF65-F5344CB8AC3E}">
        <p14:creationId xmlns:p14="http://schemas.microsoft.com/office/powerpoint/2010/main" val="427722947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A56AF-A39F-1A4C-B32B-B8354B29F838}"/>
              </a:ext>
            </a:extLst>
          </p:cNvPr>
          <p:cNvSpPr>
            <a:spLocks noGrp="1"/>
          </p:cNvSpPr>
          <p:nvPr>
            <p:ph type="title"/>
          </p:nvPr>
        </p:nvSpPr>
        <p:spPr>
          <a:xfrm>
            <a:off x="728133" y="2319418"/>
            <a:ext cx="3132667" cy="2215991"/>
          </a:xfrm>
        </p:spPr>
        <p:txBody>
          <a:bodyPr/>
          <a:lstStyle/>
          <a:p>
            <a:r>
              <a:rPr lang="en-US" dirty="0"/>
              <a:t>Winning strategies for </a:t>
            </a:r>
            <a:r>
              <a:rPr lang="en-US" dirty="0">
                <a:solidFill>
                  <a:srgbClr val="0078D4"/>
                </a:solidFill>
              </a:rPr>
              <a:t>utilizing cloud intelligence</a:t>
            </a:r>
          </a:p>
        </p:txBody>
      </p:sp>
      <p:sp>
        <p:nvSpPr>
          <p:cNvPr id="3" name="Text Placeholder 2">
            <a:extLst>
              <a:ext uri="{FF2B5EF4-FFF2-40B4-BE49-F238E27FC236}">
                <a16:creationId xmlns:a16="http://schemas.microsoft.com/office/drawing/2014/main" id="{2FAFA59F-C4CA-904D-A1C9-EB49680D3853}"/>
              </a:ext>
            </a:extLst>
          </p:cNvPr>
          <p:cNvSpPr>
            <a:spLocks noGrp="1"/>
          </p:cNvSpPr>
          <p:nvPr>
            <p:ph type="body" sz="quarter" idx="11"/>
          </p:nvPr>
        </p:nvSpPr>
        <p:spPr>
          <a:xfrm>
            <a:off x="4941888" y="2073194"/>
            <a:ext cx="6667500" cy="2708434"/>
          </a:xfrm>
        </p:spPr>
        <p:txBody>
          <a:bodyPr/>
          <a:lstStyle/>
          <a:p>
            <a:pPr marL="457200" indent="-457200">
              <a:buFont typeface="Arial" panose="020B0604020202020204" pitchFamily="34" charset="0"/>
              <a:buChar char="•"/>
            </a:pPr>
            <a:r>
              <a:rPr lang="en-US" sz="2000" dirty="0"/>
              <a:t>Watch for alerts emails - Privileged Identity Management activation and Identity Protection</a:t>
            </a:r>
          </a:p>
          <a:p>
            <a:pPr marL="457200" indent="-457200">
              <a:buFont typeface="Arial" panose="020B0604020202020204" pitchFamily="34" charset="0"/>
              <a:buChar char="•"/>
            </a:pPr>
            <a:r>
              <a:rPr lang="en-US" sz="2000" dirty="0"/>
              <a:t>Check your identity secure score</a:t>
            </a:r>
          </a:p>
          <a:p>
            <a:pPr marL="457200" indent="-457200">
              <a:buFont typeface="Arial" panose="020B0604020202020204" pitchFamily="34" charset="0"/>
              <a:buChar char="•"/>
            </a:pPr>
            <a:r>
              <a:rPr lang="en-US" sz="2000" dirty="0"/>
              <a:t>Monitor your Azure AD audit and sign-in logs</a:t>
            </a:r>
          </a:p>
          <a:p>
            <a:pPr marL="457200" indent="-457200">
              <a:buFont typeface="Arial" panose="020B0604020202020204" pitchFamily="34" charset="0"/>
              <a:buChar char="•"/>
            </a:pPr>
            <a:r>
              <a:rPr lang="en-US" sz="2000" dirty="0"/>
              <a:t>Strengthen your Conditional Access policies and Privileged Identity Management via insight reporting</a:t>
            </a:r>
          </a:p>
          <a:p>
            <a:pPr marL="457200" indent="-457200">
              <a:buFont typeface="Arial" panose="020B0604020202020204" pitchFamily="34" charset="0"/>
              <a:buChar char="•"/>
            </a:pPr>
            <a:r>
              <a:rPr lang="en-US" sz="2000" dirty="0"/>
              <a:t>Create dashboards with Azure AD workbooks</a:t>
            </a:r>
          </a:p>
        </p:txBody>
      </p:sp>
    </p:spTree>
    <p:extLst>
      <p:ext uri="{BB962C8B-B14F-4D97-AF65-F5344CB8AC3E}">
        <p14:creationId xmlns:p14="http://schemas.microsoft.com/office/powerpoint/2010/main" val="263588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DDFD5C4-E381-4773-836C-06406BF3C07B}"/>
              </a:ext>
            </a:extLst>
          </p:cNvPr>
          <p:cNvSpPr txBox="1">
            <a:spLocks/>
          </p:cNvSpPr>
          <p:nvPr/>
        </p:nvSpPr>
        <p:spPr>
          <a:xfrm>
            <a:off x="378669" y="3881359"/>
            <a:ext cx="9144000" cy="498598"/>
          </a:xfrm>
          <a:prstGeom prst="rect">
            <a:avLst/>
          </a:prstGeom>
          <a:noFill/>
        </p:spPr>
        <p:txBody>
          <a:bodyPr vert="horz" wrap="square" lIns="0" tIns="0" rIns="0" bIns="0" rtlCol="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50" normalizeH="0" baseline="0" noProof="0" dirty="0">
                <a:ln w="3175">
                  <a:noFill/>
                </a:ln>
                <a:solidFill>
                  <a:srgbClr val="000000"/>
                </a:solidFill>
                <a:effectLst/>
                <a:uLnTx/>
                <a:uFillTx/>
                <a:latin typeface="Segoe UI Semibold"/>
                <a:ea typeface="+mn-ea"/>
                <a:cs typeface="Segoe UI" pitchFamily="34" charset="0"/>
              </a:rPr>
              <a:t>Winning strategy 5</a:t>
            </a:r>
            <a:br>
              <a:rPr kumimoji="0" lang="en-US" sz="2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br>
            <a:br>
              <a:rPr kumimoji="0" lang="en-US" sz="2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br>
            <a:r>
              <a:rPr kumimoji="0" lang="en-US" sz="2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Empower end users with self-service</a:t>
            </a:r>
          </a:p>
        </p:txBody>
      </p:sp>
    </p:spTree>
    <p:extLst>
      <p:ext uri="{BB962C8B-B14F-4D97-AF65-F5344CB8AC3E}">
        <p14:creationId xmlns:p14="http://schemas.microsoft.com/office/powerpoint/2010/main" val="13589804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05DA8-4A39-4AB7-86C7-D8C06EDDA479}"/>
              </a:ext>
            </a:extLst>
          </p:cNvPr>
          <p:cNvSpPr>
            <a:spLocks noGrp="1"/>
          </p:cNvSpPr>
          <p:nvPr>
            <p:ph type="title"/>
          </p:nvPr>
        </p:nvSpPr>
        <p:spPr/>
        <p:txBody>
          <a:bodyPr/>
          <a:lstStyle/>
          <a:p>
            <a:r>
              <a:rPr lang="en-US" dirty="0"/>
              <a:t>My sign-ins </a:t>
            </a:r>
            <a:r>
              <a:rPr lang="en-US" dirty="0">
                <a:solidFill>
                  <a:schemeClr val="tx1">
                    <a:lumMod val="50000"/>
                    <a:lumOff val="50000"/>
                  </a:schemeClr>
                </a:solidFill>
              </a:rPr>
              <a:t>·</a:t>
            </a:r>
            <a:r>
              <a:rPr lang="en-US" dirty="0"/>
              <a:t> </a:t>
            </a:r>
            <a:r>
              <a:rPr lang="en-US" dirty="0">
                <a:solidFill>
                  <a:schemeClr val="accent1"/>
                </a:solidFill>
              </a:rPr>
              <a:t>Users can report unusual sign-ins</a:t>
            </a:r>
          </a:p>
        </p:txBody>
      </p:sp>
      <p:sp>
        <p:nvSpPr>
          <p:cNvPr id="7" name="Text Placeholder 2">
            <a:extLst>
              <a:ext uri="{FF2B5EF4-FFF2-40B4-BE49-F238E27FC236}">
                <a16:creationId xmlns:a16="http://schemas.microsoft.com/office/drawing/2014/main" id="{93856969-342F-4F69-9C01-677240A30C27}"/>
              </a:ext>
            </a:extLst>
          </p:cNvPr>
          <p:cNvSpPr txBox="1">
            <a:spLocks/>
          </p:cNvSpPr>
          <p:nvPr/>
        </p:nvSpPr>
        <p:spPr>
          <a:xfrm>
            <a:off x="586391" y="1434370"/>
            <a:ext cx="3138715" cy="34470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err="1"/>
              <a:t>MySignins</a:t>
            </a:r>
            <a:r>
              <a:rPr lang="en-US" sz="1600"/>
              <a:t> page shows all sign-ins for the user including unusual activity. </a:t>
            </a:r>
          </a:p>
          <a:p>
            <a:endParaRPr lang="en-US" sz="1600"/>
          </a:p>
          <a:p>
            <a:r>
              <a:rPr lang="en-US" sz="1600"/>
              <a:t>“</a:t>
            </a:r>
            <a:r>
              <a:rPr lang="en-US" sz="1600">
                <a:solidFill>
                  <a:schemeClr val="accent1"/>
                </a:solidFill>
              </a:rPr>
              <a:t>Looks unfamiliar?</a:t>
            </a:r>
            <a:r>
              <a:rPr lang="en-US" sz="1600"/>
              <a:t>” and </a:t>
            </a:r>
          </a:p>
          <a:p>
            <a:r>
              <a:rPr lang="en-US" sz="1600"/>
              <a:t>“</a:t>
            </a:r>
            <a:r>
              <a:rPr lang="en-US" sz="1600">
                <a:solidFill>
                  <a:schemeClr val="accent1"/>
                </a:solidFill>
              </a:rPr>
              <a:t>This wasn’t me</a:t>
            </a:r>
            <a:r>
              <a:rPr lang="en-US" sz="1600"/>
              <a:t>” to report unusual activities.</a:t>
            </a:r>
          </a:p>
          <a:p>
            <a:endParaRPr lang="en-US" sz="1600"/>
          </a:p>
          <a:p>
            <a:r>
              <a:rPr lang="en-US" sz="1600"/>
              <a:t>If sign-in is reported suspicious, user will be routed to the “</a:t>
            </a:r>
            <a:r>
              <a:rPr lang="en-US" sz="1600">
                <a:solidFill>
                  <a:schemeClr val="accent1"/>
                </a:solidFill>
              </a:rPr>
              <a:t>Security info</a:t>
            </a:r>
            <a:r>
              <a:rPr lang="en-US" sz="1600"/>
              <a:t>” page to change password and take further steps to secure their account</a:t>
            </a:r>
          </a:p>
        </p:txBody>
      </p:sp>
      <p:grpSp>
        <p:nvGrpSpPr>
          <p:cNvPr id="15" name="Group 14">
            <a:extLst>
              <a:ext uri="{FF2B5EF4-FFF2-40B4-BE49-F238E27FC236}">
                <a16:creationId xmlns:a16="http://schemas.microsoft.com/office/drawing/2014/main" id="{7C52BD55-C32D-4739-8F65-09C469C9BFE4}"/>
              </a:ext>
            </a:extLst>
          </p:cNvPr>
          <p:cNvGrpSpPr/>
          <p:nvPr/>
        </p:nvGrpSpPr>
        <p:grpSpPr>
          <a:xfrm>
            <a:off x="3589866" y="1207425"/>
            <a:ext cx="9077239" cy="5381053"/>
            <a:chOff x="4351866" y="1207425"/>
            <a:chExt cx="9077239" cy="5381053"/>
          </a:xfrm>
        </p:grpSpPr>
        <p:pic>
          <p:nvPicPr>
            <p:cNvPr id="14" name="Picture 13">
              <a:extLst>
                <a:ext uri="{FF2B5EF4-FFF2-40B4-BE49-F238E27FC236}">
                  <a16:creationId xmlns:a16="http://schemas.microsoft.com/office/drawing/2014/main" id="{B9241F59-83E3-4211-BF5F-B567A7E722EA}"/>
                </a:ext>
              </a:extLst>
            </p:cNvPr>
            <p:cNvPicPr>
              <a:picLocks noChangeAspect="1"/>
            </p:cNvPicPr>
            <p:nvPr/>
          </p:nvPicPr>
          <p:blipFill>
            <a:blip r:embed="rId2"/>
            <a:stretch>
              <a:fillRect/>
            </a:stretch>
          </p:blipFill>
          <p:spPr>
            <a:xfrm>
              <a:off x="5608214" y="1612900"/>
              <a:ext cx="6581632" cy="4056476"/>
            </a:xfrm>
            <a:prstGeom prst="rect">
              <a:avLst/>
            </a:prstGeom>
          </p:spPr>
        </p:pic>
        <p:pic>
          <p:nvPicPr>
            <p:cNvPr id="10" name="Picture 9" descr="A flat screen television&#10;&#10;Description automatically generated">
              <a:extLst>
                <a:ext uri="{FF2B5EF4-FFF2-40B4-BE49-F238E27FC236}">
                  <a16:creationId xmlns:a16="http://schemas.microsoft.com/office/drawing/2014/main" id="{EA8E1E1F-F9D0-4C20-A9BE-814992FF1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1866" y="1207425"/>
              <a:ext cx="9077239" cy="5381053"/>
            </a:xfrm>
            <a:prstGeom prst="rect">
              <a:avLst/>
            </a:prstGeom>
          </p:spPr>
        </p:pic>
      </p:grpSp>
    </p:spTree>
    <p:extLst>
      <p:ext uri="{BB962C8B-B14F-4D97-AF65-F5344CB8AC3E}">
        <p14:creationId xmlns:p14="http://schemas.microsoft.com/office/powerpoint/2010/main" val="425796392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5">
            <a:extLst>
              <a:ext uri="{FF2B5EF4-FFF2-40B4-BE49-F238E27FC236}">
                <a16:creationId xmlns:a16="http://schemas.microsoft.com/office/drawing/2014/main" id="{CC2963D9-80D6-48DA-922C-A6B6F2805A0D}"/>
              </a:ext>
            </a:extLst>
          </p:cNvPr>
          <p:cNvSpPr>
            <a:spLocks noGrp="1"/>
          </p:cNvSpPr>
          <p:nvPr>
            <p:ph type="title"/>
          </p:nvPr>
        </p:nvSpPr>
        <p:spPr/>
        <p:txBody>
          <a:bodyPr/>
          <a:lstStyle/>
          <a:p>
            <a:r>
              <a:rPr lang="en-US" dirty="0"/>
              <a:t>Access Reviews</a:t>
            </a:r>
          </a:p>
        </p:txBody>
      </p:sp>
      <p:pic>
        <p:nvPicPr>
          <p:cNvPr id="23" name="Picture 22">
            <a:extLst>
              <a:ext uri="{FF2B5EF4-FFF2-40B4-BE49-F238E27FC236}">
                <a16:creationId xmlns:a16="http://schemas.microsoft.com/office/drawing/2014/main" id="{9A4A6FA3-2F1F-46E4-B568-6C71CE02E8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14718" y="1183299"/>
            <a:ext cx="4907261" cy="3851766"/>
          </a:xfrm>
          <a:prstGeom prst="rect">
            <a:avLst/>
          </a:prstGeom>
          <a:ln>
            <a:noFill/>
          </a:ln>
          <a:effectLst>
            <a:outerShdw blurRad="50800" dist="38100" dir="2700000" algn="tl" rotWithShape="0">
              <a:prstClr val="black">
                <a:alpha val="40000"/>
              </a:prstClr>
            </a:outerShdw>
          </a:effectLst>
        </p:spPr>
      </p:pic>
      <p:sp>
        <p:nvSpPr>
          <p:cNvPr id="24" name="Text Placeholder 3">
            <a:extLst>
              <a:ext uri="{FF2B5EF4-FFF2-40B4-BE49-F238E27FC236}">
                <a16:creationId xmlns:a16="http://schemas.microsoft.com/office/drawing/2014/main" id="{43D047FA-FF6A-4984-9FD9-817C39892209}"/>
              </a:ext>
            </a:extLst>
          </p:cNvPr>
          <p:cNvSpPr txBox="1">
            <a:spLocks/>
          </p:cNvSpPr>
          <p:nvPr/>
        </p:nvSpPr>
        <p:spPr>
          <a:xfrm>
            <a:off x="1054103" y="5502774"/>
            <a:ext cx="10845640" cy="1061829"/>
          </a:xfrm>
          <a:prstGeom prst="rect">
            <a:avLst/>
          </a:prstGeom>
        </p:spPr>
        <p:txBody>
          <a:bodyPr vert="horz" wrap="square" lIns="0" tIns="0" rIns="0" bIns="0" numCol="3" spcCol="2743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765"/>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Provide oversight for which </a:t>
            </a:r>
            <a:b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users have access to what resources</a:t>
            </a:r>
          </a:p>
          <a:p>
            <a:pPr marL="0" marR="0" lvl="0" indent="0" algn="l" defTabSz="932742" rtl="0" eaLnBrk="1" fontAlgn="auto" latinLnBrk="0" hangingPunct="1">
              <a:lnSpc>
                <a:spcPct val="100000"/>
              </a:lnSpc>
              <a:spcBef>
                <a:spcPct val="20000"/>
              </a:spcBef>
              <a:spcAft>
                <a:spcPts val="1765"/>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Prompts users to ensure </a:t>
            </a:r>
            <a:b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their access is limited to the resources they need</a:t>
            </a:r>
          </a:p>
          <a:p>
            <a:pPr marL="0" marR="0" lvl="0" indent="0" algn="l" defTabSz="932742" rtl="0" eaLnBrk="1" fontAlgn="auto" latinLnBrk="0" hangingPunct="1">
              <a:lnSpc>
                <a:spcPct val="100000"/>
              </a:lnSpc>
              <a:spcBef>
                <a:spcPct val="20000"/>
              </a:spcBef>
              <a:spcAft>
                <a:spcPts val="1765"/>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Applies to employees</a:t>
            </a:r>
            <a:b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and guest users</a:t>
            </a: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25" name="Picture 24">
            <a:extLst>
              <a:ext uri="{FF2B5EF4-FFF2-40B4-BE49-F238E27FC236}">
                <a16:creationId xmlns:a16="http://schemas.microsoft.com/office/drawing/2014/main" id="{8FEF4D28-BCA6-4AFB-A328-5273A109B906}"/>
              </a:ext>
            </a:extLst>
          </p:cNvPr>
          <p:cNvPicPr>
            <a:picLocks noChangeAspect="1"/>
          </p:cNvPicPr>
          <p:nvPr/>
        </p:nvPicPr>
        <p:blipFill rotWithShape="1">
          <a:blip r:embed="rId4"/>
          <a:srcRect l="887" t="887" r="887" b="887"/>
          <a:stretch/>
        </p:blipFill>
        <p:spPr>
          <a:xfrm>
            <a:off x="1331913" y="1702289"/>
            <a:ext cx="2950224" cy="3332776"/>
          </a:xfrm>
          <a:prstGeom prst="rect">
            <a:avLst/>
          </a:prstGeom>
          <a:ln>
            <a:noFill/>
          </a:ln>
          <a:effectLst>
            <a:outerShdw blurRad="50800" dist="38100" dir="2700000" algn="tl" rotWithShape="0">
              <a:prstClr val="black">
                <a:alpha val="40000"/>
              </a:prstClr>
            </a:outerShdw>
          </a:effectLst>
        </p:spPr>
      </p:pic>
      <p:pic>
        <p:nvPicPr>
          <p:cNvPr id="26" name="Picture 25" descr="Blue arrow">
            <a:extLst>
              <a:ext uri="{FF2B5EF4-FFF2-40B4-BE49-F238E27FC236}">
                <a16:creationId xmlns:a16="http://schemas.microsoft.com/office/drawing/2014/main" id="{B25CCFBB-11CC-4280-BB37-7A47F651A167}"/>
              </a:ext>
            </a:extLst>
          </p:cNvPr>
          <p:cNvPicPr>
            <a:picLocks noChangeAspect="1"/>
          </p:cNvPicPr>
          <p:nvPr/>
        </p:nvPicPr>
        <p:blipFill>
          <a:blip r:embed="rId5"/>
          <a:stretch>
            <a:fillRect/>
          </a:stretch>
        </p:blipFill>
        <p:spPr>
          <a:xfrm>
            <a:off x="583959" y="5455858"/>
            <a:ext cx="398354" cy="398354"/>
          </a:xfrm>
          <a:prstGeom prst="rect">
            <a:avLst/>
          </a:prstGeom>
        </p:spPr>
      </p:pic>
      <p:pic>
        <p:nvPicPr>
          <p:cNvPr id="27" name="Picture 26" descr="Blue arrow">
            <a:extLst>
              <a:ext uri="{FF2B5EF4-FFF2-40B4-BE49-F238E27FC236}">
                <a16:creationId xmlns:a16="http://schemas.microsoft.com/office/drawing/2014/main" id="{2B51EA4C-8614-45E5-8DF1-1F382D536880}"/>
              </a:ext>
            </a:extLst>
          </p:cNvPr>
          <p:cNvPicPr>
            <a:picLocks noChangeAspect="1"/>
          </p:cNvPicPr>
          <p:nvPr/>
        </p:nvPicPr>
        <p:blipFill>
          <a:blip r:embed="rId5"/>
          <a:stretch>
            <a:fillRect/>
          </a:stretch>
        </p:blipFill>
        <p:spPr>
          <a:xfrm>
            <a:off x="4282137" y="5455858"/>
            <a:ext cx="398354" cy="398354"/>
          </a:xfrm>
          <a:prstGeom prst="rect">
            <a:avLst/>
          </a:prstGeom>
        </p:spPr>
      </p:pic>
      <p:pic>
        <p:nvPicPr>
          <p:cNvPr id="28" name="Picture 27" descr="Blue arrow">
            <a:extLst>
              <a:ext uri="{FF2B5EF4-FFF2-40B4-BE49-F238E27FC236}">
                <a16:creationId xmlns:a16="http://schemas.microsoft.com/office/drawing/2014/main" id="{7F9D7D37-337E-42AE-A97F-E6DE641405FB}"/>
              </a:ext>
            </a:extLst>
          </p:cNvPr>
          <p:cNvPicPr>
            <a:picLocks noChangeAspect="1"/>
          </p:cNvPicPr>
          <p:nvPr/>
        </p:nvPicPr>
        <p:blipFill>
          <a:blip r:embed="rId5"/>
          <a:stretch>
            <a:fillRect/>
          </a:stretch>
        </p:blipFill>
        <p:spPr>
          <a:xfrm>
            <a:off x="8012845" y="5455858"/>
            <a:ext cx="398354" cy="398354"/>
          </a:xfrm>
          <a:prstGeom prst="rect">
            <a:avLst/>
          </a:prstGeom>
        </p:spPr>
      </p:pic>
    </p:spTree>
    <p:extLst>
      <p:ext uri="{BB962C8B-B14F-4D97-AF65-F5344CB8AC3E}">
        <p14:creationId xmlns:p14="http://schemas.microsoft.com/office/powerpoint/2010/main" val="189182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8225B3B-BE1A-4123-BCCE-5FF20E429F94}"/>
              </a:ext>
            </a:extLst>
          </p:cNvPr>
          <p:cNvGrpSpPr/>
          <p:nvPr/>
        </p:nvGrpSpPr>
        <p:grpSpPr>
          <a:xfrm>
            <a:off x="0" y="1423022"/>
            <a:ext cx="12192000" cy="822960"/>
            <a:chOff x="0" y="1413397"/>
            <a:chExt cx="12192000" cy="822960"/>
          </a:xfrm>
        </p:grpSpPr>
        <p:sp>
          <p:nvSpPr>
            <p:cNvPr id="6" name="Rectangle 5">
              <a:extLst>
                <a:ext uri="{FF2B5EF4-FFF2-40B4-BE49-F238E27FC236}">
                  <a16:creationId xmlns:a16="http://schemas.microsoft.com/office/drawing/2014/main" id="{C8B429EE-4D7E-A84E-93DC-04E98D2351B0}"/>
                </a:ext>
              </a:extLst>
            </p:cNvPr>
            <p:cNvSpPr/>
            <p:nvPr/>
          </p:nvSpPr>
          <p:spPr bwMode="auto">
            <a:xfrm>
              <a:off x="0" y="1413397"/>
              <a:ext cx="12192000" cy="8229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 Placeholder 3">
              <a:extLst>
                <a:ext uri="{FF2B5EF4-FFF2-40B4-BE49-F238E27FC236}">
                  <a16:creationId xmlns:a16="http://schemas.microsoft.com/office/drawing/2014/main" id="{88EB13D3-384C-7344-AC6D-F282C4106E55}"/>
                </a:ext>
              </a:extLst>
            </p:cNvPr>
            <p:cNvSpPr txBox="1">
              <a:spLocks/>
            </p:cNvSpPr>
            <p:nvPr/>
          </p:nvSpPr>
          <p:spPr>
            <a:xfrm>
              <a:off x="673666" y="1620913"/>
              <a:ext cx="422376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4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Users are employees</a:t>
              </a:r>
            </a:p>
          </p:txBody>
        </p:sp>
      </p:grpSp>
      <p:grpSp>
        <p:nvGrpSpPr>
          <p:cNvPr id="12" name="Group 11">
            <a:extLst>
              <a:ext uri="{FF2B5EF4-FFF2-40B4-BE49-F238E27FC236}">
                <a16:creationId xmlns:a16="http://schemas.microsoft.com/office/drawing/2014/main" id="{17F6420A-5545-4F6C-ADCB-977FFE1680BE}"/>
              </a:ext>
            </a:extLst>
          </p:cNvPr>
          <p:cNvGrpSpPr/>
          <p:nvPr/>
        </p:nvGrpSpPr>
        <p:grpSpPr>
          <a:xfrm>
            <a:off x="0" y="3068488"/>
            <a:ext cx="12192000" cy="822960"/>
            <a:chOff x="0" y="3040019"/>
            <a:chExt cx="12192000" cy="822960"/>
          </a:xfrm>
        </p:grpSpPr>
        <p:sp>
          <p:nvSpPr>
            <p:cNvPr id="28" name="Rectangle 27">
              <a:extLst>
                <a:ext uri="{FF2B5EF4-FFF2-40B4-BE49-F238E27FC236}">
                  <a16:creationId xmlns:a16="http://schemas.microsoft.com/office/drawing/2014/main" id="{13EAE8F0-11B3-A643-BDAB-F3231893A08B}"/>
                </a:ext>
              </a:extLst>
            </p:cNvPr>
            <p:cNvSpPr/>
            <p:nvPr/>
          </p:nvSpPr>
          <p:spPr bwMode="auto">
            <a:xfrm>
              <a:off x="0" y="3040019"/>
              <a:ext cx="12192000" cy="8229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 name="Text Placeholder 3">
              <a:extLst>
                <a:ext uri="{FF2B5EF4-FFF2-40B4-BE49-F238E27FC236}">
                  <a16:creationId xmlns:a16="http://schemas.microsoft.com/office/drawing/2014/main" id="{D9BD2DFA-D884-481D-83D5-45F1BBBE1719}"/>
                </a:ext>
              </a:extLst>
            </p:cNvPr>
            <p:cNvSpPr txBox="1">
              <a:spLocks/>
            </p:cNvSpPr>
            <p:nvPr/>
          </p:nvSpPr>
          <p:spPr>
            <a:xfrm>
              <a:off x="673666" y="3266833"/>
              <a:ext cx="422376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4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On-premises apps</a:t>
              </a:r>
            </a:p>
          </p:txBody>
        </p:sp>
      </p:grpSp>
      <p:grpSp>
        <p:nvGrpSpPr>
          <p:cNvPr id="14" name="Group 13">
            <a:extLst>
              <a:ext uri="{FF2B5EF4-FFF2-40B4-BE49-F238E27FC236}">
                <a16:creationId xmlns:a16="http://schemas.microsoft.com/office/drawing/2014/main" id="{D451E1A1-0B8D-43E8-AFA5-59FCE421BC3C}"/>
              </a:ext>
            </a:extLst>
          </p:cNvPr>
          <p:cNvGrpSpPr/>
          <p:nvPr/>
        </p:nvGrpSpPr>
        <p:grpSpPr>
          <a:xfrm>
            <a:off x="0" y="3891221"/>
            <a:ext cx="12192000" cy="822960"/>
            <a:chOff x="0" y="3862979"/>
            <a:chExt cx="12192000" cy="822960"/>
          </a:xfrm>
        </p:grpSpPr>
        <p:sp>
          <p:nvSpPr>
            <p:cNvPr id="30" name="Rectangle 29">
              <a:extLst>
                <a:ext uri="{FF2B5EF4-FFF2-40B4-BE49-F238E27FC236}">
                  <a16:creationId xmlns:a16="http://schemas.microsoft.com/office/drawing/2014/main" id="{B6850265-CC36-AB4E-84DD-403859291547}"/>
                </a:ext>
              </a:extLst>
            </p:cNvPr>
            <p:cNvSpPr/>
            <p:nvPr/>
          </p:nvSpPr>
          <p:spPr bwMode="auto">
            <a:xfrm>
              <a:off x="0" y="3862979"/>
              <a:ext cx="12192000" cy="822960"/>
            </a:xfrm>
            <a:prstGeom prst="rect">
              <a:avLst/>
            </a:prstGeom>
            <a:solidFill>
              <a:schemeClr val="bg1">
                <a:lumMod val="50000"/>
                <a:lumOff val="50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 Placeholder 3">
              <a:extLst>
                <a:ext uri="{FF2B5EF4-FFF2-40B4-BE49-F238E27FC236}">
                  <a16:creationId xmlns:a16="http://schemas.microsoft.com/office/drawing/2014/main" id="{581A4D36-E771-4329-806B-29C145972852}"/>
                </a:ext>
              </a:extLst>
            </p:cNvPr>
            <p:cNvSpPr txBox="1">
              <a:spLocks/>
            </p:cNvSpPr>
            <p:nvPr/>
          </p:nvSpPr>
          <p:spPr>
            <a:xfrm>
              <a:off x="673666" y="4089793"/>
              <a:ext cx="422376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4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Monolithic apps</a:t>
              </a:r>
            </a:p>
          </p:txBody>
        </p:sp>
      </p:grpSp>
      <p:grpSp>
        <p:nvGrpSpPr>
          <p:cNvPr id="4" name="Group 3">
            <a:extLst>
              <a:ext uri="{FF2B5EF4-FFF2-40B4-BE49-F238E27FC236}">
                <a16:creationId xmlns:a16="http://schemas.microsoft.com/office/drawing/2014/main" id="{6F4D72EC-52C5-4079-9A26-B302A131293F}"/>
              </a:ext>
            </a:extLst>
          </p:cNvPr>
          <p:cNvGrpSpPr/>
          <p:nvPr/>
        </p:nvGrpSpPr>
        <p:grpSpPr>
          <a:xfrm>
            <a:off x="0" y="2245755"/>
            <a:ext cx="12192000" cy="822960"/>
            <a:chOff x="0" y="2217059"/>
            <a:chExt cx="12192000" cy="822960"/>
          </a:xfrm>
        </p:grpSpPr>
        <p:sp>
          <p:nvSpPr>
            <p:cNvPr id="27" name="Rectangle 26">
              <a:extLst>
                <a:ext uri="{FF2B5EF4-FFF2-40B4-BE49-F238E27FC236}">
                  <a16:creationId xmlns:a16="http://schemas.microsoft.com/office/drawing/2014/main" id="{55A4769A-67D9-0442-842B-0CB1E2EBB159}"/>
                </a:ext>
              </a:extLst>
            </p:cNvPr>
            <p:cNvSpPr/>
            <p:nvPr/>
          </p:nvSpPr>
          <p:spPr bwMode="auto">
            <a:xfrm>
              <a:off x="0" y="2217059"/>
              <a:ext cx="12192000" cy="822960"/>
            </a:xfrm>
            <a:prstGeom prst="rect">
              <a:avLst/>
            </a:prstGeom>
            <a:solidFill>
              <a:schemeClr val="bg1">
                <a:lumMod val="50000"/>
                <a:lumOff val="50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 Placeholder 3">
              <a:extLst>
                <a:ext uri="{FF2B5EF4-FFF2-40B4-BE49-F238E27FC236}">
                  <a16:creationId xmlns:a16="http://schemas.microsoft.com/office/drawing/2014/main" id="{5AE9CDC6-E60E-AD43-8A31-00B1DD72C30C}"/>
                </a:ext>
              </a:extLst>
            </p:cNvPr>
            <p:cNvSpPr txBox="1">
              <a:spLocks/>
            </p:cNvSpPr>
            <p:nvPr/>
          </p:nvSpPr>
          <p:spPr>
            <a:xfrm>
              <a:off x="673666" y="2443873"/>
              <a:ext cx="422376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4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Corporate managed devices</a:t>
              </a:r>
            </a:p>
          </p:txBody>
        </p:sp>
      </p:grpSp>
      <p:grpSp>
        <p:nvGrpSpPr>
          <p:cNvPr id="15" name="Group 14">
            <a:extLst>
              <a:ext uri="{FF2B5EF4-FFF2-40B4-BE49-F238E27FC236}">
                <a16:creationId xmlns:a16="http://schemas.microsoft.com/office/drawing/2014/main" id="{334BD4DD-FF46-444B-8342-F90DC7F09AE4}"/>
              </a:ext>
            </a:extLst>
          </p:cNvPr>
          <p:cNvGrpSpPr/>
          <p:nvPr/>
        </p:nvGrpSpPr>
        <p:grpSpPr>
          <a:xfrm>
            <a:off x="0" y="4713954"/>
            <a:ext cx="12192000" cy="822960"/>
            <a:chOff x="0" y="4685939"/>
            <a:chExt cx="12192000" cy="822960"/>
          </a:xfrm>
        </p:grpSpPr>
        <p:sp>
          <p:nvSpPr>
            <p:cNvPr id="31" name="Rectangle 30">
              <a:extLst>
                <a:ext uri="{FF2B5EF4-FFF2-40B4-BE49-F238E27FC236}">
                  <a16:creationId xmlns:a16="http://schemas.microsoft.com/office/drawing/2014/main" id="{FA4AC098-23A0-DA42-90B6-A7350D05C4F8}"/>
                </a:ext>
              </a:extLst>
            </p:cNvPr>
            <p:cNvSpPr/>
            <p:nvPr/>
          </p:nvSpPr>
          <p:spPr bwMode="auto">
            <a:xfrm>
              <a:off x="0" y="4685939"/>
              <a:ext cx="12192000" cy="8229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2" name="Text Placeholder 3">
              <a:extLst>
                <a:ext uri="{FF2B5EF4-FFF2-40B4-BE49-F238E27FC236}">
                  <a16:creationId xmlns:a16="http://schemas.microsoft.com/office/drawing/2014/main" id="{6FBDE4A3-66E0-454F-9B36-BF02C4BB3CEE}"/>
                </a:ext>
              </a:extLst>
            </p:cNvPr>
            <p:cNvSpPr txBox="1">
              <a:spLocks/>
            </p:cNvSpPr>
            <p:nvPr/>
          </p:nvSpPr>
          <p:spPr>
            <a:xfrm>
              <a:off x="673666" y="4912753"/>
              <a:ext cx="422376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4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Corp network and firewall</a:t>
              </a:r>
            </a:p>
          </p:txBody>
        </p:sp>
      </p:grpSp>
      <p:grpSp>
        <p:nvGrpSpPr>
          <p:cNvPr id="16" name="Group 15">
            <a:extLst>
              <a:ext uri="{FF2B5EF4-FFF2-40B4-BE49-F238E27FC236}">
                <a16:creationId xmlns:a16="http://schemas.microsoft.com/office/drawing/2014/main" id="{DA15C27F-D75A-4731-AFCF-6BDD6A2B780F}"/>
              </a:ext>
            </a:extLst>
          </p:cNvPr>
          <p:cNvGrpSpPr/>
          <p:nvPr/>
        </p:nvGrpSpPr>
        <p:grpSpPr>
          <a:xfrm>
            <a:off x="0" y="5536686"/>
            <a:ext cx="12192000" cy="822960"/>
            <a:chOff x="0" y="5536686"/>
            <a:chExt cx="12192000" cy="822960"/>
          </a:xfrm>
        </p:grpSpPr>
        <p:sp>
          <p:nvSpPr>
            <p:cNvPr id="35" name="Rectangle 34">
              <a:extLst>
                <a:ext uri="{FF2B5EF4-FFF2-40B4-BE49-F238E27FC236}">
                  <a16:creationId xmlns:a16="http://schemas.microsoft.com/office/drawing/2014/main" id="{4D5FFA22-7B89-4228-8B76-1A3A3D5F1761}"/>
                </a:ext>
              </a:extLst>
            </p:cNvPr>
            <p:cNvSpPr/>
            <p:nvPr/>
          </p:nvSpPr>
          <p:spPr bwMode="auto">
            <a:xfrm>
              <a:off x="0" y="5536686"/>
              <a:ext cx="12192000" cy="822960"/>
            </a:xfrm>
            <a:prstGeom prst="rect">
              <a:avLst/>
            </a:prstGeom>
            <a:solidFill>
              <a:schemeClr val="bg1">
                <a:lumMod val="50000"/>
                <a:lumOff val="50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 Placeholder 3">
              <a:extLst>
                <a:ext uri="{FF2B5EF4-FFF2-40B4-BE49-F238E27FC236}">
                  <a16:creationId xmlns:a16="http://schemas.microsoft.com/office/drawing/2014/main" id="{3D6CAE3A-C070-4251-871B-92D424123050}"/>
                </a:ext>
              </a:extLst>
            </p:cNvPr>
            <p:cNvSpPr txBox="1">
              <a:spLocks/>
            </p:cNvSpPr>
            <p:nvPr/>
          </p:nvSpPr>
          <p:spPr>
            <a:xfrm>
              <a:off x="673666" y="5763500"/>
              <a:ext cx="422376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4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Local packet tracking and logs</a:t>
              </a:r>
            </a:p>
          </p:txBody>
        </p:sp>
      </p:grpSp>
      <p:grpSp>
        <p:nvGrpSpPr>
          <p:cNvPr id="21" name="Group 20">
            <a:extLst>
              <a:ext uri="{FF2B5EF4-FFF2-40B4-BE49-F238E27FC236}">
                <a16:creationId xmlns:a16="http://schemas.microsoft.com/office/drawing/2014/main" id="{CA077A38-8B16-461B-B960-D682B7855296}"/>
              </a:ext>
            </a:extLst>
          </p:cNvPr>
          <p:cNvGrpSpPr/>
          <p:nvPr/>
        </p:nvGrpSpPr>
        <p:grpSpPr>
          <a:xfrm>
            <a:off x="5577772" y="2245755"/>
            <a:ext cx="6614228" cy="822960"/>
            <a:chOff x="5577772" y="2238055"/>
            <a:chExt cx="6614228" cy="822960"/>
          </a:xfrm>
          <a:noFill/>
        </p:grpSpPr>
        <p:sp>
          <p:nvSpPr>
            <p:cNvPr id="43" name="Rectangle 42">
              <a:extLst>
                <a:ext uri="{FF2B5EF4-FFF2-40B4-BE49-F238E27FC236}">
                  <a16:creationId xmlns:a16="http://schemas.microsoft.com/office/drawing/2014/main" id="{9682F782-C918-C749-A676-1C18D9FEE761}"/>
                </a:ext>
              </a:extLst>
            </p:cNvPr>
            <p:cNvSpPr/>
            <p:nvPr/>
          </p:nvSpPr>
          <p:spPr bwMode="auto">
            <a:xfrm>
              <a:off x="5577772" y="2238055"/>
              <a:ext cx="6614228" cy="822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D2C04680-477F-4238-BE77-4C53FCD04C87}"/>
                </a:ext>
              </a:extLst>
            </p:cNvPr>
            <p:cNvSpPr txBox="1">
              <a:spLocks/>
            </p:cNvSpPr>
            <p:nvPr/>
          </p:nvSpPr>
          <p:spPr>
            <a:xfrm>
              <a:off x="6649721" y="2465091"/>
              <a:ext cx="5029200" cy="369332"/>
            </a:xfrm>
            <a:prstGeom prst="rect">
              <a:avLst/>
            </a:prstGeom>
            <a:grp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42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Bring your own devices and IoT</a:t>
              </a:r>
            </a:p>
          </p:txBody>
        </p:sp>
      </p:grpSp>
      <p:grpSp>
        <p:nvGrpSpPr>
          <p:cNvPr id="25" name="Group 24">
            <a:extLst>
              <a:ext uri="{FF2B5EF4-FFF2-40B4-BE49-F238E27FC236}">
                <a16:creationId xmlns:a16="http://schemas.microsoft.com/office/drawing/2014/main" id="{DBC72533-058B-4C77-BB10-4D432D31B37D}"/>
              </a:ext>
            </a:extLst>
          </p:cNvPr>
          <p:cNvGrpSpPr/>
          <p:nvPr/>
        </p:nvGrpSpPr>
        <p:grpSpPr>
          <a:xfrm>
            <a:off x="5577772" y="3068488"/>
            <a:ext cx="6614228" cy="822960"/>
            <a:chOff x="5577772" y="3062713"/>
            <a:chExt cx="6614228" cy="822960"/>
          </a:xfrm>
          <a:noFill/>
        </p:grpSpPr>
        <p:sp>
          <p:nvSpPr>
            <p:cNvPr id="49" name="Rectangle 48">
              <a:extLst>
                <a:ext uri="{FF2B5EF4-FFF2-40B4-BE49-F238E27FC236}">
                  <a16:creationId xmlns:a16="http://schemas.microsoft.com/office/drawing/2014/main" id="{3734B631-7027-AC42-9ECF-D49D7F1B7590}"/>
                </a:ext>
              </a:extLst>
            </p:cNvPr>
            <p:cNvSpPr/>
            <p:nvPr/>
          </p:nvSpPr>
          <p:spPr bwMode="auto">
            <a:xfrm>
              <a:off x="5577772" y="3062713"/>
              <a:ext cx="6614228" cy="822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Text Placeholder 4">
              <a:extLst>
                <a:ext uri="{FF2B5EF4-FFF2-40B4-BE49-F238E27FC236}">
                  <a16:creationId xmlns:a16="http://schemas.microsoft.com/office/drawing/2014/main" id="{B0458AF4-BB8F-48C7-BC25-ED98AFA57773}"/>
                </a:ext>
              </a:extLst>
            </p:cNvPr>
            <p:cNvSpPr txBox="1">
              <a:spLocks/>
            </p:cNvSpPr>
            <p:nvPr/>
          </p:nvSpPr>
          <p:spPr>
            <a:xfrm>
              <a:off x="6649721" y="3289693"/>
              <a:ext cx="5029200" cy="369332"/>
            </a:xfrm>
            <a:prstGeom prst="rect">
              <a:avLst/>
            </a:prstGeom>
            <a:grp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42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Explosion of cloud apps</a:t>
              </a:r>
            </a:p>
          </p:txBody>
        </p:sp>
      </p:grpSp>
      <p:grpSp>
        <p:nvGrpSpPr>
          <p:cNvPr id="29" name="Group 28">
            <a:extLst>
              <a:ext uri="{FF2B5EF4-FFF2-40B4-BE49-F238E27FC236}">
                <a16:creationId xmlns:a16="http://schemas.microsoft.com/office/drawing/2014/main" id="{04A320E0-02FD-4612-8DA9-A27436560FBE}"/>
              </a:ext>
            </a:extLst>
          </p:cNvPr>
          <p:cNvGrpSpPr/>
          <p:nvPr/>
        </p:nvGrpSpPr>
        <p:grpSpPr>
          <a:xfrm>
            <a:off x="5577772" y="4713954"/>
            <a:ext cx="6614228" cy="822960"/>
            <a:chOff x="5577772" y="4712029"/>
            <a:chExt cx="6614228" cy="822960"/>
          </a:xfrm>
          <a:noFill/>
        </p:grpSpPr>
        <p:sp>
          <p:nvSpPr>
            <p:cNvPr id="53" name="Rectangle 52">
              <a:extLst>
                <a:ext uri="{FF2B5EF4-FFF2-40B4-BE49-F238E27FC236}">
                  <a16:creationId xmlns:a16="http://schemas.microsoft.com/office/drawing/2014/main" id="{846C6584-F8E3-994C-92E6-24446659C01F}"/>
                </a:ext>
              </a:extLst>
            </p:cNvPr>
            <p:cNvSpPr/>
            <p:nvPr/>
          </p:nvSpPr>
          <p:spPr bwMode="auto">
            <a:xfrm>
              <a:off x="5577772" y="4712029"/>
              <a:ext cx="6614228" cy="822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4">
              <a:extLst>
                <a:ext uri="{FF2B5EF4-FFF2-40B4-BE49-F238E27FC236}">
                  <a16:creationId xmlns:a16="http://schemas.microsoft.com/office/drawing/2014/main" id="{7F1FF4A9-827F-4E74-AB66-EF667A306A5C}"/>
                </a:ext>
              </a:extLst>
            </p:cNvPr>
            <p:cNvSpPr txBox="1">
              <a:spLocks/>
            </p:cNvSpPr>
            <p:nvPr/>
          </p:nvSpPr>
          <p:spPr>
            <a:xfrm>
              <a:off x="6649721" y="4938897"/>
              <a:ext cx="5029200" cy="369332"/>
            </a:xfrm>
            <a:prstGeom prst="rect">
              <a:avLst/>
            </a:prstGeom>
            <a:grp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28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Expanding Perimeters</a:t>
              </a:r>
            </a:p>
          </p:txBody>
        </p:sp>
      </p:grpSp>
      <p:grpSp>
        <p:nvGrpSpPr>
          <p:cNvPr id="33" name="Group 32">
            <a:extLst>
              <a:ext uri="{FF2B5EF4-FFF2-40B4-BE49-F238E27FC236}">
                <a16:creationId xmlns:a16="http://schemas.microsoft.com/office/drawing/2014/main" id="{BE1DED4A-3198-4693-8A26-68B06AB668B1}"/>
              </a:ext>
            </a:extLst>
          </p:cNvPr>
          <p:cNvGrpSpPr/>
          <p:nvPr/>
        </p:nvGrpSpPr>
        <p:grpSpPr>
          <a:xfrm>
            <a:off x="5577772" y="5536686"/>
            <a:ext cx="6614228" cy="822960"/>
            <a:chOff x="5577772" y="5536686"/>
            <a:chExt cx="6614228" cy="822960"/>
          </a:xfrm>
          <a:noFill/>
        </p:grpSpPr>
        <p:sp>
          <p:nvSpPr>
            <p:cNvPr id="39" name="Rectangle 38">
              <a:extLst>
                <a:ext uri="{FF2B5EF4-FFF2-40B4-BE49-F238E27FC236}">
                  <a16:creationId xmlns:a16="http://schemas.microsoft.com/office/drawing/2014/main" id="{4D998AC4-27A3-483C-9D17-8EF09C18B136}"/>
                </a:ext>
              </a:extLst>
            </p:cNvPr>
            <p:cNvSpPr/>
            <p:nvPr/>
          </p:nvSpPr>
          <p:spPr bwMode="auto">
            <a:xfrm>
              <a:off x="5577772" y="5536686"/>
              <a:ext cx="6614228" cy="822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ACF01B9F-4538-4C14-A35B-6A2EC04D3D0C}"/>
                </a:ext>
              </a:extLst>
            </p:cNvPr>
            <p:cNvSpPr txBox="1">
              <a:spLocks/>
            </p:cNvSpPr>
            <p:nvPr/>
          </p:nvSpPr>
          <p:spPr>
            <a:xfrm>
              <a:off x="6649721" y="5763500"/>
              <a:ext cx="5029200" cy="369332"/>
            </a:xfrm>
            <a:prstGeom prst="rect">
              <a:avLst/>
            </a:prstGeom>
            <a:grp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42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Explosion of signal</a:t>
              </a:r>
            </a:p>
          </p:txBody>
        </p:sp>
      </p:grpSp>
      <p:grpSp>
        <p:nvGrpSpPr>
          <p:cNvPr id="26" name="Group 25">
            <a:extLst>
              <a:ext uri="{FF2B5EF4-FFF2-40B4-BE49-F238E27FC236}">
                <a16:creationId xmlns:a16="http://schemas.microsoft.com/office/drawing/2014/main" id="{9E71689A-F92C-4980-9128-61E3A9502A84}"/>
              </a:ext>
            </a:extLst>
          </p:cNvPr>
          <p:cNvGrpSpPr/>
          <p:nvPr/>
        </p:nvGrpSpPr>
        <p:grpSpPr>
          <a:xfrm>
            <a:off x="5577772" y="3891221"/>
            <a:ext cx="6614228" cy="822960"/>
            <a:chOff x="5577772" y="3887371"/>
            <a:chExt cx="6614228" cy="822960"/>
          </a:xfrm>
          <a:noFill/>
        </p:grpSpPr>
        <p:sp>
          <p:nvSpPr>
            <p:cNvPr id="51" name="Rectangle 50">
              <a:extLst>
                <a:ext uri="{FF2B5EF4-FFF2-40B4-BE49-F238E27FC236}">
                  <a16:creationId xmlns:a16="http://schemas.microsoft.com/office/drawing/2014/main" id="{ECCCEEB0-AF5E-0748-88D0-1A0182AEB083}"/>
                </a:ext>
              </a:extLst>
            </p:cNvPr>
            <p:cNvSpPr/>
            <p:nvPr/>
          </p:nvSpPr>
          <p:spPr bwMode="auto">
            <a:xfrm>
              <a:off x="5577772" y="3887371"/>
              <a:ext cx="6614228" cy="822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 name="Text Placeholder 4">
              <a:extLst>
                <a:ext uri="{FF2B5EF4-FFF2-40B4-BE49-F238E27FC236}">
                  <a16:creationId xmlns:a16="http://schemas.microsoft.com/office/drawing/2014/main" id="{0C4932FF-2AE4-4541-8F7E-A077B0ACE2DB}"/>
                </a:ext>
              </a:extLst>
            </p:cNvPr>
            <p:cNvSpPr txBox="1">
              <a:spLocks/>
            </p:cNvSpPr>
            <p:nvPr/>
          </p:nvSpPr>
          <p:spPr>
            <a:xfrm>
              <a:off x="6649720" y="4114295"/>
              <a:ext cx="5542279" cy="369332"/>
            </a:xfrm>
            <a:prstGeom prst="rect">
              <a:avLst/>
            </a:prstGeom>
            <a:grp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42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Composite apps &amp; public restful APIs</a:t>
              </a:r>
            </a:p>
          </p:txBody>
        </p:sp>
      </p:grpSp>
      <p:grpSp>
        <p:nvGrpSpPr>
          <p:cNvPr id="47" name="Group 46">
            <a:extLst>
              <a:ext uri="{FF2B5EF4-FFF2-40B4-BE49-F238E27FC236}">
                <a16:creationId xmlns:a16="http://schemas.microsoft.com/office/drawing/2014/main" id="{B9498D06-29C5-4243-AA0D-6E92BC336903}"/>
              </a:ext>
            </a:extLst>
          </p:cNvPr>
          <p:cNvGrpSpPr/>
          <p:nvPr/>
        </p:nvGrpSpPr>
        <p:grpSpPr>
          <a:xfrm>
            <a:off x="5577772" y="1423022"/>
            <a:ext cx="6614228" cy="822960"/>
            <a:chOff x="5577772" y="1413397"/>
            <a:chExt cx="6614228" cy="822960"/>
          </a:xfrm>
          <a:solidFill>
            <a:srgbClr val="000000"/>
          </a:solidFill>
        </p:grpSpPr>
        <p:sp>
          <p:nvSpPr>
            <p:cNvPr id="56" name="Rectangle 55">
              <a:extLst>
                <a:ext uri="{FF2B5EF4-FFF2-40B4-BE49-F238E27FC236}">
                  <a16:creationId xmlns:a16="http://schemas.microsoft.com/office/drawing/2014/main" id="{1EE08EB9-C9E1-4E29-9B0A-C63FBC5DDC9C}"/>
                </a:ext>
              </a:extLst>
            </p:cNvPr>
            <p:cNvSpPr/>
            <p:nvPr/>
          </p:nvSpPr>
          <p:spPr bwMode="auto">
            <a:xfrm>
              <a:off x="5577772" y="1413397"/>
              <a:ext cx="6614228" cy="822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Text Placeholder 4">
              <a:extLst>
                <a:ext uri="{FF2B5EF4-FFF2-40B4-BE49-F238E27FC236}">
                  <a16:creationId xmlns:a16="http://schemas.microsoft.com/office/drawing/2014/main" id="{7232C7B0-D719-4F73-94B6-C74D21AF7407}"/>
                </a:ext>
              </a:extLst>
            </p:cNvPr>
            <p:cNvSpPr txBox="1">
              <a:spLocks/>
            </p:cNvSpPr>
            <p:nvPr/>
          </p:nvSpPr>
          <p:spPr>
            <a:xfrm>
              <a:off x="6649720" y="1640211"/>
              <a:ext cx="5396229" cy="369332"/>
            </a:xfrm>
            <a:prstGeom prst="rect">
              <a:avLst/>
            </a:prstGeom>
            <a:no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30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Employees, partners, customers, bots</a:t>
              </a:r>
            </a:p>
          </p:txBody>
        </p:sp>
      </p:grpSp>
      <p:pic>
        <p:nvPicPr>
          <p:cNvPr id="54" name="Graphic 53">
            <a:extLst>
              <a:ext uri="{FF2B5EF4-FFF2-40B4-BE49-F238E27FC236}">
                <a16:creationId xmlns:a16="http://schemas.microsoft.com/office/drawing/2014/main" id="{0EBA8404-4DBC-EA45-A7A1-29611EE8CB0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18124" y="5652453"/>
            <a:ext cx="591427" cy="591427"/>
          </a:xfrm>
          <a:prstGeom prst="rect">
            <a:avLst/>
          </a:prstGeom>
        </p:spPr>
      </p:pic>
      <p:pic>
        <p:nvPicPr>
          <p:cNvPr id="46" name="Graphic 45">
            <a:extLst>
              <a:ext uri="{FF2B5EF4-FFF2-40B4-BE49-F238E27FC236}">
                <a16:creationId xmlns:a16="http://schemas.microsoft.com/office/drawing/2014/main" id="{5020530C-B34D-4715-B865-9E3849934F9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18124" y="4827796"/>
            <a:ext cx="591427" cy="591427"/>
          </a:xfrm>
          <a:prstGeom prst="rect">
            <a:avLst/>
          </a:prstGeom>
        </p:spPr>
      </p:pic>
      <p:pic>
        <p:nvPicPr>
          <p:cNvPr id="52" name="Graphic 51">
            <a:extLst>
              <a:ext uri="{FF2B5EF4-FFF2-40B4-BE49-F238E27FC236}">
                <a16:creationId xmlns:a16="http://schemas.microsoft.com/office/drawing/2014/main" id="{6979EBEF-23F7-C441-AD55-ED3F8FC7DB5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18124" y="4003138"/>
            <a:ext cx="591427" cy="591427"/>
          </a:xfrm>
          <a:prstGeom prst="rect">
            <a:avLst/>
          </a:prstGeom>
        </p:spPr>
      </p:pic>
      <p:pic>
        <p:nvPicPr>
          <p:cNvPr id="50" name="Graphic 49">
            <a:extLst>
              <a:ext uri="{FF2B5EF4-FFF2-40B4-BE49-F238E27FC236}">
                <a16:creationId xmlns:a16="http://schemas.microsoft.com/office/drawing/2014/main" id="{719D4B82-1120-CF43-8F46-FD9D78BA9AA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18124" y="3178480"/>
            <a:ext cx="591427" cy="591427"/>
          </a:xfrm>
          <a:prstGeom prst="rect">
            <a:avLst/>
          </a:prstGeom>
        </p:spPr>
      </p:pic>
      <p:pic>
        <p:nvPicPr>
          <p:cNvPr id="44" name="Graphic 43">
            <a:extLst>
              <a:ext uri="{FF2B5EF4-FFF2-40B4-BE49-F238E27FC236}">
                <a16:creationId xmlns:a16="http://schemas.microsoft.com/office/drawing/2014/main" id="{D243406F-3389-6E47-8278-17111EE3705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18124" y="2353822"/>
            <a:ext cx="591427" cy="591427"/>
          </a:xfrm>
          <a:prstGeom prst="rect">
            <a:avLst/>
          </a:prstGeom>
        </p:spPr>
      </p:pic>
      <p:pic>
        <p:nvPicPr>
          <p:cNvPr id="13" name="Graphic 12">
            <a:extLst>
              <a:ext uri="{FF2B5EF4-FFF2-40B4-BE49-F238E27FC236}">
                <a16:creationId xmlns:a16="http://schemas.microsoft.com/office/drawing/2014/main" id="{DFC65130-023D-0247-B33E-C7A21A4D30D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18124" y="1538789"/>
            <a:ext cx="591427" cy="591427"/>
          </a:xfrm>
          <a:prstGeom prst="rect">
            <a:avLst/>
          </a:prstGeom>
        </p:spPr>
      </p:pic>
      <p:cxnSp>
        <p:nvCxnSpPr>
          <p:cNvPr id="48" name="Straight Connector 47">
            <a:extLst>
              <a:ext uri="{FF2B5EF4-FFF2-40B4-BE49-F238E27FC236}">
                <a16:creationId xmlns:a16="http://schemas.microsoft.com/office/drawing/2014/main" id="{0C1BEA79-BBAB-4257-BF57-BE4A661564E9}"/>
              </a:ext>
            </a:extLst>
          </p:cNvPr>
          <p:cNvCxnSpPr>
            <a:cxnSpLocks/>
          </p:cNvCxnSpPr>
          <p:nvPr/>
        </p:nvCxnSpPr>
        <p:spPr>
          <a:xfrm>
            <a:off x="2131372" y="1845645"/>
            <a:ext cx="276606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3FD941D-EC0C-4F22-89E0-3EA5EDF7C063}"/>
              </a:ext>
            </a:extLst>
          </p:cNvPr>
          <p:cNvCxnSpPr>
            <a:cxnSpLocks/>
          </p:cNvCxnSpPr>
          <p:nvPr/>
        </p:nvCxnSpPr>
        <p:spPr>
          <a:xfrm>
            <a:off x="1166172" y="2682640"/>
            <a:ext cx="373126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8DDEB8A4-50D3-4E1F-B086-DC751FF4FA85}"/>
              </a:ext>
            </a:extLst>
          </p:cNvPr>
          <p:cNvCxnSpPr>
            <a:cxnSpLocks/>
          </p:cNvCxnSpPr>
          <p:nvPr/>
        </p:nvCxnSpPr>
        <p:spPr>
          <a:xfrm>
            <a:off x="2494280" y="3505369"/>
            <a:ext cx="2403152"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CF292C36-3A6D-44F1-8F85-09C63EB91617}"/>
              </a:ext>
            </a:extLst>
          </p:cNvPr>
          <p:cNvCxnSpPr>
            <a:cxnSpLocks/>
          </p:cNvCxnSpPr>
          <p:nvPr/>
        </p:nvCxnSpPr>
        <p:spPr>
          <a:xfrm>
            <a:off x="2667000" y="4323948"/>
            <a:ext cx="229743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E5DA9AB-9E00-493B-A36D-14DD8A279EF9}"/>
              </a:ext>
            </a:extLst>
          </p:cNvPr>
          <p:cNvCxnSpPr>
            <a:cxnSpLocks/>
          </p:cNvCxnSpPr>
          <p:nvPr/>
        </p:nvCxnSpPr>
        <p:spPr>
          <a:xfrm>
            <a:off x="1417320" y="5149314"/>
            <a:ext cx="3480112"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4C514EFB-E1B4-4EB7-A047-1EF2DE5B1844}"/>
              </a:ext>
            </a:extLst>
          </p:cNvPr>
          <p:cNvCxnSpPr>
            <a:cxnSpLocks/>
          </p:cNvCxnSpPr>
          <p:nvPr/>
        </p:nvCxnSpPr>
        <p:spPr>
          <a:xfrm>
            <a:off x="904775" y="5975484"/>
            <a:ext cx="3992657"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
        <p:nvSpPr>
          <p:cNvPr id="63" name="Title 1">
            <a:extLst>
              <a:ext uri="{FF2B5EF4-FFF2-40B4-BE49-F238E27FC236}">
                <a16:creationId xmlns:a16="http://schemas.microsoft.com/office/drawing/2014/main" id="{3E8FE6EC-0638-4766-A465-650D17526E64}"/>
              </a:ext>
            </a:extLst>
          </p:cNvPr>
          <p:cNvSpPr>
            <a:spLocks noGrp="1"/>
          </p:cNvSpPr>
          <p:nvPr>
            <p:ph type="title"/>
          </p:nvPr>
        </p:nvSpPr>
        <p:spPr>
          <a:xfrm>
            <a:off x="628650" y="377553"/>
            <a:ext cx="10691813" cy="606519"/>
          </a:xfrm>
        </p:spPr>
        <p:txBody>
          <a:bodyPr>
            <a:normAutofit/>
          </a:bodyPr>
          <a:lstStyle/>
          <a:p>
            <a:pPr algn="ctr"/>
            <a:r>
              <a:rPr lang="en-US" dirty="0"/>
              <a:t>Old World vs. Current World</a:t>
            </a:r>
          </a:p>
        </p:txBody>
      </p:sp>
    </p:spTree>
    <p:extLst>
      <p:ext uri="{BB962C8B-B14F-4D97-AF65-F5344CB8AC3E}">
        <p14:creationId xmlns:p14="http://schemas.microsoft.com/office/powerpoint/2010/main" val="178356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250"/>
                                        <p:tgtEl>
                                          <p:spTgt spid="48"/>
                                        </p:tgtEl>
                                      </p:cBhvr>
                                    </p:animEffect>
                                  </p:childTnLst>
                                </p:cTn>
                              </p:par>
                              <p:par>
                                <p:cTn id="8" presetID="22" presetClass="entr" presetSubtype="8" fill="hold" nodeType="withEffect">
                                  <p:stCondLst>
                                    <p:cond delay="250"/>
                                  </p:stCondLst>
                                  <p:childTnLst>
                                    <p:set>
                                      <p:cBhvr>
                                        <p:cTn id="9" dur="1" fill="hold">
                                          <p:stCondLst>
                                            <p:cond delay="0"/>
                                          </p:stCondLst>
                                        </p:cTn>
                                        <p:tgtEl>
                                          <p:spTgt spid="55"/>
                                        </p:tgtEl>
                                        <p:attrNameLst>
                                          <p:attrName>style.visibility</p:attrName>
                                        </p:attrNameLst>
                                      </p:cBhvr>
                                      <p:to>
                                        <p:strVal val="visible"/>
                                      </p:to>
                                    </p:set>
                                    <p:animEffect transition="in" filter="wipe(left)">
                                      <p:cBhvr>
                                        <p:cTn id="10" dur="250"/>
                                        <p:tgtEl>
                                          <p:spTgt spid="55"/>
                                        </p:tgtEl>
                                      </p:cBhvr>
                                    </p:animEffect>
                                  </p:childTnLst>
                                </p:cTn>
                              </p:par>
                              <p:par>
                                <p:cTn id="11" presetID="22" presetClass="entr" presetSubtype="8" fill="hold" nodeType="withEffect">
                                  <p:stCondLst>
                                    <p:cond delay="250"/>
                                  </p:stCondLst>
                                  <p:childTnLst>
                                    <p:set>
                                      <p:cBhvr>
                                        <p:cTn id="12" dur="1" fill="hold">
                                          <p:stCondLst>
                                            <p:cond delay="0"/>
                                          </p:stCondLst>
                                        </p:cTn>
                                        <p:tgtEl>
                                          <p:spTgt spid="59"/>
                                        </p:tgtEl>
                                        <p:attrNameLst>
                                          <p:attrName>style.visibility</p:attrName>
                                        </p:attrNameLst>
                                      </p:cBhvr>
                                      <p:to>
                                        <p:strVal val="visible"/>
                                      </p:to>
                                    </p:set>
                                    <p:animEffect transition="in" filter="wipe(left)">
                                      <p:cBhvr>
                                        <p:cTn id="13" dur="250"/>
                                        <p:tgtEl>
                                          <p:spTgt spid="59"/>
                                        </p:tgtEl>
                                      </p:cBhvr>
                                    </p:animEffect>
                                  </p:childTnLst>
                                </p:cTn>
                              </p:par>
                              <p:par>
                                <p:cTn id="14" presetID="22" presetClass="entr" presetSubtype="8" fill="hold" nodeType="withEffect">
                                  <p:stCondLst>
                                    <p:cond delay="250"/>
                                  </p:stCondLst>
                                  <p:childTnLst>
                                    <p:set>
                                      <p:cBhvr>
                                        <p:cTn id="15" dur="1" fill="hold">
                                          <p:stCondLst>
                                            <p:cond delay="0"/>
                                          </p:stCondLst>
                                        </p:cTn>
                                        <p:tgtEl>
                                          <p:spTgt spid="60"/>
                                        </p:tgtEl>
                                        <p:attrNameLst>
                                          <p:attrName>style.visibility</p:attrName>
                                        </p:attrNameLst>
                                      </p:cBhvr>
                                      <p:to>
                                        <p:strVal val="visible"/>
                                      </p:to>
                                    </p:set>
                                    <p:animEffect transition="in" filter="wipe(left)">
                                      <p:cBhvr>
                                        <p:cTn id="16" dur="250"/>
                                        <p:tgtEl>
                                          <p:spTgt spid="60"/>
                                        </p:tgtEl>
                                      </p:cBhvr>
                                    </p:animEffect>
                                  </p:childTnLst>
                                </p:cTn>
                              </p:par>
                              <p:par>
                                <p:cTn id="17" presetID="22" presetClass="entr" presetSubtype="8" fill="hold" nodeType="withEffect">
                                  <p:stCondLst>
                                    <p:cond delay="25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250"/>
                                        <p:tgtEl>
                                          <p:spTgt spid="61"/>
                                        </p:tgtEl>
                                      </p:cBhvr>
                                    </p:animEffect>
                                  </p:childTnLst>
                                </p:cTn>
                              </p:par>
                              <p:par>
                                <p:cTn id="20" presetID="22" presetClass="entr" presetSubtype="8" fill="hold" nodeType="withEffect">
                                  <p:stCondLst>
                                    <p:cond delay="25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25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300"/>
                                        <p:tgtEl>
                                          <p:spTgt spid="13"/>
                                        </p:tgtEl>
                                        <p:attrNameLst>
                                          <p:attrName>ppt_x</p:attrName>
                                        </p:attrNameLst>
                                      </p:cBhvr>
                                      <p:tavLst>
                                        <p:tav tm="0">
                                          <p:val>
                                            <p:strVal val="#ppt_x-#ppt_w*1.125000"/>
                                          </p:val>
                                        </p:tav>
                                        <p:tav tm="100000">
                                          <p:val>
                                            <p:strVal val="#ppt_x"/>
                                          </p:val>
                                        </p:tav>
                                      </p:tavLst>
                                    </p:anim>
                                    <p:animEffect transition="in" filter="wipe(right)">
                                      <p:cBhvr>
                                        <p:cTn id="28" dur="300"/>
                                        <p:tgtEl>
                                          <p:spTgt spid="13"/>
                                        </p:tgtEl>
                                      </p:cBhvr>
                                    </p:animEffect>
                                  </p:childTnLst>
                                </p:cTn>
                              </p:par>
                              <p:par>
                                <p:cTn id="29" presetID="22" presetClass="entr" presetSubtype="8"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left)">
                                      <p:cBhvr>
                                        <p:cTn id="31" dur="300"/>
                                        <p:tgtEl>
                                          <p:spTgt spid="47"/>
                                        </p:tgtEl>
                                      </p:cBhvr>
                                    </p:animEffect>
                                  </p:childTnLst>
                                </p:cTn>
                              </p:par>
                              <p:par>
                                <p:cTn id="32" presetID="12" presetClass="entr" presetSubtype="8"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anim calcmode="lin" valueType="num">
                                      <p:cBhvr additive="base">
                                        <p:cTn id="34" dur="300"/>
                                        <p:tgtEl>
                                          <p:spTgt spid="44"/>
                                        </p:tgtEl>
                                        <p:attrNameLst>
                                          <p:attrName>ppt_x</p:attrName>
                                        </p:attrNameLst>
                                      </p:cBhvr>
                                      <p:tavLst>
                                        <p:tav tm="0">
                                          <p:val>
                                            <p:strVal val="#ppt_x-#ppt_w*1.125000"/>
                                          </p:val>
                                        </p:tav>
                                        <p:tav tm="100000">
                                          <p:val>
                                            <p:strVal val="#ppt_x"/>
                                          </p:val>
                                        </p:tav>
                                      </p:tavLst>
                                    </p:anim>
                                    <p:animEffect transition="in" filter="wipe(right)">
                                      <p:cBhvr>
                                        <p:cTn id="35" dur="300"/>
                                        <p:tgtEl>
                                          <p:spTgt spid="44"/>
                                        </p:tgtEl>
                                      </p:cBhvr>
                                    </p:animEffect>
                                  </p:childTnLst>
                                </p:cTn>
                              </p:par>
                              <p:par>
                                <p:cTn id="36" presetID="22" presetClass="entr" presetSubtype="8"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300"/>
                                        <p:tgtEl>
                                          <p:spTgt spid="21"/>
                                        </p:tgtEl>
                                      </p:cBhvr>
                                    </p:animEffect>
                                  </p:childTnLst>
                                </p:cTn>
                              </p:par>
                              <p:par>
                                <p:cTn id="39" presetID="12" presetClass="entr" presetSubtype="8"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anim calcmode="lin" valueType="num">
                                      <p:cBhvr additive="base">
                                        <p:cTn id="41" dur="300"/>
                                        <p:tgtEl>
                                          <p:spTgt spid="50"/>
                                        </p:tgtEl>
                                        <p:attrNameLst>
                                          <p:attrName>ppt_x</p:attrName>
                                        </p:attrNameLst>
                                      </p:cBhvr>
                                      <p:tavLst>
                                        <p:tav tm="0">
                                          <p:val>
                                            <p:strVal val="#ppt_x-#ppt_w*1.125000"/>
                                          </p:val>
                                        </p:tav>
                                        <p:tav tm="100000">
                                          <p:val>
                                            <p:strVal val="#ppt_x"/>
                                          </p:val>
                                        </p:tav>
                                      </p:tavLst>
                                    </p:anim>
                                    <p:animEffect transition="in" filter="wipe(right)">
                                      <p:cBhvr>
                                        <p:cTn id="42" dur="300"/>
                                        <p:tgtEl>
                                          <p:spTgt spid="50"/>
                                        </p:tgtEl>
                                      </p:cBhvr>
                                    </p:animEffect>
                                  </p:childTnLst>
                                </p:cTn>
                              </p:par>
                              <p:par>
                                <p:cTn id="43" presetID="22" presetClass="entr" presetSubtype="8"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300"/>
                                        <p:tgtEl>
                                          <p:spTgt spid="25"/>
                                        </p:tgtEl>
                                      </p:cBhvr>
                                    </p:animEffect>
                                  </p:childTnLst>
                                </p:cTn>
                              </p:par>
                              <p:par>
                                <p:cTn id="46" presetID="12" presetClass="entr" presetSubtype="8"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 calcmode="lin" valueType="num">
                                      <p:cBhvr additive="base">
                                        <p:cTn id="48" dur="300"/>
                                        <p:tgtEl>
                                          <p:spTgt spid="52"/>
                                        </p:tgtEl>
                                        <p:attrNameLst>
                                          <p:attrName>ppt_x</p:attrName>
                                        </p:attrNameLst>
                                      </p:cBhvr>
                                      <p:tavLst>
                                        <p:tav tm="0">
                                          <p:val>
                                            <p:strVal val="#ppt_x-#ppt_w*1.125000"/>
                                          </p:val>
                                        </p:tav>
                                        <p:tav tm="100000">
                                          <p:val>
                                            <p:strVal val="#ppt_x"/>
                                          </p:val>
                                        </p:tav>
                                      </p:tavLst>
                                    </p:anim>
                                    <p:animEffect transition="in" filter="wipe(right)">
                                      <p:cBhvr>
                                        <p:cTn id="49" dur="300"/>
                                        <p:tgtEl>
                                          <p:spTgt spid="52"/>
                                        </p:tgtEl>
                                      </p:cBhvr>
                                    </p:animEffect>
                                  </p:childTnLst>
                                </p:cTn>
                              </p:par>
                              <p:par>
                                <p:cTn id="50" presetID="22" presetClass="entr" presetSubtype="8"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300"/>
                                        <p:tgtEl>
                                          <p:spTgt spid="26"/>
                                        </p:tgtEl>
                                      </p:cBhvr>
                                    </p:animEffect>
                                  </p:childTnLst>
                                </p:cTn>
                              </p:par>
                              <p:par>
                                <p:cTn id="53" presetID="12" presetClass="entr" presetSubtype="8"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additive="base">
                                        <p:cTn id="55" dur="300"/>
                                        <p:tgtEl>
                                          <p:spTgt spid="46"/>
                                        </p:tgtEl>
                                        <p:attrNameLst>
                                          <p:attrName>ppt_x</p:attrName>
                                        </p:attrNameLst>
                                      </p:cBhvr>
                                      <p:tavLst>
                                        <p:tav tm="0">
                                          <p:val>
                                            <p:strVal val="#ppt_x-#ppt_w*1.125000"/>
                                          </p:val>
                                        </p:tav>
                                        <p:tav tm="100000">
                                          <p:val>
                                            <p:strVal val="#ppt_x"/>
                                          </p:val>
                                        </p:tav>
                                      </p:tavLst>
                                    </p:anim>
                                    <p:animEffect transition="in" filter="wipe(right)">
                                      <p:cBhvr>
                                        <p:cTn id="56" dur="300"/>
                                        <p:tgtEl>
                                          <p:spTgt spid="46"/>
                                        </p:tgtEl>
                                      </p:cBhvr>
                                    </p:animEffect>
                                  </p:childTnLst>
                                </p:cTn>
                              </p:par>
                              <p:par>
                                <p:cTn id="57" presetID="22" presetClass="entr" presetSubtype="8"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left)">
                                      <p:cBhvr>
                                        <p:cTn id="59" dur="300"/>
                                        <p:tgtEl>
                                          <p:spTgt spid="29"/>
                                        </p:tgtEl>
                                      </p:cBhvr>
                                    </p:animEffect>
                                  </p:childTnLst>
                                </p:cTn>
                              </p:par>
                              <p:par>
                                <p:cTn id="60" presetID="12" presetClass="entr" presetSubtype="8" fill="hold" nodeType="withEffect">
                                  <p:stCondLst>
                                    <p:cond delay="0"/>
                                  </p:stCondLst>
                                  <p:childTnLst>
                                    <p:set>
                                      <p:cBhvr>
                                        <p:cTn id="61" dur="1" fill="hold">
                                          <p:stCondLst>
                                            <p:cond delay="0"/>
                                          </p:stCondLst>
                                        </p:cTn>
                                        <p:tgtEl>
                                          <p:spTgt spid="54"/>
                                        </p:tgtEl>
                                        <p:attrNameLst>
                                          <p:attrName>style.visibility</p:attrName>
                                        </p:attrNameLst>
                                      </p:cBhvr>
                                      <p:to>
                                        <p:strVal val="visible"/>
                                      </p:to>
                                    </p:set>
                                    <p:anim calcmode="lin" valueType="num">
                                      <p:cBhvr additive="base">
                                        <p:cTn id="62" dur="300"/>
                                        <p:tgtEl>
                                          <p:spTgt spid="54"/>
                                        </p:tgtEl>
                                        <p:attrNameLst>
                                          <p:attrName>ppt_x</p:attrName>
                                        </p:attrNameLst>
                                      </p:cBhvr>
                                      <p:tavLst>
                                        <p:tav tm="0">
                                          <p:val>
                                            <p:strVal val="#ppt_x-#ppt_w*1.125000"/>
                                          </p:val>
                                        </p:tav>
                                        <p:tav tm="100000">
                                          <p:val>
                                            <p:strVal val="#ppt_x"/>
                                          </p:val>
                                        </p:tav>
                                      </p:tavLst>
                                    </p:anim>
                                    <p:animEffect transition="in" filter="wipe(right)">
                                      <p:cBhvr>
                                        <p:cTn id="63" dur="300"/>
                                        <p:tgtEl>
                                          <p:spTgt spid="54"/>
                                        </p:tgtEl>
                                      </p:cBhvr>
                                    </p:animEffect>
                                  </p:childTnLst>
                                </p:cTn>
                              </p:par>
                              <p:par>
                                <p:cTn id="64" presetID="22" presetClass="entr" presetSubtype="8"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left)">
                                      <p:cBhvr>
                                        <p:cTn id="66" dur="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A56AF-A39F-1A4C-B32B-B8354B29F838}"/>
              </a:ext>
            </a:extLst>
          </p:cNvPr>
          <p:cNvSpPr>
            <a:spLocks noGrp="1"/>
          </p:cNvSpPr>
          <p:nvPr>
            <p:ph type="title"/>
          </p:nvPr>
        </p:nvSpPr>
        <p:spPr>
          <a:xfrm>
            <a:off x="981630" y="2319418"/>
            <a:ext cx="3132667" cy="2215991"/>
          </a:xfrm>
        </p:spPr>
        <p:txBody>
          <a:bodyPr/>
          <a:lstStyle/>
          <a:p>
            <a:r>
              <a:rPr lang="en-US" dirty="0"/>
              <a:t>Winning strategies for </a:t>
            </a:r>
            <a:r>
              <a:rPr lang="en-US" dirty="0">
                <a:solidFill>
                  <a:srgbClr val="0078D4"/>
                </a:solidFill>
              </a:rPr>
              <a:t>end user self-service</a:t>
            </a:r>
          </a:p>
        </p:txBody>
      </p:sp>
      <p:sp>
        <p:nvSpPr>
          <p:cNvPr id="3" name="Text Placeholder 2">
            <a:extLst>
              <a:ext uri="{FF2B5EF4-FFF2-40B4-BE49-F238E27FC236}">
                <a16:creationId xmlns:a16="http://schemas.microsoft.com/office/drawing/2014/main" id="{2FAFA59F-C4CA-904D-A1C9-EB49680D3853}"/>
              </a:ext>
            </a:extLst>
          </p:cNvPr>
          <p:cNvSpPr>
            <a:spLocks noGrp="1"/>
          </p:cNvSpPr>
          <p:nvPr>
            <p:ph type="body" sz="quarter" idx="11"/>
          </p:nvPr>
        </p:nvSpPr>
        <p:spPr>
          <a:xfrm>
            <a:off x="4941888" y="2142444"/>
            <a:ext cx="6667500" cy="2569934"/>
          </a:xfrm>
        </p:spPr>
        <p:txBody>
          <a:bodyPr/>
          <a:lstStyle/>
          <a:p>
            <a:pPr marL="457200" indent="-457200">
              <a:buFont typeface="Arial" panose="020B0604020202020204" pitchFamily="34" charset="0"/>
              <a:buChar char="•"/>
            </a:pPr>
            <a:r>
              <a:rPr lang="en-US" sz="2000" dirty="0"/>
              <a:t>Empower users with self-service password reset and group / application access</a:t>
            </a:r>
          </a:p>
          <a:p>
            <a:pPr marL="457200" indent="-457200">
              <a:buFont typeface="Arial" panose="020B0604020202020204" pitchFamily="34" charset="0"/>
              <a:buChar char="•"/>
            </a:pPr>
            <a:r>
              <a:rPr lang="en-US" sz="2000" dirty="0"/>
              <a:t>Maintain access compliance with Azure AD access reviews</a:t>
            </a:r>
          </a:p>
          <a:p>
            <a:pPr marL="457200" indent="-457200">
              <a:buFont typeface="Arial" panose="020B0604020202020204" pitchFamily="34" charset="0"/>
              <a:buChar char="•"/>
            </a:pPr>
            <a:r>
              <a:rPr lang="en-US" sz="2000" dirty="0"/>
              <a:t>Create access packages via Entitlement Management</a:t>
            </a:r>
          </a:p>
          <a:p>
            <a:pPr marL="457200" indent="-457200">
              <a:buFont typeface="Arial" panose="020B0604020202020204" pitchFamily="34" charset="0"/>
              <a:buChar char="•"/>
            </a:pPr>
            <a:r>
              <a:rPr lang="en-US" sz="2000" dirty="0"/>
              <a:t>Train users how to self-report risky sign-ins and verify their Security contact information</a:t>
            </a:r>
          </a:p>
        </p:txBody>
      </p:sp>
    </p:spTree>
    <p:extLst>
      <p:ext uri="{BB962C8B-B14F-4D97-AF65-F5344CB8AC3E}">
        <p14:creationId xmlns:p14="http://schemas.microsoft.com/office/powerpoint/2010/main" val="324257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E54FD5-2CEB-4A71-B0E3-215DE1822E2F}"/>
              </a:ext>
            </a:extLst>
          </p:cNvPr>
          <p:cNvSpPr>
            <a:spLocks noGrp="1"/>
          </p:cNvSpPr>
          <p:nvPr>
            <p:ph type="title"/>
          </p:nvPr>
        </p:nvSpPr>
        <p:spPr>
          <a:xfrm>
            <a:off x="426425" y="440919"/>
            <a:ext cx="11336039" cy="757914"/>
          </a:xfrm>
        </p:spPr>
        <p:txBody>
          <a:bodyPr/>
          <a:lstStyle/>
          <a:p>
            <a:r>
              <a:rPr lang="en-US" dirty="0"/>
              <a:t>5 winning strategies</a:t>
            </a:r>
          </a:p>
        </p:txBody>
      </p:sp>
      <p:sp>
        <p:nvSpPr>
          <p:cNvPr id="20" name="Directory">
            <a:extLst>
              <a:ext uri="{FF2B5EF4-FFF2-40B4-BE49-F238E27FC236}">
                <a16:creationId xmlns:a16="http://schemas.microsoft.com/office/drawing/2014/main" id="{01AEA9F7-827E-4179-A7EF-238154F655B5}"/>
              </a:ext>
            </a:extLst>
          </p:cNvPr>
          <p:cNvSpPr>
            <a:spLocks noChangeAspect="1" noEditPoints="1"/>
          </p:cNvSpPr>
          <p:nvPr/>
        </p:nvSpPr>
        <p:spPr bwMode="auto">
          <a:xfrm>
            <a:off x="6187363" y="3576661"/>
            <a:ext cx="357298" cy="358570"/>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25" name="Rectangle 24">
            <a:extLst>
              <a:ext uri="{FF2B5EF4-FFF2-40B4-BE49-F238E27FC236}">
                <a16:creationId xmlns:a16="http://schemas.microsoft.com/office/drawing/2014/main" id="{228CF000-FE6B-441E-AE00-571CF552661B}"/>
              </a:ext>
            </a:extLst>
          </p:cNvPr>
          <p:cNvSpPr/>
          <p:nvPr/>
        </p:nvSpPr>
        <p:spPr>
          <a:xfrm>
            <a:off x="6767387" y="3527901"/>
            <a:ext cx="5378549" cy="814661"/>
          </a:xfrm>
          <a:prstGeom prst="rect">
            <a:avLst/>
          </a:prstGeom>
        </p:spPr>
        <p:txBody>
          <a:bodyPr lIns="0">
            <a:spAutoFit/>
          </a:bodyPr>
          <a:lstStyle/>
          <a:p>
            <a:pPr defTabSz="914048">
              <a:spcBef>
                <a:spcPts val="2353"/>
              </a:spcBef>
              <a:spcAft>
                <a:spcPct val="0"/>
              </a:spcAft>
            </a:pPr>
            <a:r>
              <a:rPr lang="en-US" sz="2353">
                <a:ln w="3175">
                  <a:noFill/>
                </a:ln>
                <a:solidFill>
                  <a:srgbClr val="0078D4"/>
                </a:solidFill>
                <a:latin typeface="Segoe UI Semibold"/>
                <a:cs typeface="Segoe UI Semilight" panose="020B0402040204020203" pitchFamily="34" charset="0"/>
              </a:rPr>
              <a:t>Enable</a:t>
            </a:r>
            <a:r>
              <a:rPr lang="en-US" sz="2353">
                <a:ln w="3175">
                  <a:noFill/>
                </a:ln>
                <a:solidFill>
                  <a:srgbClr val="282828"/>
                </a:solidFill>
                <a:latin typeface="Segoe UI"/>
                <a:cs typeface="Segoe UI Semilight" panose="020B0402040204020203" pitchFamily="34" charset="0"/>
              </a:rPr>
              <a:t> self-help for more predictable </a:t>
            </a:r>
            <a:br>
              <a:rPr lang="en-US" sz="2353">
                <a:ln w="3175">
                  <a:noFill/>
                </a:ln>
                <a:solidFill>
                  <a:srgbClr val="282828"/>
                </a:solidFill>
                <a:latin typeface="Segoe UI"/>
                <a:cs typeface="Segoe UI Semilight" panose="020B0402040204020203" pitchFamily="34" charset="0"/>
              </a:rPr>
            </a:br>
            <a:r>
              <a:rPr lang="en-US" sz="2353">
                <a:ln w="3175">
                  <a:noFill/>
                </a:ln>
                <a:solidFill>
                  <a:srgbClr val="282828"/>
                </a:solidFill>
                <a:latin typeface="Segoe UI"/>
                <a:cs typeface="Segoe UI Semilight" panose="020B0402040204020203" pitchFamily="34" charset="0"/>
              </a:rPr>
              <a:t>and complete end user security</a:t>
            </a:r>
          </a:p>
        </p:txBody>
      </p:sp>
      <p:sp>
        <p:nvSpPr>
          <p:cNvPr id="44" name="binoculars">
            <a:extLst>
              <a:ext uri="{FF2B5EF4-FFF2-40B4-BE49-F238E27FC236}">
                <a16:creationId xmlns:a16="http://schemas.microsoft.com/office/drawing/2014/main" id="{89A3CED8-CCFE-4402-80C3-905E57CE8B5C}"/>
              </a:ext>
            </a:extLst>
          </p:cNvPr>
          <p:cNvSpPr>
            <a:spLocks noChangeAspect="1" noEditPoints="1"/>
          </p:cNvSpPr>
          <p:nvPr/>
        </p:nvSpPr>
        <p:spPr bwMode="auto">
          <a:xfrm>
            <a:off x="6171313" y="1817887"/>
            <a:ext cx="389397" cy="35857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gradFill>
              <a:latin typeface="Segoe UI"/>
            </a:endParaRPr>
          </a:p>
        </p:txBody>
      </p:sp>
      <p:sp>
        <p:nvSpPr>
          <p:cNvPr id="45" name="Rectangle 44">
            <a:extLst>
              <a:ext uri="{FF2B5EF4-FFF2-40B4-BE49-F238E27FC236}">
                <a16:creationId xmlns:a16="http://schemas.microsoft.com/office/drawing/2014/main" id="{57CC3CD3-ED7A-4F57-8235-A0C5A8EB7048}"/>
              </a:ext>
            </a:extLst>
          </p:cNvPr>
          <p:cNvSpPr/>
          <p:nvPr/>
        </p:nvSpPr>
        <p:spPr>
          <a:xfrm>
            <a:off x="6767387" y="1729978"/>
            <a:ext cx="5378549" cy="814661"/>
          </a:xfrm>
          <a:prstGeom prst="rect">
            <a:avLst/>
          </a:prstGeom>
        </p:spPr>
        <p:txBody>
          <a:bodyPr lIns="0">
            <a:spAutoFit/>
          </a:bodyPr>
          <a:lstStyle/>
          <a:p>
            <a:pPr defTabSz="914048">
              <a:spcBef>
                <a:spcPts val="2353"/>
              </a:spcBef>
              <a:spcAft>
                <a:spcPct val="0"/>
              </a:spcAft>
            </a:pPr>
            <a:r>
              <a:rPr lang="en-US" sz="2353">
                <a:ln w="3175">
                  <a:noFill/>
                </a:ln>
                <a:solidFill>
                  <a:srgbClr val="0078D4"/>
                </a:solidFill>
                <a:latin typeface="Segoe UI Semibold"/>
                <a:cs typeface="Segoe UI Semilight" panose="020B0402040204020203" pitchFamily="34" charset="0"/>
              </a:rPr>
              <a:t>Increase</a:t>
            </a:r>
            <a:r>
              <a:rPr lang="en-US" sz="2353">
                <a:ln w="3175">
                  <a:noFill/>
                </a:ln>
                <a:solidFill>
                  <a:srgbClr val="282828"/>
                </a:solidFill>
                <a:latin typeface="Segoe UI"/>
                <a:cs typeface="Segoe UI Semilight" panose="020B0402040204020203" pitchFamily="34" charset="0"/>
              </a:rPr>
              <a:t> your awareness with </a:t>
            </a:r>
            <a:br>
              <a:rPr lang="en-US" sz="2353">
                <a:ln w="3175">
                  <a:noFill/>
                </a:ln>
                <a:solidFill>
                  <a:srgbClr val="282828"/>
                </a:solidFill>
                <a:latin typeface="Segoe UI"/>
                <a:cs typeface="Segoe UI Semilight" panose="020B0402040204020203" pitchFamily="34" charset="0"/>
              </a:rPr>
            </a:br>
            <a:r>
              <a:rPr lang="en-US" sz="2353">
                <a:ln w="3175">
                  <a:noFill/>
                </a:ln>
                <a:solidFill>
                  <a:srgbClr val="282828"/>
                </a:solidFill>
                <a:latin typeface="Segoe UI"/>
                <a:cs typeface="Segoe UI Semilight" panose="020B0402040204020203" pitchFamily="34" charset="0"/>
              </a:rPr>
              <a:t>auditing and monitor security alerts</a:t>
            </a:r>
          </a:p>
        </p:txBody>
      </p:sp>
      <p:sp>
        <p:nvSpPr>
          <p:cNvPr id="46" name="Warning_E7BA">
            <a:extLst>
              <a:ext uri="{FF2B5EF4-FFF2-40B4-BE49-F238E27FC236}">
                <a16:creationId xmlns:a16="http://schemas.microsoft.com/office/drawing/2014/main" id="{0494992B-6289-43FB-9477-CAE1C04FFCC2}"/>
              </a:ext>
            </a:extLst>
          </p:cNvPr>
          <p:cNvSpPr>
            <a:spLocks noChangeAspect="1" noEditPoints="1"/>
          </p:cNvSpPr>
          <p:nvPr/>
        </p:nvSpPr>
        <p:spPr bwMode="auto">
          <a:xfrm>
            <a:off x="625670" y="4920961"/>
            <a:ext cx="358388" cy="35857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lin ang="5400000" scaled="1"/>
              </a:gradFill>
              <a:latin typeface="Segoe UI"/>
            </a:endParaRPr>
          </a:p>
        </p:txBody>
      </p:sp>
      <p:sp>
        <p:nvSpPr>
          <p:cNvPr id="47" name="Rectangle 46">
            <a:extLst>
              <a:ext uri="{FF2B5EF4-FFF2-40B4-BE49-F238E27FC236}">
                <a16:creationId xmlns:a16="http://schemas.microsoft.com/office/drawing/2014/main" id="{795E3722-349F-4FC3-8F75-3D1AF0BB3DD8}"/>
              </a:ext>
            </a:extLst>
          </p:cNvPr>
          <p:cNvSpPr/>
          <p:nvPr/>
        </p:nvSpPr>
        <p:spPr>
          <a:xfrm>
            <a:off x="1206240" y="4858357"/>
            <a:ext cx="4482124" cy="452590"/>
          </a:xfrm>
          <a:prstGeom prst="rect">
            <a:avLst/>
          </a:prstGeom>
        </p:spPr>
        <p:txBody>
          <a:bodyPr lIns="0">
            <a:spAutoFit/>
          </a:bodyPr>
          <a:lstStyle/>
          <a:p>
            <a:pPr defTabSz="914048">
              <a:spcBef>
                <a:spcPts val="2353"/>
              </a:spcBef>
              <a:spcAft>
                <a:spcPct val="0"/>
              </a:spcAft>
            </a:pPr>
            <a:r>
              <a:rPr lang="en-US" sz="2353">
                <a:ln w="3175">
                  <a:noFill/>
                </a:ln>
                <a:solidFill>
                  <a:srgbClr val="0078D4"/>
                </a:solidFill>
                <a:latin typeface="Segoe UI Semibold"/>
                <a:cs typeface="Segoe UI Semilight" panose="020B0402040204020203" pitchFamily="34" charset="0"/>
              </a:rPr>
              <a:t>Automate</a:t>
            </a:r>
            <a:r>
              <a:rPr lang="en-US" sz="2353">
                <a:ln w="3175">
                  <a:noFill/>
                </a:ln>
                <a:solidFill>
                  <a:srgbClr val="282828"/>
                </a:solidFill>
                <a:latin typeface="Segoe UI"/>
                <a:cs typeface="Segoe UI Semilight" panose="020B0402040204020203" pitchFamily="34" charset="0"/>
              </a:rPr>
              <a:t> threat response</a:t>
            </a:r>
          </a:p>
        </p:txBody>
      </p:sp>
      <p:sp>
        <p:nvSpPr>
          <p:cNvPr id="48" name="MiniContract_E93B">
            <a:extLst>
              <a:ext uri="{FF2B5EF4-FFF2-40B4-BE49-F238E27FC236}">
                <a16:creationId xmlns:a16="http://schemas.microsoft.com/office/drawing/2014/main" id="{43AAFBEB-F55B-4726-98BE-F3E9865243C2}"/>
              </a:ext>
            </a:extLst>
          </p:cNvPr>
          <p:cNvSpPr>
            <a:spLocks noChangeAspect="1" noEditPoints="1"/>
          </p:cNvSpPr>
          <p:nvPr/>
        </p:nvSpPr>
        <p:spPr bwMode="auto">
          <a:xfrm>
            <a:off x="593353" y="3351731"/>
            <a:ext cx="423023" cy="358570"/>
          </a:xfrm>
          <a:custGeom>
            <a:avLst/>
            <a:gdLst>
              <a:gd name="T0" fmla="*/ 4778 w 4778"/>
              <a:gd name="T1" fmla="*/ 1104 h 4050"/>
              <a:gd name="T2" fmla="*/ 4778 w 4778"/>
              <a:gd name="T3" fmla="*/ 4050 h 4050"/>
              <a:gd name="T4" fmla="*/ 0 w 4778"/>
              <a:gd name="T5" fmla="*/ 4050 h 4050"/>
              <a:gd name="T6" fmla="*/ 0 w 4778"/>
              <a:gd name="T7" fmla="*/ 0 h 4050"/>
              <a:gd name="T8" fmla="*/ 3674 w 4778"/>
              <a:gd name="T9" fmla="*/ 0 h 4050"/>
              <a:gd name="T10" fmla="*/ 2213 w 4778"/>
              <a:gd name="T11" fmla="*/ 2578 h 4050"/>
              <a:gd name="T12" fmla="*/ 0 w 4778"/>
              <a:gd name="T13" fmla="*/ 2578 h 4050"/>
              <a:gd name="T14" fmla="*/ 0 w 4778"/>
              <a:gd name="T15" fmla="*/ 4050 h 4050"/>
              <a:gd name="T16" fmla="*/ 2213 w 4778"/>
              <a:gd name="T17" fmla="*/ 4050 h 4050"/>
              <a:gd name="T18" fmla="*/ 2213 w 4778"/>
              <a:gd name="T19" fmla="*/ 2578 h 4050"/>
              <a:gd name="T20" fmla="*/ 2942 w 4778"/>
              <a:gd name="T21" fmla="*/ 550 h 4050"/>
              <a:gd name="T22" fmla="*/ 2942 w 4778"/>
              <a:gd name="T23" fmla="*/ 1843 h 4050"/>
              <a:gd name="T24" fmla="*/ 4233 w 4778"/>
              <a:gd name="T25" fmla="*/ 1843 h 4050"/>
              <a:gd name="T26" fmla="*/ 4778 w 4778"/>
              <a:gd name="T27" fmla="*/ 0 h 4050"/>
              <a:gd name="T28" fmla="*/ 2939 w 4778"/>
              <a:gd name="T29" fmla="*/ 1840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8" h="4050">
                <a:moveTo>
                  <a:pt x="4778" y="1104"/>
                </a:moveTo>
                <a:lnTo>
                  <a:pt x="4778" y="4050"/>
                </a:lnTo>
                <a:lnTo>
                  <a:pt x="0" y="4050"/>
                </a:lnTo>
                <a:lnTo>
                  <a:pt x="0" y="0"/>
                </a:lnTo>
                <a:lnTo>
                  <a:pt x="3674" y="0"/>
                </a:lnTo>
                <a:moveTo>
                  <a:pt x="2213" y="2578"/>
                </a:moveTo>
                <a:lnTo>
                  <a:pt x="0" y="2578"/>
                </a:lnTo>
                <a:lnTo>
                  <a:pt x="0" y="4050"/>
                </a:lnTo>
                <a:lnTo>
                  <a:pt x="2213" y="4050"/>
                </a:lnTo>
                <a:lnTo>
                  <a:pt x="2213" y="2578"/>
                </a:lnTo>
                <a:moveTo>
                  <a:pt x="2942" y="550"/>
                </a:moveTo>
                <a:lnTo>
                  <a:pt x="2942" y="1843"/>
                </a:lnTo>
                <a:lnTo>
                  <a:pt x="4233" y="1843"/>
                </a:lnTo>
                <a:moveTo>
                  <a:pt x="4778" y="0"/>
                </a:moveTo>
                <a:lnTo>
                  <a:pt x="2939" y="1840"/>
                </a:lnTo>
              </a:path>
            </a:pathLst>
          </a:custGeom>
          <a:noFill/>
          <a:ln w="127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sp>
        <p:nvSpPr>
          <p:cNvPr id="49" name="Rectangle 48">
            <a:extLst>
              <a:ext uri="{FF2B5EF4-FFF2-40B4-BE49-F238E27FC236}">
                <a16:creationId xmlns:a16="http://schemas.microsoft.com/office/drawing/2014/main" id="{049B3BD2-D53F-4B44-BF2B-BFD10ED706C3}"/>
              </a:ext>
            </a:extLst>
          </p:cNvPr>
          <p:cNvSpPr/>
          <p:nvPr/>
        </p:nvSpPr>
        <p:spPr>
          <a:xfrm>
            <a:off x="1206240" y="3314434"/>
            <a:ext cx="4482124" cy="452590"/>
          </a:xfrm>
          <a:prstGeom prst="rect">
            <a:avLst/>
          </a:prstGeom>
        </p:spPr>
        <p:txBody>
          <a:bodyPr lIns="0">
            <a:spAutoFit/>
          </a:bodyPr>
          <a:lstStyle/>
          <a:p>
            <a:pPr defTabSz="914048">
              <a:spcBef>
                <a:spcPts val="2353"/>
              </a:spcBef>
              <a:spcAft>
                <a:spcPct val="0"/>
              </a:spcAft>
            </a:pPr>
            <a:r>
              <a:rPr lang="en-US" sz="2353">
                <a:ln w="3175">
                  <a:noFill/>
                </a:ln>
                <a:solidFill>
                  <a:srgbClr val="0078D4"/>
                </a:solidFill>
                <a:latin typeface="Segoe UI Semibold"/>
                <a:cs typeface="Segoe UI Semilight" panose="020B0402040204020203" pitchFamily="34" charset="0"/>
              </a:rPr>
              <a:t>Reduce</a:t>
            </a:r>
            <a:r>
              <a:rPr lang="en-US" sz="2353">
                <a:ln w="3175">
                  <a:noFill/>
                </a:ln>
                <a:solidFill>
                  <a:srgbClr val="282828"/>
                </a:solidFill>
                <a:latin typeface="Segoe UI"/>
                <a:cs typeface="Segoe UI Semilight" panose="020B0402040204020203" pitchFamily="34" charset="0"/>
              </a:rPr>
              <a:t> your attack surface</a:t>
            </a:r>
          </a:p>
        </p:txBody>
      </p:sp>
      <p:sp>
        <p:nvSpPr>
          <p:cNvPr id="50" name="Rectangle 49">
            <a:extLst>
              <a:ext uri="{FF2B5EF4-FFF2-40B4-BE49-F238E27FC236}">
                <a16:creationId xmlns:a16="http://schemas.microsoft.com/office/drawing/2014/main" id="{ED330643-2740-42A9-8040-F719078F96CB}"/>
              </a:ext>
            </a:extLst>
          </p:cNvPr>
          <p:cNvSpPr/>
          <p:nvPr/>
        </p:nvSpPr>
        <p:spPr>
          <a:xfrm>
            <a:off x="1206239" y="1801789"/>
            <a:ext cx="4482124" cy="399540"/>
          </a:xfrm>
          <a:prstGeom prst="rect">
            <a:avLst/>
          </a:prstGeom>
        </p:spPr>
        <p:txBody>
          <a:bodyPr wrap="square" lIns="0" tIns="44821" rIns="89642" bIns="44821" anchor="ctr">
            <a:noAutofit/>
          </a:bodyPr>
          <a:lstStyle/>
          <a:p>
            <a:pPr defTabSz="914048">
              <a:spcBef>
                <a:spcPts val="2353"/>
              </a:spcBef>
              <a:spcAft>
                <a:spcPct val="0"/>
              </a:spcAft>
            </a:pPr>
            <a:r>
              <a:rPr lang="en-US" sz="2353">
                <a:ln w="3175">
                  <a:noFill/>
                </a:ln>
                <a:solidFill>
                  <a:srgbClr val="0078D4"/>
                </a:solidFill>
                <a:latin typeface="Segoe UI Semibold"/>
                <a:cs typeface="Segoe UI Semilight" panose="020B0402040204020203" pitchFamily="34" charset="0"/>
              </a:rPr>
              <a:t>Strengthen</a:t>
            </a:r>
            <a:r>
              <a:rPr lang="en-US" sz="2353">
                <a:ln w="3175">
                  <a:noFill/>
                </a:ln>
                <a:solidFill>
                  <a:srgbClr val="282828"/>
                </a:solidFill>
                <a:latin typeface="Segoe UI"/>
                <a:cs typeface="Segoe UI Semilight" panose="020B0402040204020203" pitchFamily="34" charset="0"/>
              </a:rPr>
              <a:t> your credentials</a:t>
            </a:r>
          </a:p>
        </p:txBody>
      </p:sp>
      <p:sp>
        <p:nvSpPr>
          <p:cNvPr id="51" name="Freeform 35">
            <a:extLst>
              <a:ext uri="{FF2B5EF4-FFF2-40B4-BE49-F238E27FC236}">
                <a16:creationId xmlns:a16="http://schemas.microsoft.com/office/drawing/2014/main" id="{7F91191B-B57C-4D05-9C01-C15EFDD27FB5}"/>
              </a:ext>
            </a:extLst>
          </p:cNvPr>
          <p:cNvSpPr>
            <a:spLocks/>
          </p:cNvSpPr>
          <p:nvPr/>
        </p:nvSpPr>
        <p:spPr bwMode="black">
          <a:xfrm>
            <a:off x="570469" y="1719179"/>
            <a:ext cx="468793" cy="482150"/>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noFill/>
          <a:ln w="12700">
            <a:solidFill>
              <a:schemeClr val="accent1"/>
            </a:solidFill>
          </a:ln>
        </p:spPr>
        <p:txBody>
          <a:bodyPr vert="horz" wrap="square" lIns="82293" tIns="41147" rIns="82293" bIns="41147" numCol="1" anchor="t" anchorCtr="0" compatLnSpc="1">
            <a:prstTxWarp prst="textNoShape">
              <a:avLst/>
            </a:prstTxWarp>
          </a:bodyPr>
          <a:lstStyle/>
          <a:p>
            <a:pPr defTabSz="914314"/>
            <a:endParaRPr lang="en-US" sz="1600">
              <a:solidFill>
                <a:srgbClr val="282828"/>
              </a:solidFill>
              <a:latin typeface="Segoe UI"/>
            </a:endParaRPr>
          </a:p>
        </p:txBody>
      </p:sp>
      <p:sp>
        <p:nvSpPr>
          <p:cNvPr id="53" name="Rectangle 52">
            <a:extLst>
              <a:ext uri="{FF2B5EF4-FFF2-40B4-BE49-F238E27FC236}">
                <a16:creationId xmlns:a16="http://schemas.microsoft.com/office/drawing/2014/main" id="{FD82D7AE-936F-4B64-BDCC-9027BA5EA42C}"/>
              </a:ext>
            </a:extLst>
          </p:cNvPr>
          <p:cNvSpPr/>
          <p:nvPr/>
        </p:nvSpPr>
        <p:spPr>
          <a:xfrm>
            <a:off x="1206239" y="3834684"/>
            <a:ext cx="4482124" cy="399540"/>
          </a:xfrm>
          <a:prstGeom prst="rect">
            <a:avLst/>
          </a:prstGeom>
        </p:spPr>
        <p:txBody>
          <a:bodyPr wrap="square" lIns="0" tIns="44821" rIns="89642" bIns="44821" anchor="ctr">
            <a:noAutofit/>
          </a:bodyPr>
          <a:lstStyle/>
          <a:p>
            <a:pPr defTabSz="914048">
              <a:spcBef>
                <a:spcPts val="2353"/>
              </a:spcBef>
              <a:spcAft>
                <a:spcPct val="0"/>
              </a:spcAft>
            </a:pPr>
            <a:r>
              <a:rPr lang="en-US" sz="1961" i="1">
                <a:ln w="3175">
                  <a:noFill/>
                </a:ln>
                <a:solidFill>
                  <a:srgbClr val="002050"/>
                </a:solidFill>
                <a:latin typeface="Segoe UI Semibold"/>
                <a:cs typeface="Segoe UI Semilight" panose="020B0402040204020203" pitchFamily="34" charset="0"/>
              </a:rPr>
              <a:t>Blocking legacy authentication</a:t>
            </a:r>
            <a:br>
              <a:rPr lang="en-US" sz="1961" i="1">
                <a:ln w="3175">
                  <a:noFill/>
                </a:ln>
                <a:solidFill>
                  <a:srgbClr val="002050"/>
                </a:solidFill>
                <a:latin typeface="Segoe UI Semibold"/>
                <a:cs typeface="Segoe UI Semilight" panose="020B0402040204020203" pitchFamily="34" charset="0"/>
              </a:rPr>
            </a:br>
            <a:r>
              <a:rPr lang="en-US" sz="1961" i="1">
                <a:ln w="3175">
                  <a:noFill/>
                </a:ln>
                <a:solidFill>
                  <a:srgbClr val="002050"/>
                </a:solidFill>
                <a:latin typeface="Segoe UI Semibold"/>
                <a:cs typeface="Segoe UI Semilight" panose="020B0402040204020203" pitchFamily="34" charset="0"/>
              </a:rPr>
              <a:t>reduces compromise by 67%.</a:t>
            </a:r>
          </a:p>
        </p:txBody>
      </p:sp>
      <p:sp>
        <p:nvSpPr>
          <p:cNvPr id="54" name="Rectangle 53">
            <a:extLst>
              <a:ext uri="{FF2B5EF4-FFF2-40B4-BE49-F238E27FC236}">
                <a16:creationId xmlns:a16="http://schemas.microsoft.com/office/drawing/2014/main" id="{71C064E3-4852-4F42-8558-DADE0C3FDA62}"/>
              </a:ext>
            </a:extLst>
          </p:cNvPr>
          <p:cNvSpPr/>
          <p:nvPr/>
        </p:nvSpPr>
        <p:spPr>
          <a:xfrm>
            <a:off x="1206239" y="5485540"/>
            <a:ext cx="4482124" cy="399540"/>
          </a:xfrm>
          <a:prstGeom prst="rect">
            <a:avLst/>
          </a:prstGeom>
        </p:spPr>
        <p:txBody>
          <a:bodyPr wrap="square" lIns="0" tIns="44821" rIns="89642" bIns="44821" anchor="ctr">
            <a:noAutofit/>
          </a:bodyPr>
          <a:lstStyle/>
          <a:p>
            <a:pPr defTabSz="914048">
              <a:spcBef>
                <a:spcPts val="2353"/>
              </a:spcBef>
              <a:spcAft>
                <a:spcPct val="0"/>
              </a:spcAft>
            </a:pPr>
            <a:r>
              <a:rPr lang="en-US" sz="1961" i="1">
                <a:ln w="3175">
                  <a:noFill/>
                </a:ln>
                <a:solidFill>
                  <a:srgbClr val="002050"/>
                </a:solidFill>
                <a:latin typeface="Segoe UI Semibold"/>
                <a:cs typeface="Segoe UI Semilight" panose="020B0402040204020203" pitchFamily="34" charset="0"/>
              </a:rPr>
              <a:t>Implementing risk policies</a:t>
            </a:r>
            <a:br>
              <a:rPr lang="en-US" sz="1961" i="1">
                <a:ln w="3175">
                  <a:noFill/>
                </a:ln>
                <a:solidFill>
                  <a:srgbClr val="002050"/>
                </a:solidFill>
                <a:latin typeface="Segoe UI Semibold"/>
                <a:cs typeface="Segoe UI Semilight" panose="020B0402040204020203" pitchFamily="34" charset="0"/>
              </a:rPr>
            </a:br>
            <a:r>
              <a:rPr lang="en-US" sz="1961" i="1">
                <a:ln w="3175">
                  <a:noFill/>
                </a:ln>
                <a:solidFill>
                  <a:srgbClr val="002050"/>
                </a:solidFill>
                <a:latin typeface="Segoe UI Semibold"/>
                <a:cs typeface="Segoe UI Semilight" panose="020B0402040204020203" pitchFamily="34" charset="0"/>
              </a:rPr>
              <a:t>reduces compromise by 96% </a:t>
            </a:r>
          </a:p>
        </p:txBody>
      </p:sp>
      <p:sp>
        <p:nvSpPr>
          <p:cNvPr id="55" name="Rectangle 54">
            <a:extLst>
              <a:ext uri="{FF2B5EF4-FFF2-40B4-BE49-F238E27FC236}">
                <a16:creationId xmlns:a16="http://schemas.microsoft.com/office/drawing/2014/main" id="{1684E8E4-26A2-49DE-9054-9B006C10F12C}"/>
              </a:ext>
            </a:extLst>
          </p:cNvPr>
          <p:cNvSpPr/>
          <p:nvPr/>
        </p:nvSpPr>
        <p:spPr>
          <a:xfrm>
            <a:off x="6767387" y="2619340"/>
            <a:ext cx="5302333" cy="593335"/>
          </a:xfrm>
          <a:prstGeom prst="rect">
            <a:avLst/>
          </a:prstGeom>
        </p:spPr>
        <p:txBody>
          <a:bodyPr wrap="square" lIns="0" tIns="44821" rIns="89642" bIns="44821" anchor="ctr">
            <a:noAutofit/>
          </a:bodyPr>
          <a:lstStyle/>
          <a:p>
            <a:pPr defTabSz="914048">
              <a:spcBef>
                <a:spcPts val="2353"/>
              </a:spcBef>
              <a:spcAft>
                <a:spcPct val="0"/>
              </a:spcAft>
            </a:pPr>
            <a:r>
              <a:rPr lang="en-US" sz="1961" i="1">
                <a:ln w="3175">
                  <a:noFill/>
                </a:ln>
                <a:solidFill>
                  <a:srgbClr val="002050"/>
                </a:solidFill>
                <a:latin typeface="Segoe UI Semibold"/>
                <a:cs typeface="Segoe UI Semilight" panose="020B0402040204020203" pitchFamily="34" charset="0"/>
              </a:rPr>
              <a:t>Attackers escape detection inside a victim’s network for a median of 101 days. </a:t>
            </a:r>
            <a:r>
              <a:rPr lang="en-US" sz="1372" i="1">
                <a:ln w="3175">
                  <a:noFill/>
                </a:ln>
                <a:solidFill>
                  <a:srgbClr val="002050"/>
                </a:solidFill>
                <a:latin typeface="Segoe UI"/>
                <a:cs typeface="Segoe UI Semilight" panose="020B0402040204020203" pitchFamily="34" charset="0"/>
              </a:rPr>
              <a:t>(Source: </a:t>
            </a:r>
            <a:r>
              <a:rPr lang="en-US" sz="1372" i="1">
                <a:ln w="3175">
                  <a:noFill/>
                </a:ln>
                <a:solidFill>
                  <a:srgbClr val="002050"/>
                </a:solidFill>
                <a:latin typeface="Segoe UI"/>
                <a:cs typeface="Segoe UI Semilight" panose="020B0402040204020203" pitchFamily="34" charset="0"/>
                <a:hlinkClick r:id="rId3"/>
              </a:rPr>
              <a:t>FireEye</a:t>
            </a:r>
            <a:r>
              <a:rPr lang="en-US" sz="1372" i="1">
                <a:ln w="3175">
                  <a:noFill/>
                </a:ln>
                <a:solidFill>
                  <a:srgbClr val="002050"/>
                </a:solidFill>
                <a:latin typeface="Segoe UI"/>
                <a:cs typeface="Segoe UI Semilight" panose="020B0402040204020203" pitchFamily="34" charset="0"/>
              </a:rPr>
              <a:t>)</a:t>
            </a:r>
            <a:r>
              <a:rPr lang="en-US" sz="1961" i="1">
                <a:ln w="3175">
                  <a:noFill/>
                </a:ln>
                <a:solidFill>
                  <a:srgbClr val="002050"/>
                </a:solidFill>
                <a:latin typeface="Segoe UI Semibold"/>
                <a:cs typeface="Segoe UI Semilight" panose="020B0402040204020203" pitchFamily="34" charset="0"/>
              </a:rPr>
              <a:t> </a:t>
            </a:r>
          </a:p>
        </p:txBody>
      </p:sp>
      <p:sp>
        <p:nvSpPr>
          <p:cNvPr id="56" name="Rectangle 55">
            <a:extLst>
              <a:ext uri="{FF2B5EF4-FFF2-40B4-BE49-F238E27FC236}">
                <a16:creationId xmlns:a16="http://schemas.microsoft.com/office/drawing/2014/main" id="{640001E7-24EF-4A6A-AE81-CE1D039DD276}"/>
              </a:ext>
            </a:extLst>
          </p:cNvPr>
          <p:cNvSpPr/>
          <p:nvPr/>
        </p:nvSpPr>
        <p:spPr>
          <a:xfrm>
            <a:off x="6767388" y="4342562"/>
            <a:ext cx="4930336" cy="675300"/>
          </a:xfrm>
          <a:prstGeom prst="rect">
            <a:avLst/>
          </a:prstGeom>
        </p:spPr>
        <p:txBody>
          <a:bodyPr wrap="square" lIns="0" tIns="44821" rIns="89642" bIns="44821" anchor="ctr">
            <a:noAutofit/>
          </a:bodyPr>
          <a:lstStyle/>
          <a:p>
            <a:pPr defTabSz="914048">
              <a:spcBef>
                <a:spcPts val="2353"/>
              </a:spcBef>
              <a:spcAft>
                <a:spcPct val="0"/>
              </a:spcAft>
            </a:pPr>
            <a:r>
              <a:rPr lang="en-US" sz="1961" i="1">
                <a:ln w="3175">
                  <a:noFill/>
                </a:ln>
                <a:solidFill>
                  <a:srgbClr val="002050"/>
                </a:solidFill>
                <a:latin typeface="Segoe UI Semibold"/>
                <a:cs typeface="Segoe UI Semilight" panose="020B0402040204020203" pitchFamily="34" charset="0"/>
              </a:rPr>
              <a:t>60% of enterprises experienced social engineering attacks in 2016. </a:t>
            </a:r>
            <a:r>
              <a:rPr lang="en-US" sz="1372" i="1">
                <a:ln w="3175">
                  <a:noFill/>
                </a:ln>
                <a:solidFill>
                  <a:srgbClr val="002050"/>
                </a:solidFill>
                <a:latin typeface="Segoe UI"/>
                <a:cs typeface="Segoe UI Semilight" panose="020B0402040204020203" pitchFamily="34" charset="0"/>
              </a:rPr>
              <a:t>(Source: </a:t>
            </a:r>
            <a:r>
              <a:rPr lang="en-US" sz="1372" i="1" err="1">
                <a:ln w="3175">
                  <a:noFill/>
                </a:ln>
                <a:solidFill>
                  <a:srgbClr val="002050"/>
                </a:solidFill>
                <a:latin typeface="Segoe UI"/>
                <a:cs typeface="Segoe UI Semilight" panose="020B0402040204020203" pitchFamily="34" charset="0"/>
                <a:hlinkClick r:id="rId4"/>
              </a:rPr>
              <a:t>Agari</a:t>
            </a:r>
            <a:r>
              <a:rPr lang="en-US" sz="1372" i="1">
                <a:ln w="3175">
                  <a:noFill/>
                </a:ln>
                <a:solidFill>
                  <a:srgbClr val="002050"/>
                </a:solidFill>
                <a:latin typeface="Segoe UI"/>
                <a:cs typeface="Segoe UI Semilight" panose="020B0402040204020203" pitchFamily="34" charset="0"/>
              </a:rPr>
              <a:t>)</a:t>
            </a:r>
            <a:endParaRPr lang="en-US" sz="1961" i="1">
              <a:ln w="3175">
                <a:noFill/>
              </a:ln>
              <a:solidFill>
                <a:srgbClr val="002050"/>
              </a:solidFill>
              <a:latin typeface="Segoe UI"/>
              <a:cs typeface="Segoe UI Semilight" panose="020B0402040204020203" pitchFamily="34" charset="0"/>
            </a:endParaRPr>
          </a:p>
        </p:txBody>
      </p:sp>
      <p:sp>
        <p:nvSpPr>
          <p:cNvPr id="19" name="Rectangle 18">
            <a:extLst>
              <a:ext uri="{FF2B5EF4-FFF2-40B4-BE49-F238E27FC236}">
                <a16:creationId xmlns:a16="http://schemas.microsoft.com/office/drawing/2014/main" id="{86E9A720-1DEE-4C87-89E5-DDDAA7344F0C}"/>
              </a:ext>
            </a:extLst>
          </p:cNvPr>
          <p:cNvSpPr/>
          <p:nvPr/>
        </p:nvSpPr>
        <p:spPr>
          <a:xfrm>
            <a:off x="1206239" y="2333004"/>
            <a:ext cx="4482124" cy="399540"/>
          </a:xfrm>
          <a:prstGeom prst="rect">
            <a:avLst/>
          </a:prstGeom>
        </p:spPr>
        <p:txBody>
          <a:bodyPr wrap="square" lIns="0" tIns="44821" rIns="89642" bIns="44821" anchor="ctr">
            <a:noAutofit/>
          </a:bodyPr>
          <a:lstStyle/>
          <a:p>
            <a:pPr defTabSz="914048">
              <a:spcBef>
                <a:spcPts val="2353"/>
              </a:spcBef>
              <a:spcAft>
                <a:spcPct val="0"/>
              </a:spcAft>
            </a:pPr>
            <a:r>
              <a:rPr lang="en-US" sz="1961" i="1">
                <a:ln w="3175">
                  <a:noFill/>
                </a:ln>
                <a:solidFill>
                  <a:srgbClr val="002050"/>
                </a:solidFill>
                <a:latin typeface="Segoe UI Semibold"/>
                <a:cs typeface="Segoe UI Semilight" panose="020B0402040204020203" pitchFamily="34" charset="0"/>
              </a:rPr>
              <a:t>MFA reduces compromise by 99.99%</a:t>
            </a:r>
          </a:p>
        </p:txBody>
      </p:sp>
      <p:sp>
        <p:nvSpPr>
          <p:cNvPr id="4" name="TextBox 3">
            <a:extLst>
              <a:ext uri="{FF2B5EF4-FFF2-40B4-BE49-F238E27FC236}">
                <a16:creationId xmlns:a16="http://schemas.microsoft.com/office/drawing/2014/main" id="{48B38C9C-36A5-45CE-BEC1-D20E84C8CA04}"/>
              </a:ext>
            </a:extLst>
          </p:cNvPr>
          <p:cNvSpPr txBox="1"/>
          <p:nvPr/>
        </p:nvSpPr>
        <p:spPr>
          <a:xfrm flipH="1">
            <a:off x="821404" y="6162919"/>
            <a:ext cx="1054608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https://aka.ms/securitysteps</a:t>
            </a:r>
          </a:p>
        </p:txBody>
      </p:sp>
    </p:spTree>
    <p:extLst>
      <p:ext uri="{BB962C8B-B14F-4D97-AF65-F5344CB8AC3E}">
        <p14:creationId xmlns:p14="http://schemas.microsoft.com/office/powerpoint/2010/main" val="2784547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A6ED82DA-866E-4D93-A94F-FC804508B06B}"/>
              </a:ext>
            </a:extLst>
          </p:cNvPr>
          <p:cNvSpPr txBox="1">
            <a:spLocks/>
          </p:cNvSpPr>
          <p:nvPr/>
        </p:nvSpPr>
        <p:spPr>
          <a:xfrm>
            <a:off x="4762769" y="3179701"/>
            <a:ext cx="9144000"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Thank you</a:t>
            </a:r>
            <a:endPar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sitting in a living room next to a window&#10;&#10;Description automatically generated">
            <a:extLst>
              <a:ext uri="{FF2B5EF4-FFF2-40B4-BE49-F238E27FC236}">
                <a16:creationId xmlns:a16="http://schemas.microsoft.com/office/drawing/2014/main" id="{D4F8DE79-7BBE-48DB-BEE0-54AE7BF77F3C}"/>
              </a:ext>
            </a:extLst>
          </p:cNvPr>
          <p:cNvPicPr>
            <a:picLocks noChangeAspect="1"/>
          </p:cNvPicPr>
          <p:nvPr/>
        </p:nvPicPr>
        <p:blipFill rotWithShape="1">
          <a:blip r:embed="rId3"/>
          <a:srcRect l="13119" t="26992"/>
          <a:stretch/>
        </p:blipFill>
        <p:spPr>
          <a:xfrm flipH="1">
            <a:off x="0" y="-8289"/>
            <a:ext cx="12251941" cy="6866289"/>
          </a:xfrm>
          <a:prstGeom prst="rect">
            <a:avLst/>
          </a:prstGeom>
        </p:spPr>
      </p:pic>
      <p:sp>
        <p:nvSpPr>
          <p:cNvPr id="17" name="Title 16"/>
          <p:cNvSpPr>
            <a:spLocks noGrp="1"/>
          </p:cNvSpPr>
          <p:nvPr>
            <p:ph type="title"/>
          </p:nvPr>
        </p:nvSpPr>
        <p:spPr>
          <a:xfrm>
            <a:off x="791566" y="2117620"/>
            <a:ext cx="4153509" cy="615553"/>
          </a:xfrm>
        </p:spPr>
        <p:txBody>
          <a:bodyPr/>
          <a:lstStyle/>
          <a:p>
            <a:r>
              <a:rPr lang="en-US" sz="4000" dirty="0">
                <a:solidFill>
                  <a:srgbClr val="50E6FF"/>
                </a:solidFill>
              </a:rPr>
              <a:t>Zero Trust</a:t>
            </a:r>
          </a:p>
        </p:txBody>
      </p:sp>
      <p:sp>
        <p:nvSpPr>
          <p:cNvPr id="6" name="Text Placeholder 5"/>
          <p:cNvSpPr>
            <a:spLocks noGrp="1"/>
          </p:cNvSpPr>
          <p:nvPr>
            <p:ph sz="quarter" idx="10"/>
          </p:nvPr>
        </p:nvSpPr>
        <p:spPr>
          <a:xfrm>
            <a:off x="791566" y="3424855"/>
            <a:ext cx="4348117" cy="1920526"/>
          </a:xfrm>
        </p:spPr>
        <p:txBody>
          <a:bodyPr vert="horz" wrap="square" lIns="0" tIns="0" rIns="0" bIns="0" rtlCol="0" anchor="t">
            <a:spAutoFit/>
          </a:bodyPr>
          <a:lstStyle/>
          <a:p>
            <a:pPr marL="0" indent="0">
              <a:buNone/>
            </a:pPr>
            <a:r>
              <a:rPr lang="en-US" sz="2400" dirty="0">
                <a:solidFill>
                  <a:schemeClr val="bg1"/>
                </a:solidFill>
                <a:cs typeface="Segoe UI Semibold" panose="020B0702040204020203" pitchFamily="34" charset="0"/>
                <a:sym typeface="Helvetica Neue"/>
              </a:rPr>
              <a:t>A modern approach to security which treats every access attempt as if it’s originating from an untrusted network</a:t>
            </a:r>
          </a:p>
          <a:p>
            <a:pPr marL="0" indent="0">
              <a:buNone/>
            </a:pPr>
            <a:endParaRPr lang="en-US" sz="2400" b="1" dirty="0">
              <a:solidFill>
                <a:schemeClr val="bg1"/>
              </a:solidFill>
            </a:endParaRPr>
          </a:p>
        </p:txBody>
      </p:sp>
      <p:sp>
        <p:nvSpPr>
          <p:cNvPr id="2" name="Rectangle 1">
            <a:extLst>
              <a:ext uri="{FF2B5EF4-FFF2-40B4-BE49-F238E27FC236}">
                <a16:creationId xmlns:a16="http://schemas.microsoft.com/office/drawing/2014/main" id="{FA994D16-11B5-4538-9C88-F6B24FD5962E}"/>
              </a:ext>
            </a:extLst>
          </p:cNvPr>
          <p:cNvSpPr/>
          <p:nvPr/>
        </p:nvSpPr>
        <p:spPr bwMode="auto">
          <a:xfrm>
            <a:off x="0" y="-1419225"/>
            <a:ext cx="6692900" cy="13061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ALT</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 modern approach to security that uses adaptive  controls and continuous verification to secure access across your entire digital estate. </a:t>
            </a:r>
          </a:p>
        </p:txBody>
      </p:sp>
      <p:sp>
        <p:nvSpPr>
          <p:cNvPr id="8" name="Text Placeholder 5">
            <a:extLst>
              <a:ext uri="{FF2B5EF4-FFF2-40B4-BE49-F238E27FC236}">
                <a16:creationId xmlns:a16="http://schemas.microsoft.com/office/drawing/2014/main" id="{D377B05B-9BAC-4AA2-8473-95991A1DABD4}"/>
              </a:ext>
            </a:extLst>
          </p:cNvPr>
          <p:cNvSpPr txBox="1">
            <a:spLocks/>
          </p:cNvSpPr>
          <p:nvPr/>
        </p:nvSpPr>
        <p:spPr>
          <a:xfrm>
            <a:off x="803290" y="2762691"/>
            <a:ext cx="4348117" cy="81253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sym typeface="Helvetica Neue"/>
              </a:rPr>
              <a:t>Never Trust, Always Verify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20900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7F5F-D7BE-41D2-B638-E6609F7772FA}"/>
              </a:ext>
            </a:extLst>
          </p:cNvPr>
          <p:cNvSpPr>
            <a:spLocks noGrp="1"/>
          </p:cNvSpPr>
          <p:nvPr>
            <p:ph type="title"/>
          </p:nvPr>
        </p:nvSpPr>
        <p:spPr/>
        <p:txBody>
          <a:bodyPr/>
          <a:lstStyle/>
          <a:p>
            <a:r>
              <a:rPr lang="en-US" dirty="0"/>
              <a:t>Zero Trust principles and holistic security strategy</a:t>
            </a:r>
          </a:p>
        </p:txBody>
      </p:sp>
      <p:sp>
        <p:nvSpPr>
          <p:cNvPr id="11" name="Text Placeholder 10">
            <a:extLst>
              <a:ext uri="{FF2B5EF4-FFF2-40B4-BE49-F238E27FC236}">
                <a16:creationId xmlns:a16="http://schemas.microsoft.com/office/drawing/2014/main" id="{DE89F37E-2A9F-4BBC-B529-3F4D080B9D42}"/>
              </a:ext>
            </a:extLst>
          </p:cNvPr>
          <p:cNvSpPr>
            <a:spLocks noGrp="1"/>
          </p:cNvSpPr>
          <p:nvPr>
            <p:ph type="body" sz="quarter" idx="16"/>
          </p:nvPr>
        </p:nvSpPr>
        <p:spPr>
          <a:xfrm>
            <a:off x="582613" y="5689600"/>
            <a:ext cx="3475037" cy="615553"/>
          </a:xfrm>
        </p:spPr>
        <p: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Segoe UI"/>
                <a:ea typeface="+mn-ea"/>
                <a:cs typeface="+mn-cs"/>
              </a:rPr>
              <a:t>Verify explicitly</a:t>
            </a:r>
          </a:p>
          <a:p>
            <a:endParaRPr lang="en-US" dirty="0"/>
          </a:p>
        </p:txBody>
      </p:sp>
      <p:pic>
        <p:nvPicPr>
          <p:cNvPr id="43" name="!!Verify Explicitly Photo" descr="A group of people in a kitchen&#10;&#10;Description automatically generated">
            <a:extLst>
              <a:ext uri="{FF2B5EF4-FFF2-40B4-BE49-F238E27FC236}">
                <a16:creationId xmlns:a16="http://schemas.microsoft.com/office/drawing/2014/main" id="{4FF2B407-04A4-7E4D-A6B2-BF1048D61AD1}"/>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
        <p:nvSpPr>
          <p:cNvPr id="12" name="Text Placeholder 11">
            <a:extLst>
              <a:ext uri="{FF2B5EF4-FFF2-40B4-BE49-F238E27FC236}">
                <a16:creationId xmlns:a16="http://schemas.microsoft.com/office/drawing/2014/main" id="{12584AE1-14E5-4192-AC36-8B4855864BF2}"/>
              </a:ext>
            </a:extLst>
          </p:cNvPr>
          <p:cNvSpPr>
            <a:spLocks noGrp="1"/>
          </p:cNvSpPr>
          <p:nvPr>
            <p:ph type="body" sz="quarter" idx="17"/>
          </p:nvPr>
        </p:nvSpPr>
        <p:spPr>
          <a:xfrm>
            <a:off x="4358640" y="5689600"/>
            <a:ext cx="3475037" cy="615553"/>
          </a:xfrm>
        </p:spPr>
        <p:txBody>
          <a:bodyPr/>
          <a:lstStyle/>
          <a:p>
            <a:pPr marL="0" marR="0" lvl="0" indent="0" algn="ctr" defTabSz="932563" rtl="0" eaLnBrk="1" fontAlgn="auto" latinLnBrk="0" hangingPunct="1">
              <a:lnSpc>
                <a:spcPct val="100000"/>
              </a:lnSpc>
              <a:spcBef>
                <a:spcPct val="20000"/>
              </a:spcBef>
              <a:spcAft>
                <a:spcPts val="0"/>
              </a:spcAft>
              <a:buClrTx/>
              <a:buSzPct val="90000"/>
              <a:buFontTx/>
              <a:buNone/>
              <a:tabLst/>
              <a:defRPr/>
            </a:pPr>
            <a:r>
              <a:rPr kumimoji="0" lang="en-US" sz="2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Use least privilege access</a:t>
            </a:r>
          </a:p>
          <a:p>
            <a:endParaRPr lang="en-US" dirty="0"/>
          </a:p>
        </p:txBody>
      </p:sp>
      <p:pic>
        <p:nvPicPr>
          <p:cNvPr id="30" name="!!Least privilege Photo" descr="A person sitting at a table using a computer&#10;&#10;Description automatically generated">
            <a:extLst>
              <a:ext uri="{FF2B5EF4-FFF2-40B4-BE49-F238E27FC236}">
                <a16:creationId xmlns:a16="http://schemas.microsoft.com/office/drawing/2014/main" id="{16FB7FEC-D2AE-42D9-9F16-9E0E7FE8E791}"/>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a:ext>
            </a:extLst>
          </a:blip>
          <a:srcRect t="37" b="37"/>
          <a:stretch/>
        </p:blipFill>
        <p:spPr/>
      </p:pic>
      <p:sp>
        <p:nvSpPr>
          <p:cNvPr id="13" name="Text Placeholder 12">
            <a:extLst>
              <a:ext uri="{FF2B5EF4-FFF2-40B4-BE49-F238E27FC236}">
                <a16:creationId xmlns:a16="http://schemas.microsoft.com/office/drawing/2014/main" id="{F4A20AB5-2232-4F5B-BC99-6B357E03D1C5}"/>
              </a:ext>
            </a:extLst>
          </p:cNvPr>
          <p:cNvSpPr>
            <a:spLocks noGrp="1"/>
          </p:cNvSpPr>
          <p:nvPr>
            <p:ph type="body" sz="quarter" idx="18"/>
          </p:nvPr>
        </p:nvSpPr>
        <p:spPr>
          <a:xfrm>
            <a:off x="8134351" y="5689600"/>
            <a:ext cx="3475037" cy="615553"/>
          </a:xfrm>
        </p:spPr>
        <p:txBody>
          <a:bodyPr/>
          <a:lstStyle/>
          <a:p>
            <a:pPr marL="0" marR="0" lvl="0" indent="0" algn="ctr" defTabSz="932563" rtl="0" eaLnBrk="1" fontAlgn="auto" latinLnBrk="0" hangingPunct="1">
              <a:lnSpc>
                <a:spcPct val="100000"/>
              </a:lnSpc>
              <a:spcBef>
                <a:spcPct val="20000"/>
              </a:spcBef>
              <a:spcAft>
                <a:spcPts val="0"/>
              </a:spcAft>
              <a:buClrTx/>
              <a:buSzPct val="90000"/>
              <a:buFontTx/>
              <a:buNone/>
              <a:tabLst/>
              <a:defRPr/>
            </a:pPr>
            <a:r>
              <a:rPr kumimoji="0" lang="en-US" sz="2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Assume breach</a:t>
            </a:r>
          </a:p>
          <a:p>
            <a:endParaRPr lang="en-US" dirty="0"/>
          </a:p>
        </p:txBody>
      </p:sp>
      <p:pic>
        <p:nvPicPr>
          <p:cNvPr id="28" name="!!Assume breach Photo" descr="A person standing in a room&#10;&#10;Description automatically generated">
            <a:extLst>
              <a:ext uri="{FF2B5EF4-FFF2-40B4-BE49-F238E27FC236}">
                <a16:creationId xmlns:a16="http://schemas.microsoft.com/office/drawing/2014/main" id="{DE799BFC-6E6C-4BC6-9F4A-A6340C4B3AB2}"/>
              </a:ext>
            </a:extLst>
          </p:cNvPr>
          <p:cNvPicPr>
            <a:picLocks noGrp="1" noChangeAspect="1"/>
          </p:cNvPicPr>
          <p:nvPr>
            <p:ph type="pic" sz="quarter" idx="15"/>
          </p:nvPr>
        </p:nvPicPr>
        <p:blipFill rotWithShape="1">
          <a:blip r:embed="rId5" cstate="print">
            <a:extLst>
              <a:ext uri="{28A0092B-C50C-407E-A947-70E740481C1C}">
                <a14:useLocalDpi xmlns:a14="http://schemas.microsoft.com/office/drawing/2010/main"/>
              </a:ext>
            </a:extLst>
          </a:blip>
          <a:srcRect l="23" r="23"/>
          <a:stretch/>
        </p:blipFill>
        <p:spPr/>
      </p:pic>
      <p:grpSp>
        <p:nvGrpSpPr>
          <p:cNvPr id="20" name="!!Verify Explicitly Icon">
            <a:extLst>
              <a:ext uri="{FF2B5EF4-FFF2-40B4-BE49-F238E27FC236}">
                <a16:creationId xmlns:a16="http://schemas.microsoft.com/office/drawing/2014/main" id="{3E55085F-47C9-5A46-9C3F-449D8E941814}"/>
              </a:ext>
              <a:ext uri="{C183D7F6-B498-43B3-948B-1728B52AA6E4}">
                <adec:decorative xmlns:adec="http://schemas.microsoft.com/office/drawing/2017/decorative" val="1"/>
              </a:ext>
            </a:extLst>
          </p:cNvPr>
          <p:cNvGrpSpPr/>
          <p:nvPr/>
        </p:nvGrpSpPr>
        <p:grpSpPr>
          <a:xfrm>
            <a:off x="1727864" y="4382699"/>
            <a:ext cx="1185288" cy="1185288"/>
            <a:chOff x="425171" y="1677912"/>
            <a:chExt cx="1185456" cy="1185456"/>
          </a:xfrm>
          <a:effectLst/>
        </p:grpSpPr>
        <p:sp>
          <p:nvSpPr>
            <p:cNvPr id="33" name="Oval 32">
              <a:extLst>
                <a:ext uri="{FF2B5EF4-FFF2-40B4-BE49-F238E27FC236}">
                  <a16:creationId xmlns:a16="http://schemas.microsoft.com/office/drawing/2014/main" id="{62F29FA4-DC95-7447-B8DB-A41AF50A95B3}"/>
                </a:ext>
              </a:extLst>
            </p:cNvPr>
            <p:cNvSpPr/>
            <p:nvPr/>
          </p:nvSpPr>
          <p:spPr bwMode="auto">
            <a:xfrm>
              <a:off x="425171" y="1677912"/>
              <a:ext cx="1185456" cy="118545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34" name="Graphic 33" descr="Checklist">
              <a:extLst>
                <a:ext uri="{FF2B5EF4-FFF2-40B4-BE49-F238E27FC236}">
                  <a16:creationId xmlns:a16="http://schemas.microsoft.com/office/drawing/2014/main" id="{E1B2971B-0DFD-7149-97AB-D33E4682FA6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83949" y="1936690"/>
              <a:ext cx="667902" cy="667902"/>
            </a:xfrm>
            <a:prstGeom prst="rect">
              <a:avLst/>
            </a:prstGeom>
          </p:spPr>
        </p:pic>
      </p:grpSp>
      <p:grpSp>
        <p:nvGrpSpPr>
          <p:cNvPr id="21" name="!!Assume breach Icon">
            <a:extLst>
              <a:ext uri="{FF2B5EF4-FFF2-40B4-BE49-F238E27FC236}">
                <a16:creationId xmlns:a16="http://schemas.microsoft.com/office/drawing/2014/main" id="{70562437-1A29-7B4A-A4C5-CABA0A6487B9}"/>
              </a:ext>
              <a:ext uri="{C183D7F6-B498-43B3-948B-1728B52AA6E4}">
                <adec:decorative xmlns:adec="http://schemas.microsoft.com/office/drawing/2017/decorative" val="1"/>
              </a:ext>
            </a:extLst>
          </p:cNvPr>
          <p:cNvGrpSpPr/>
          <p:nvPr/>
        </p:nvGrpSpPr>
        <p:grpSpPr>
          <a:xfrm>
            <a:off x="9276309" y="4382699"/>
            <a:ext cx="1185288" cy="1185288"/>
            <a:chOff x="425172" y="3284707"/>
            <a:chExt cx="1185456" cy="1185456"/>
          </a:xfrm>
          <a:effectLst/>
        </p:grpSpPr>
        <p:sp>
          <p:nvSpPr>
            <p:cNvPr id="27" name="Oval 26">
              <a:extLst>
                <a:ext uri="{FF2B5EF4-FFF2-40B4-BE49-F238E27FC236}">
                  <a16:creationId xmlns:a16="http://schemas.microsoft.com/office/drawing/2014/main" id="{626BE612-B6F5-6C47-8923-E25D5F0D72E2}"/>
                </a:ext>
              </a:extLst>
            </p:cNvPr>
            <p:cNvSpPr/>
            <p:nvPr/>
          </p:nvSpPr>
          <p:spPr bwMode="auto">
            <a:xfrm>
              <a:off x="425172" y="3284707"/>
              <a:ext cx="1185456" cy="1185456"/>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29" name="Graphic 28" descr="Disconnected">
              <a:extLst>
                <a:ext uri="{FF2B5EF4-FFF2-40B4-BE49-F238E27FC236}">
                  <a16:creationId xmlns:a16="http://schemas.microsoft.com/office/drawing/2014/main" id="{EFB16F99-8F37-474E-8A62-7D9367105554}"/>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83950" y="3543485"/>
              <a:ext cx="667902" cy="667902"/>
            </a:xfrm>
            <a:prstGeom prst="rect">
              <a:avLst/>
            </a:prstGeom>
          </p:spPr>
        </p:pic>
      </p:grpSp>
      <p:grpSp>
        <p:nvGrpSpPr>
          <p:cNvPr id="23" name="!!Least privilege Icon">
            <a:extLst>
              <a:ext uri="{FF2B5EF4-FFF2-40B4-BE49-F238E27FC236}">
                <a16:creationId xmlns:a16="http://schemas.microsoft.com/office/drawing/2014/main" id="{812A33DB-8077-6E4D-8021-5452983AF214}"/>
              </a:ext>
              <a:ext uri="{C183D7F6-B498-43B3-948B-1728B52AA6E4}">
                <adec:decorative xmlns:adec="http://schemas.microsoft.com/office/drawing/2017/decorative" val="1"/>
              </a:ext>
            </a:extLst>
          </p:cNvPr>
          <p:cNvGrpSpPr/>
          <p:nvPr/>
        </p:nvGrpSpPr>
        <p:grpSpPr>
          <a:xfrm>
            <a:off x="5503357" y="4419762"/>
            <a:ext cx="1185288" cy="1185288"/>
            <a:chOff x="425171" y="4906759"/>
            <a:chExt cx="1185456" cy="1185456"/>
          </a:xfrm>
        </p:grpSpPr>
        <p:sp>
          <p:nvSpPr>
            <p:cNvPr id="25" name="Oval 24">
              <a:extLst>
                <a:ext uri="{FF2B5EF4-FFF2-40B4-BE49-F238E27FC236}">
                  <a16:creationId xmlns:a16="http://schemas.microsoft.com/office/drawing/2014/main" id="{F9C039BC-FA74-8649-A5C9-6841E5050695}"/>
                </a:ext>
              </a:extLst>
            </p:cNvPr>
            <p:cNvSpPr/>
            <p:nvPr/>
          </p:nvSpPr>
          <p:spPr bwMode="auto">
            <a:xfrm>
              <a:off x="425171" y="4906759"/>
              <a:ext cx="1185456" cy="1185456"/>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26" name="Graphic 25" descr="Minimize">
              <a:extLst>
                <a:ext uri="{FF2B5EF4-FFF2-40B4-BE49-F238E27FC236}">
                  <a16:creationId xmlns:a16="http://schemas.microsoft.com/office/drawing/2014/main" id="{D3A2B5BD-EF60-5248-90EB-21122768E252}"/>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83949" y="5165537"/>
              <a:ext cx="667902" cy="667902"/>
            </a:xfrm>
            <a:prstGeom prst="rect">
              <a:avLst/>
            </a:prstGeom>
          </p:spPr>
        </p:pic>
      </p:grpSp>
    </p:spTree>
    <p:extLst>
      <p:ext uri="{BB962C8B-B14F-4D97-AF65-F5344CB8AC3E}">
        <p14:creationId xmlns:p14="http://schemas.microsoft.com/office/powerpoint/2010/main" val="3521823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30B1BF-18D9-479D-A326-5E3BC735DA49}"/>
              </a:ext>
            </a:extLst>
          </p:cNvPr>
          <p:cNvGrpSpPr/>
          <p:nvPr/>
        </p:nvGrpSpPr>
        <p:grpSpPr>
          <a:xfrm>
            <a:off x="1150778" y="4812941"/>
            <a:ext cx="1539949" cy="384391"/>
            <a:chOff x="1150778" y="4812941"/>
            <a:chExt cx="1539949" cy="384391"/>
          </a:xfrm>
        </p:grpSpPr>
        <p:sp>
          <p:nvSpPr>
            <p:cNvPr id="103" name="Freeform 17">
              <a:extLst>
                <a:ext uri="{FF2B5EF4-FFF2-40B4-BE49-F238E27FC236}">
                  <a16:creationId xmlns:a16="http://schemas.microsoft.com/office/drawing/2014/main" id="{A141134B-9C5C-4CAA-9C2A-0700CA0B2648}"/>
                </a:ext>
              </a:extLst>
            </p:cNvPr>
            <p:cNvSpPr>
              <a:spLocks noEditPoints="1"/>
            </p:cNvSpPr>
            <p:nvPr/>
          </p:nvSpPr>
          <p:spPr bwMode="auto">
            <a:xfrm>
              <a:off x="2534583" y="4812941"/>
              <a:ext cx="156144" cy="274540"/>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chemeClr val="bg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37">
              <a:extLst>
                <a:ext uri="{FF2B5EF4-FFF2-40B4-BE49-F238E27FC236}">
                  <a16:creationId xmlns:a16="http://schemas.microsoft.com/office/drawing/2014/main" id="{2BF8613E-ED97-4BCB-9E15-EAB1BF0767A8}"/>
                </a:ext>
              </a:extLst>
            </p:cNvPr>
            <p:cNvSpPr/>
            <p:nvPr/>
          </p:nvSpPr>
          <p:spPr>
            <a:xfrm>
              <a:off x="1150778" y="4889555"/>
              <a:ext cx="805028" cy="307777"/>
            </a:xfrm>
            <a:prstGeom prst="rect">
              <a:avLst/>
            </a:prstGeom>
          </p:spPr>
          <p:txBody>
            <a:bodyPr wrap="none">
              <a:spAutoFit/>
            </a:bodyPr>
            <a:lstStyle/>
            <a:p>
              <a:pPr marL="0" marR="0" lvl="0" indent="0" algn="r" defTabSz="95046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Devices</a:t>
              </a:r>
            </a:p>
          </p:txBody>
        </p:sp>
      </p:grpSp>
      <p:grpSp>
        <p:nvGrpSpPr>
          <p:cNvPr id="12" name="Group 11">
            <a:extLst>
              <a:ext uri="{FF2B5EF4-FFF2-40B4-BE49-F238E27FC236}">
                <a16:creationId xmlns:a16="http://schemas.microsoft.com/office/drawing/2014/main" id="{19FF3F30-342B-4911-9DDA-BFD21119FBB2}"/>
              </a:ext>
            </a:extLst>
          </p:cNvPr>
          <p:cNvGrpSpPr/>
          <p:nvPr/>
        </p:nvGrpSpPr>
        <p:grpSpPr>
          <a:xfrm>
            <a:off x="2883588" y="2114428"/>
            <a:ext cx="1660744" cy="2947551"/>
            <a:chOff x="2883588" y="2114428"/>
            <a:chExt cx="1660744" cy="2947551"/>
          </a:xfrm>
        </p:grpSpPr>
        <p:cxnSp>
          <p:nvCxnSpPr>
            <p:cNvPr id="79" name="Straight Connector 78">
              <a:extLst>
                <a:ext uri="{FF2B5EF4-FFF2-40B4-BE49-F238E27FC236}">
                  <a16:creationId xmlns:a16="http://schemas.microsoft.com/office/drawing/2014/main" id="{BFB1BDDB-F2D6-4E1B-A9F4-A137A498EF80}"/>
                </a:ext>
              </a:extLst>
            </p:cNvPr>
            <p:cNvCxnSpPr>
              <a:cxnSpLocks/>
            </p:cNvCxnSpPr>
            <p:nvPr/>
          </p:nvCxnSpPr>
          <p:spPr>
            <a:xfrm flipH="1">
              <a:off x="2908280" y="5028623"/>
              <a:ext cx="1034590" cy="0"/>
            </a:xfrm>
            <a:prstGeom prst="line">
              <a:avLst/>
            </a:prstGeom>
            <a:ln w="38100" cap="rnd">
              <a:solidFill>
                <a:schemeClr val="bg2">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96D503F-B0FE-471E-ABFF-E3BEDAF6B698}"/>
                </a:ext>
              </a:extLst>
            </p:cNvPr>
            <p:cNvCxnSpPr>
              <a:cxnSpLocks/>
            </p:cNvCxnSpPr>
            <p:nvPr/>
          </p:nvCxnSpPr>
          <p:spPr>
            <a:xfrm flipH="1" flipV="1">
              <a:off x="2883588" y="2114428"/>
              <a:ext cx="1059284" cy="6594"/>
            </a:xfrm>
            <a:prstGeom prst="line">
              <a:avLst/>
            </a:prstGeom>
            <a:ln w="38100" cap="rnd">
              <a:solidFill>
                <a:schemeClr val="bg2">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D5F85F6-6B41-45ED-8E9F-ECA4B957AA45}"/>
                </a:ext>
              </a:extLst>
            </p:cNvPr>
            <p:cNvCxnSpPr>
              <a:cxnSpLocks/>
            </p:cNvCxnSpPr>
            <p:nvPr/>
          </p:nvCxnSpPr>
          <p:spPr>
            <a:xfrm>
              <a:off x="3942870" y="2123327"/>
              <a:ext cx="0" cy="2938652"/>
            </a:xfrm>
            <a:prstGeom prst="line">
              <a:avLst/>
            </a:prstGeom>
            <a:ln w="38100" cap="rnd">
              <a:solidFill>
                <a:schemeClr val="bg2">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8FA4468-63E0-4B29-AE56-EC52552F6F5E}"/>
                </a:ext>
              </a:extLst>
            </p:cNvPr>
            <p:cNvCxnSpPr>
              <a:cxnSpLocks/>
            </p:cNvCxnSpPr>
            <p:nvPr/>
          </p:nvCxnSpPr>
          <p:spPr>
            <a:xfrm flipH="1">
              <a:off x="3974734" y="3558586"/>
              <a:ext cx="569598" cy="1578"/>
            </a:xfrm>
            <a:prstGeom prst="line">
              <a:avLst/>
            </a:prstGeom>
            <a:ln w="38100" cap="rnd">
              <a:solidFill>
                <a:schemeClr val="bg2">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68" name="Title 1">
            <a:extLst>
              <a:ext uri="{FF2B5EF4-FFF2-40B4-BE49-F238E27FC236}">
                <a16:creationId xmlns:a16="http://schemas.microsoft.com/office/drawing/2014/main" id="{8D3AA06B-CFDE-49DD-AE4F-E3C0A4E3D76E}"/>
              </a:ext>
            </a:extLst>
          </p:cNvPr>
          <p:cNvSpPr txBox="1">
            <a:spLocks/>
          </p:cNvSpPr>
          <p:nvPr/>
        </p:nvSpPr>
        <p:spPr>
          <a:xfrm>
            <a:off x="499363" y="443186"/>
            <a:ext cx="11018520" cy="553999"/>
          </a:xfrm>
          <a:prstGeom prst="rect">
            <a:avLst/>
          </a:prstGeom>
        </p:spPr>
        <p:txBody>
          <a:bodyPr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a:rPr>
              <a:t>Zero Trust across the esate</a:t>
            </a:r>
          </a:p>
        </p:txBody>
      </p:sp>
      <p:grpSp>
        <p:nvGrpSpPr>
          <p:cNvPr id="23" name="Group 22">
            <a:extLst>
              <a:ext uri="{FF2B5EF4-FFF2-40B4-BE49-F238E27FC236}">
                <a16:creationId xmlns:a16="http://schemas.microsoft.com/office/drawing/2014/main" id="{25495A7E-AE5C-4E09-A12C-0C40F7056385}"/>
              </a:ext>
            </a:extLst>
          </p:cNvPr>
          <p:cNvGrpSpPr/>
          <p:nvPr/>
        </p:nvGrpSpPr>
        <p:grpSpPr>
          <a:xfrm>
            <a:off x="2988296" y="5503747"/>
            <a:ext cx="5472374" cy="455092"/>
            <a:chOff x="2988296" y="5503747"/>
            <a:chExt cx="5472374" cy="455092"/>
          </a:xfrm>
        </p:grpSpPr>
        <p:cxnSp>
          <p:nvCxnSpPr>
            <p:cNvPr id="77" name="Straight Arrow Connector 76">
              <a:extLst>
                <a:ext uri="{FF2B5EF4-FFF2-40B4-BE49-F238E27FC236}">
                  <a16:creationId xmlns:a16="http://schemas.microsoft.com/office/drawing/2014/main" id="{E73BAC35-285B-449F-B5DA-27994AC096FA}"/>
                </a:ext>
              </a:extLst>
            </p:cNvPr>
            <p:cNvCxnSpPr>
              <a:cxnSpLocks/>
            </p:cNvCxnSpPr>
            <p:nvPr/>
          </p:nvCxnSpPr>
          <p:spPr>
            <a:xfrm>
              <a:off x="5781287" y="5769738"/>
              <a:ext cx="2679383" cy="0"/>
            </a:xfrm>
            <a:prstGeom prst="straightConnector1">
              <a:avLst/>
            </a:prstGeom>
            <a:ln w="38100" cap="rnd">
              <a:solidFill>
                <a:schemeClr val="bg2">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E6E427E-286A-4793-AA98-F432C8948D20}"/>
                </a:ext>
              </a:extLst>
            </p:cNvPr>
            <p:cNvCxnSpPr>
              <a:cxnSpLocks/>
            </p:cNvCxnSpPr>
            <p:nvPr/>
          </p:nvCxnSpPr>
          <p:spPr>
            <a:xfrm flipH="1">
              <a:off x="2988296" y="5770872"/>
              <a:ext cx="2679383" cy="0"/>
            </a:xfrm>
            <a:prstGeom prst="straightConnector1">
              <a:avLst/>
            </a:prstGeom>
            <a:ln w="38100" cap="rnd">
              <a:solidFill>
                <a:schemeClr val="bg2">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0DF5C2E-21EF-4EAF-8C1C-92A6AB73D44E}"/>
                </a:ext>
              </a:extLst>
            </p:cNvPr>
            <p:cNvSpPr/>
            <p:nvPr/>
          </p:nvSpPr>
          <p:spPr>
            <a:xfrm>
              <a:off x="4731758" y="5503747"/>
              <a:ext cx="1980032" cy="455092"/>
            </a:xfrm>
            <a:prstGeom prst="rect">
              <a:avLst/>
            </a:prstGeom>
            <a:solidFill>
              <a:schemeClr val="bg1"/>
            </a:solidFill>
            <a:ln>
              <a:noFill/>
            </a:ln>
            <a:effectLst/>
          </p:spPr>
          <p:txBody>
            <a:bodyPr wrap="square">
              <a:noAutofit/>
            </a:bodyPr>
            <a:lstStyle/>
            <a:p>
              <a:pPr marL="0" marR="0" lvl="0" indent="0" algn="ctr" defTabSz="58290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Visibility, Analytics, Automation</a:t>
              </a:r>
            </a:p>
          </p:txBody>
        </p:sp>
      </p:grpSp>
      <p:grpSp>
        <p:nvGrpSpPr>
          <p:cNvPr id="11" name="Group 10">
            <a:extLst>
              <a:ext uri="{FF2B5EF4-FFF2-40B4-BE49-F238E27FC236}">
                <a16:creationId xmlns:a16="http://schemas.microsoft.com/office/drawing/2014/main" id="{9DB0864B-3112-4F4A-997B-FCCC6802B617}"/>
              </a:ext>
            </a:extLst>
          </p:cNvPr>
          <p:cNvGrpSpPr/>
          <p:nvPr/>
        </p:nvGrpSpPr>
        <p:grpSpPr>
          <a:xfrm>
            <a:off x="6840503" y="2068468"/>
            <a:ext cx="2276444" cy="2995257"/>
            <a:chOff x="6840503" y="2068468"/>
            <a:chExt cx="2276444" cy="2995257"/>
          </a:xfrm>
        </p:grpSpPr>
        <p:cxnSp>
          <p:nvCxnSpPr>
            <p:cNvPr id="146" name="Straight Connector 145">
              <a:extLst>
                <a:ext uri="{FF2B5EF4-FFF2-40B4-BE49-F238E27FC236}">
                  <a16:creationId xmlns:a16="http://schemas.microsoft.com/office/drawing/2014/main" id="{38B79E7D-BBEF-4B4C-B8F0-C2278DA1FB17}"/>
                </a:ext>
              </a:extLst>
            </p:cNvPr>
            <p:cNvCxnSpPr>
              <a:cxnSpLocks/>
            </p:cNvCxnSpPr>
            <p:nvPr/>
          </p:nvCxnSpPr>
          <p:spPr>
            <a:xfrm flipH="1">
              <a:off x="7378164" y="2069498"/>
              <a:ext cx="8106" cy="2994227"/>
            </a:xfrm>
            <a:prstGeom prst="line">
              <a:avLst/>
            </a:prstGeom>
            <a:ln w="38100" cap="rnd">
              <a:solidFill>
                <a:schemeClr val="bg2">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BDF2A49-36CE-480D-86BF-4CF09C8132AF}"/>
                </a:ext>
              </a:extLst>
            </p:cNvPr>
            <p:cNvCxnSpPr>
              <a:cxnSpLocks/>
            </p:cNvCxnSpPr>
            <p:nvPr/>
          </p:nvCxnSpPr>
          <p:spPr>
            <a:xfrm flipH="1">
              <a:off x="6840503" y="3543651"/>
              <a:ext cx="534944" cy="0"/>
            </a:xfrm>
            <a:prstGeom prst="line">
              <a:avLst/>
            </a:prstGeom>
            <a:ln w="38100" cap="rnd">
              <a:solidFill>
                <a:schemeClr val="bg2">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F7D240A-D272-4D42-8EB7-77D438B64BDC}"/>
                </a:ext>
              </a:extLst>
            </p:cNvPr>
            <p:cNvCxnSpPr>
              <a:cxnSpLocks/>
            </p:cNvCxnSpPr>
            <p:nvPr/>
          </p:nvCxnSpPr>
          <p:spPr>
            <a:xfrm flipH="1">
              <a:off x="7377781" y="5063282"/>
              <a:ext cx="1733425" cy="0"/>
            </a:xfrm>
            <a:prstGeom prst="line">
              <a:avLst/>
            </a:prstGeom>
            <a:ln w="38100" cap="rnd">
              <a:solidFill>
                <a:schemeClr val="bg2">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8B0177D-7058-48F5-A646-8F8ABD3F0AA2}"/>
                </a:ext>
              </a:extLst>
            </p:cNvPr>
            <p:cNvCxnSpPr>
              <a:cxnSpLocks/>
            </p:cNvCxnSpPr>
            <p:nvPr/>
          </p:nvCxnSpPr>
          <p:spPr>
            <a:xfrm flipH="1">
              <a:off x="7362278" y="3051987"/>
              <a:ext cx="1714480" cy="0"/>
            </a:xfrm>
            <a:prstGeom prst="line">
              <a:avLst/>
            </a:prstGeom>
            <a:ln w="38100" cap="rnd">
              <a:solidFill>
                <a:schemeClr val="bg2">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AC54DF9-638F-420E-9CEF-4C5BC09518A0}"/>
                </a:ext>
              </a:extLst>
            </p:cNvPr>
            <p:cNvCxnSpPr>
              <a:cxnSpLocks/>
            </p:cNvCxnSpPr>
            <p:nvPr/>
          </p:nvCxnSpPr>
          <p:spPr>
            <a:xfrm flipH="1">
              <a:off x="7401896" y="4103000"/>
              <a:ext cx="1715051" cy="1"/>
            </a:xfrm>
            <a:prstGeom prst="line">
              <a:avLst/>
            </a:prstGeom>
            <a:ln w="38100" cap="rnd">
              <a:solidFill>
                <a:schemeClr val="bg2">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4CDE9A6-80AD-49DD-B5C3-A09F40488DFA}"/>
                </a:ext>
              </a:extLst>
            </p:cNvPr>
            <p:cNvCxnSpPr>
              <a:cxnSpLocks/>
            </p:cNvCxnSpPr>
            <p:nvPr/>
          </p:nvCxnSpPr>
          <p:spPr>
            <a:xfrm flipH="1">
              <a:off x="7386270" y="2068468"/>
              <a:ext cx="1714481" cy="0"/>
            </a:xfrm>
            <a:prstGeom prst="line">
              <a:avLst/>
            </a:prstGeom>
            <a:ln w="38100" cap="rnd">
              <a:solidFill>
                <a:schemeClr val="bg2">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E14AF0DF-523C-4C57-9E1B-1BAAD93E701B}"/>
              </a:ext>
            </a:extLst>
          </p:cNvPr>
          <p:cNvGrpSpPr/>
          <p:nvPr/>
        </p:nvGrpSpPr>
        <p:grpSpPr>
          <a:xfrm>
            <a:off x="4565109" y="2454141"/>
            <a:ext cx="2240232" cy="2240233"/>
            <a:chOff x="4565109" y="2454141"/>
            <a:chExt cx="2240232" cy="2240233"/>
          </a:xfrm>
          <a:solidFill>
            <a:schemeClr val="accent1"/>
          </a:solidFill>
        </p:grpSpPr>
        <p:grpSp>
          <p:nvGrpSpPr>
            <p:cNvPr id="82" name="Group 81">
              <a:extLst>
                <a:ext uri="{FF2B5EF4-FFF2-40B4-BE49-F238E27FC236}">
                  <a16:creationId xmlns:a16="http://schemas.microsoft.com/office/drawing/2014/main" id="{C27A27B3-CD8B-4098-9D53-9FA6FB739BF0}"/>
                </a:ext>
              </a:extLst>
            </p:cNvPr>
            <p:cNvGrpSpPr/>
            <p:nvPr/>
          </p:nvGrpSpPr>
          <p:grpSpPr>
            <a:xfrm>
              <a:off x="4565109" y="2454141"/>
              <a:ext cx="2240232" cy="2240233"/>
              <a:chOff x="6279821" y="2498464"/>
              <a:chExt cx="1905677" cy="1905677"/>
            </a:xfrm>
            <a:grpFill/>
          </p:grpSpPr>
          <p:sp>
            <p:nvSpPr>
              <p:cNvPr id="89" name="Oval 88">
                <a:extLst>
                  <a:ext uri="{FF2B5EF4-FFF2-40B4-BE49-F238E27FC236}">
                    <a16:creationId xmlns:a16="http://schemas.microsoft.com/office/drawing/2014/main" id="{4D9F9D4B-6BB4-4495-ACAE-713889E84433}"/>
                  </a:ext>
                </a:extLst>
              </p:cNvPr>
              <p:cNvSpPr/>
              <p:nvPr/>
            </p:nvSpPr>
            <p:spPr bwMode="auto">
              <a:xfrm>
                <a:off x="6279821" y="2498464"/>
                <a:ext cx="1905677" cy="1905677"/>
              </a:xfrm>
              <a:prstGeom prst="ellipse">
                <a:avLst/>
              </a:prstGeom>
              <a:grpFill/>
              <a:ln w="38100"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548562" rIns="186420" bIns="274281" numCol="1" spcCol="0" rtlCol="0" fromWordArt="0" anchor="ctr" anchorCtr="0" forceAA="0" compatLnSpc="1">
                <a:prstTxWarp prst="textNoShape">
                  <a:avLst/>
                </a:prstTxWarp>
                <a:noAutofit/>
              </a:bodyPr>
              <a:lstStyle/>
              <a:p>
                <a:pPr marL="0" marR="0" lvl="0" indent="0" algn="ctr" defTabSz="95046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90" name="Rectangle 89">
                <a:extLst>
                  <a:ext uri="{FF2B5EF4-FFF2-40B4-BE49-F238E27FC236}">
                    <a16:creationId xmlns:a16="http://schemas.microsoft.com/office/drawing/2014/main" id="{65A4DE0B-6457-420F-9CB3-D82462015EDF}"/>
                  </a:ext>
                </a:extLst>
              </p:cNvPr>
              <p:cNvSpPr/>
              <p:nvPr/>
            </p:nvSpPr>
            <p:spPr>
              <a:xfrm>
                <a:off x="6457031" y="3621198"/>
                <a:ext cx="1594472" cy="497445"/>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Real-time </a:t>
                </a:r>
                <a:b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policy evaluation</a:t>
                </a:r>
              </a:p>
            </p:txBody>
          </p:sp>
        </p:grpSp>
        <p:sp>
          <p:nvSpPr>
            <p:cNvPr id="144" name="Rectangle 143">
              <a:extLst>
                <a:ext uri="{FF2B5EF4-FFF2-40B4-BE49-F238E27FC236}">
                  <a16:creationId xmlns:a16="http://schemas.microsoft.com/office/drawing/2014/main" id="{7AE26FD2-76FE-46AD-BEF7-02BD29A7C315}"/>
                </a:ext>
              </a:extLst>
            </p:cNvPr>
            <p:cNvSpPr/>
            <p:nvPr/>
          </p:nvSpPr>
          <p:spPr>
            <a:xfrm>
              <a:off x="4801566" y="2679897"/>
              <a:ext cx="1749822" cy="584775"/>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a:rPr>
                <a:t>Organization policies</a:t>
              </a:r>
            </a:p>
          </p:txBody>
        </p:sp>
        <p:pic>
          <p:nvPicPr>
            <p:cNvPr id="69" name="Picture 68">
              <a:extLst>
                <a:ext uri="{FF2B5EF4-FFF2-40B4-BE49-F238E27FC236}">
                  <a16:creationId xmlns:a16="http://schemas.microsoft.com/office/drawing/2014/main" id="{D5DC513C-F6A9-4340-9550-3302D767174B}"/>
                </a:ext>
              </a:extLst>
            </p:cNvPr>
            <p:cNvPicPr>
              <a:picLocks noChangeAspect="1"/>
            </p:cNvPicPr>
            <p:nvPr/>
          </p:nvPicPr>
          <p:blipFill>
            <a:blip r:embed="rId3">
              <a:biLevel thresh="25000"/>
            </a:blip>
            <a:stretch>
              <a:fillRect/>
            </a:stretch>
          </p:blipFill>
          <p:spPr>
            <a:xfrm>
              <a:off x="5466405" y="3231023"/>
              <a:ext cx="534943" cy="534943"/>
            </a:xfrm>
            <a:prstGeom prst="rect">
              <a:avLst/>
            </a:prstGeom>
            <a:grpFill/>
          </p:spPr>
        </p:pic>
      </p:grpSp>
      <p:grpSp>
        <p:nvGrpSpPr>
          <p:cNvPr id="14" name="Group 13">
            <a:extLst>
              <a:ext uri="{FF2B5EF4-FFF2-40B4-BE49-F238E27FC236}">
                <a16:creationId xmlns:a16="http://schemas.microsoft.com/office/drawing/2014/main" id="{78911E04-A805-4CDB-9F01-20C9222EF364}"/>
              </a:ext>
            </a:extLst>
          </p:cNvPr>
          <p:cNvGrpSpPr/>
          <p:nvPr/>
        </p:nvGrpSpPr>
        <p:grpSpPr>
          <a:xfrm>
            <a:off x="9234738" y="2602654"/>
            <a:ext cx="2186847" cy="881120"/>
            <a:chOff x="9234738" y="2562576"/>
            <a:chExt cx="2186847" cy="881120"/>
          </a:xfrm>
        </p:grpSpPr>
        <p:sp>
          <p:nvSpPr>
            <p:cNvPr id="140" name="Rectangle 139">
              <a:extLst>
                <a:ext uri="{FF2B5EF4-FFF2-40B4-BE49-F238E27FC236}">
                  <a16:creationId xmlns:a16="http://schemas.microsoft.com/office/drawing/2014/main" id="{ED0C027E-3541-4389-9609-D866D3E0C9C9}"/>
                </a:ext>
              </a:extLst>
            </p:cNvPr>
            <p:cNvSpPr/>
            <p:nvPr/>
          </p:nvSpPr>
          <p:spPr>
            <a:xfrm>
              <a:off x="10134053" y="2849248"/>
              <a:ext cx="1287532" cy="307777"/>
            </a:xfrm>
            <a:prstGeom prst="rect">
              <a:avLst/>
            </a:prstGeom>
          </p:spPr>
          <p:txBody>
            <a:bodyPr wrap="none">
              <a:spAutoFit/>
            </a:bodyPr>
            <a:lstStyle/>
            <a:p>
              <a:pPr marL="0" marR="0" lvl="0" indent="0" algn="l" defTabSz="95046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Infrastructure</a:t>
              </a:r>
            </a:p>
          </p:txBody>
        </p:sp>
        <p:grpSp>
          <p:nvGrpSpPr>
            <p:cNvPr id="60" name="Group 59">
              <a:extLst>
                <a:ext uri="{FF2B5EF4-FFF2-40B4-BE49-F238E27FC236}">
                  <a16:creationId xmlns:a16="http://schemas.microsoft.com/office/drawing/2014/main" id="{44BF3EFF-9FB5-47A8-9C2A-1D48124A566C}"/>
                </a:ext>
              </a:extLst>
            </p:cNvPr>
            <p:cNvGrpSpPr/>
            <p:nvPr/>
          </p:nvGrpSpPr>
          <p:grpSpPr>
            <a:xfrm>
              <a:off x="9234738" y="2562576"/>
              <a:ext cx="881120" cy="881120"/>
              <a:chOff x="8046234" y="3992399"/>
              <a:chExt cx="1002445" cy="1002445"/>
            </a:xfrm>
          </p:grpSpPr>
          <p:sp>
            <p:nvSpPr>
              <p:cNvPr id="61" name="Oval 60">
                <a:extLst>
                  <a:ext uri="{FF2B5EF4-FFF2-40B4-BE49-F238E27FC236}">
                    <a16:creationId xmlns:a16="http://schemas.microsoft.com/office/drawing/2014/main" id="{03608117-1A4C-4A18-B232-BC42FE90825D}"/>
                  </a:ext>
                </a:extLst>
              </p:cNvPr>
              <p:cNvSpPr/>
              <p:nvPr/>
            </p:nvSpPr>
            <p:spPr bwMode="auto">
              <a:xfrm>
                <a:off x="8046234" y="3992399"/>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ct val="0"/>
                  </a:spcBef>
                  <a:spcAft>
                    <a:spcPts val="1199"/>
                  </a:spcAft>
                  <a:buClrTx/>
                  <a:buSzTx/>
                  <a:buFontTx/>
                  <a:buNone/>
                  <a:tabLst/>
                  <a:defRPr/>
                </a:pPr>
                <a:endParaRPr kumimoji="0" lang="en-US" sz="1631"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endParaRPr>
              </a:p>
            </p:txBody>
          </p:sp>
          <p:grpSp>
            <p:nvGrpSpPr>
              <p:cNvPr id="62" name="Group 4">
                <a:extLst>
                  <a:ext uri="{FF2B5EF4-FFF2-40B4-BE49-F238E27FC236}">
                    <a16:creationId xmlns:a16="http://schemas.microsoft.com/office/drawing/2014/main" id="{B536B286-45A3-4763-965A-AD5C31170ACA}"/>
                  </a:ext>
                </a:extLst>
              </p:cNvPr>
              <p:cNvGrpSpPr>
                <a:grpSpLocks noChangeAspect="1"/>
              </p:cNvGrpSpPr>
              <p:nvPr/>
            </p:nvGrpSpPr>
            <p:grpSpPr bwMode="auto">
              <a:xfrm>
                <a:off x="8339596" y="4264590"/>
                <a:ext cx="415720" cy="458102"/>
                <a:chOff x="5580" y="2084"/>
                <a:chExt cx="206" cy="227"/>
              </a:xfrm>
              <a:solidFill>
                <a:schemeClr val="accent1"/>
              </a:solidFill>
            </p:grpSpPr>
            <p:sp>
              <p:nvSpPr>
                <p:cNvPr id="63" name="Freeform 5">
                  <a:extLst>
                    <a:ext uri="{FF2B5EF4-FFF2-40B4-BE49-F238E27FC236}">
                      <a16:creationId xmlns:a16="http://schemas.microsoft.com/office/drawing/2014/main" id="{99C05FC1-4547-4EE9-9A7D-0557B099F86E}"/>
                    </a:ext>
                  </a:extLst>
                </p:cNvPr>
                <p:cNvSpPr>
                  <a:spLocks/>
                </p:cNvSpPr>
                <p:nvPr/>
              </p:nvSpPr>
              <p:spPr bwMode="auto">
                <a:xfrm>
                  <a:off x="5580" y="225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4" name="Freeform 6">
                  <a:extLst>
                    <a:ext uri="{FF2B5EF4-FFF2-40B4-BE49-F238E27FC236}">
                      <a16:creationId xmlns:a16="http://schemas.microsoft.com/office/drawing/2014/main" id="{85BA7A0B-E332-486D-88C4-69EBC0E92B83}"/>
                    </a:ext>
                  </a:extLst>
                </p:cNvPr>
                <p:cNvSpPr>
                  <a:spLocks/>
                </p:cNvSpPr>
                <p:nvPr/>
              </p:nvSpPr>
              <p:spPr bwMode="auto">
                <a:xfrm>
                  <a:off x="5580" y="214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5" name="Freeform 7">
                  <a:extLst>
                    <a:ext uri="{FF2B5EF4-FFF2-40B4-BE49-F238E27FC236}">
                      <a16:creationId xmlns:a16="http://schemas.microsoft.com/office/drawing/2014/main" id="{EB5CA21F-3865-4993-9612-5DEA385E120F}"/>
                    </a:ext>
                  </a:extLst>
                </p:cNvPr>
                <p:cNvSpPr>
                  <a:spLocks/>
                </p:cNvSpPr>
                <p:nvPr/>
              </p:nvSpPr>
              <p:spPr bwMode="auto">
                <a:xfrm>
                  <a:off x="5580" y="208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6" name="Freeform 8">
                  <a:extLst>
                    <a:ext uri="{FF2B5EF4-FFF2-40B4-BE49-F238E27FC236}">
                      <a16:creationId xmlns:a16="http://schemas.microsoft.com/office/drawing/2014/main" id="{7ECC2464-4F55-4F75-896E-BBF634C20DC6}"/>
                    </a:ext>
                  </a:extLst>
                </p:cNvPr>
                <p:cNvSpPr>
                  <a:spLocks/>
                </p:cNvSpPr>
                <p:nvPr/>
              </p:nvSpPr>
              <p:spPr bwMode="auto">
                <a:xfrm>
                  <a:off x="5580" y="219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grpSp>
        <p:nvGrpSpPr>
          <p:cNvPr id="13" name="Group 12">
            <a:extLst>
              <a:ext uri="{FF2B5EF4-FFF2-40B4-BE49-F238E27FC236}">
                <a16:creationId xmlns:a16="http://schemas.microsoft.com/office/drawing/2014/main" id="{8914D0A7-8DAF-4D13-9E3E-1A5F50A10A78}"/>
              </a:ext>
            </a:extLst>
          </p:cNvPr>
          <p:cNvGrpSpPr/>
          <p:nvPr/>
        </p:nvGrpSpPr>
        <p:grpSpPr>
          <a:xfrm>
            <a:off x="9234738" y="4550087"/>
            <a:ext cx="1849586" cy="881120"/>
            <a:chOff x="9234738" y="4550087"/>
            <a:chExt cx="1849586" cy="881120"/>
          </a:xfrm>
        </p:grpSpPr>
        <p:sp>
          <p:nvSpPr>
            <p:cNvPr id="141" name="Rectangle 140">
              <a:extLst>
                <a:ext uri="{FF2B5EF4-FFF2-40B4-BE49-F238E27FC236}">
                  <a16:creationId xmlns:a16="http://schemas.microsoft.com/office/drawing/2014/main" id="{529FF325-A3CD-4F71-9A6B-5F3355CC488A}"/>
                </a:ext>
              </a:extLst>
            </p:cNvPr>
            <p:cNvSpPr/>
            <p:nvPr/>
          </p:nvSpPr>
          <p:spPr>
            <a:xfrm>
              <a:off x="10198248" y="4836759"/>
              <a:ext cx="886076" cy="307777"/>
            </a:xfrm>
            <a:prstGeom prst="rect">
              <a:avLst/>
            </a:prstGeom>
          </p:spPr>
          <p:txBody>
            <a:bodyPr wrap="none">
              <a:spAutoFit/>
            </a:bodyPr>
            <a:lstStyle/>
            <a:p>
              <a:pPr marL="0" marR="0" lvl="0" indent="0" algn="l" defTabSz="95046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Network</a:t>
              </a:r>
            </a:p>
          </p:txBody>
        </p:sp>
        <p:grpSp>
          <p:nvGrpSpPr>
            <p:cNvPr id="67" name="Group 66">
              <a:extLst>
                <a:ext uri="{FF2B5EF4-FFF2-40B4-BE49-F238E27FC236}">
                  <a16:creationId xmlns:a16="http://schemas.microsoft.com/office/drawing/2014/main" id="{71D7D87C-911E-4390-B02D-3242A29ED523}"/>
                </a:ext>
              </a:extLst>
            </p:cNvPr>
            <p:cNvGrpSpPr/>
            <p:nvPr/>
          </p:nvGrpSpPr>
          <p:grpSpPr>
            <a:xfrm>
              <a:off x="9234738" y="4550087"/>
              <a:ext cx="881120" cy="881120"/>
              <a:chOff x="7017394" y="5358871"/>
              <a:chExt cx="1002445" cy="1002445"/>
            </a:xfrm>
          </p:grpSpPr>
          <p:sp>
            <p:nvSpPr>
              <p:cNvPr id="70" name="Oval 69">
                <a:extLst>
                  <a:ext uri="{FF2B5EF4-FFF2-40B4-BE49-F238E27FC236}">
                    <a16:creationId xmlns:a16="http://schemas.microsoft.com/office/drawing/2014/main" id="{CD30946B-6471-484E-A00B-17B3ABB26536}"/>
                  </a:ext>
                </a:extLst>
              </p:cNvPr>
              <p:cNvSpPr/>
              <p:nvPr/>
            </p:nvSpPr>
            <p:spPr bwMode="auto">
              <a:xfrm>
                <a:off x="7017394" y="5358871"/>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ct val="0"/>
                  </a:spcBef>
                  <a:spcAft>
                    <a:spcPts val="1199"/>
                  </a:spcAft>
                  <a:buClrTx/>
                  <a:buSzTx/>
                  <a:buFontTx/>
                  <a:buNone/>
                  <a:tabLst/>
                  <a:defRPr/>
                </a:pPr>
                <a:endParaRPr kumimoji="0" lang="en-US" sz="1631"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endParaRPr>
              </a:p>
            </p:txBody>
          </p:sp>
          <p:pic>
            <p:nvPicPr>
              <p:cNvPr id="71" name="Picture 70">
                <a:extLst>
                  <a:ext uri="{FF2B5EF4-FFF2-40B4-BE49-F238E27FC236}">
                    <a16:creationId xmlns:a16="http://schemas.microsoft.com/office/drawing/2014/main" id="{BC2F53FA-A9A5-44B4-ABC8-4C13B024F7D9}"/>
                  </a:ext>
                </a:extLst>
              </p:cNvPr>
              <p:cNvPicPr>
                <a:picLocks noChangeAspect="1"/>
              </p:cNvPicPr>
              <p:nvPr/>
            </p:nvPicPr>
            <p:blipFill>
              <a:blip r:embed="rId4"/>
              <a:stretch>
                <a:fillRect/>
              </a:stretch>
            </p:blipFill>
            <p:spPr>
              <a:xfrm>
                <a:off x="7289201" y="5630678"/>
                <a:ext cx="458831" cy="458831"/>
              </a:xfrm>
              <a:prstGeom prst="rect">
                <a:avLst/>
              </a:prstGeom>
            </p:spPr>
          </p:pic>
        </p:grpSp>
      </p:grpSp>
      <p:grpSp>
        <p:nvGrpSpPr>
          <p:cNvPr id="15" name="Group 14">
            <a:extLst>
              <a:ext uri="{FF2B5EF4-FFF2-40B4-BE49-F238E27FC236}">
                <a16:creationId xmlns:a16="http://schemas.microsoft.com/office/drawing/2014/main" id="{E488FABD-1796-435D-8848-8E2EDC77F4F2}"/>
              </a:ext>
            </a:extLst>
          </p:cNvPr>
          <p:cNvGrpSpPr/>
          <p:nvPr/>
        </p:nvGrpSpPr>
        <p:grpSpPr>
          <a:xfrm>
            <a:off x="9252933" y="3576370"/>
            <a:ext cx="1541953" cy="881120"/>
            <a:chOff x="9252933" y="3566611"/>
            <a:chExt cx="1541953" cy="881120"/>
          </a:xfrm>
        </p:grpSpPr>
        <p:sp>
          <p:nvSpPr>
            <p:cNvPr id="142" name="Rectangle 141">
              <a:extLst>
                <a:ext uri="{FF2B5EF4-FFF2-40B4-BE49-F238E27FC236}">
                  <a16:creationId xmlns:a16="http://schemas.microsoft.com/office/drawing/2014/main" id="{286BCF1B-34D5-4F24-A7FD-D7876FD6A1B2}"/>
                </a:ext>
              </a:extLst>
            </p:cNvPr>
            <p:cNvSpPr/>
            <p:nvPr/>
          </p:nvSpPr>
          <p:spPr>
            <a:xfrm>
              <a:off x="10198248" y="3853283"/>
              <a:ext cx="596638" cy="307777"/>
            </a:xfrm>
            <a:prstGeom prst="rect">
              <a:avLst/>
            </a:prstGeom>
            <a:ln>
              <a:noFill/>
            </a:ln>
          </p:spPr>
          <p:txBody>
            <a:bodyPr wrap="none">
              <a:spAutoFit/>
            </a:bodyPr>
            <a:lstStyle/>
            <a:p>
              <a:pPr marL="0" marR="0" lvl="0" indent="0" algn="l" defTabSz="95046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Apps</a:t>
              </a:r>
            </a:p>
          </p:txBody>
        </p:sp>
        <p:grpSp>
          <p:nvGrpSpPr>
            <p:cNvPr id="73" name="Group 72">
              <a:extLst>
                <a:ext uri="{FF2B5EF4-FFF2-40B4-BE49-F238E27FC236}">
                  <a16:creationId xmlns:a16="http://schemas.microsoft.com/office/drawing/2014/main" id="{11C9D628-2170-4DA8-A6D4-ABB66CE89C09}"/>
                </a:ext>
              </a:extLst>
            </p:cNvPr>
            <p:cNvGrpSpPr/>
            <p:nvPr/>
          </p:nvGrpSpPr>
          <p:grpSpPr>
            <a:xfrm>
              <a:off x="9252933" y="3566611"/>
              <a:ext cx="881120" cy="881120"/>
              <a:chOff x="8046234" y="2294010"/>
              <a:chExt cx="1002445" cy="1002445"/>
            </a:xfrm>
          </p:grpSpPr>
          <p:sp>
            <p:nvSpPr>
              <p:cNvPr id="74" name="Oval 73">
                <a:extLst>
                  <a:ext uri="{FF2B5EF4-FFF2-40B4-BE49-F238E27FC236}">
                    <a16:creationId xmlns:a16="http://schemas.microsoft.com/office/drawing/2014/main" id="{B13A36DC-55AE-4133-9DD1-213E1C163769}"/>
                  </a:ext>
                </a:extLst>
              </p:cNvPr>
              <p:cNvSpPr/>
              <p:nvPr/>
            </p:nvSpPr>
            <p:spPr bwMode="auto">
              <a:xfrm>
                <a:off x="8046234" y="229401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ct val="0"/>
                  </a:spcBef>
                  <a:spcAft>
                    <a:spcPts val="1199"/>
                  </a:spcAft>
                  <a:buClrTx/>
                  <a:buSzTx/>
                  <a:buFontTx/>
                  <a:buNone/>
                  <a:tabLst/>
                  <a:defRPr/>
                </a:pPr>
                <a:endParaRPr kumimoji="0" lang="en-US" sz="1631"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endParaRPr>
              </a:p>
            </p:txBody>
          </p:sp>
          <p:grpSp>
            <p:nvGrpSpPr>
              <p:cNvPr id="75" name="Group 74">
                <a:extLst>
                  <a:ext uri="{FF2B5EF4-FFF2-40B4-BE49-F238E27FC236}">
                    <a16:creationId xmlns:a16="http://schemas.microsoft.com/office/drawing/2014/main" id="{0DBC66B2-264C-4C21-8851-7F8DB1870F16}"/>
                  </a:ext>
                </a:extLst>
              </p:cNvPr>
              <p:cNvGrpSpPr/>
              <p:nvPr/>
            </p:nvGrpSpPr>
            <p:grpSpPr>
              <a:xfrm>
                <a:off x="8340067" y="2626254"/>
                <a:ext cx="414778" cy="337787"/>
                <a:chOff x="19906669" y="4851200"/>
                <a:chExt cx="362764" cy="295432"/>
              </a:xfrm>
            </p:grpSpPr>
            <p:sp>
              <p:nvSpPr>
                <p:cNvPr id="76" name="Freeform 161">
                  <a:extLst>
                    <a:ext uri="{FF2B5EF4-FFF2-40B4-BE49-F238E27FC236}">
                      <a16:creationId xmlns:a16="http://schemas.microsoft.com/office/drawing/2014/main" id="{DF765D04-7831-463D-8F8F-9A9F3BDB289A}"/>
                    </a:ext>
                  </a:extLst>
                </p:cNvPr>
                <p:cNvSpPr>
                  <a:spLocks/>
                </p:cNvSpPr>
                <p:nvPr/>
              </p:nvSpPr>
              <p:spPr bwMode="auto">
                <a:xfrm>
                  <a:off x="19906669" y="4851200"/>
                  <a:ext cx="362764" cy="2336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accent1"/>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0" name="Freeform 163">
                  <a:extLst>
                    <a:ext uri="{FF2B5EF4-FFF2-40B4-BE49-F238E27FC236}">
                      <a16:creationId xmlns:a16="http://schemas.microsoft.com/office/drawing/2014/main" id="{9E326557-7FB5-4201-9CDF-1ECEFC1E3104}"/>
                    </a:ext>
                  </a:extLst>
                </p:cNvPr>
                <p:cNvSpPr>
                  <a:spLocks noEditPoints="1"/>
                </p:cNvSpPr>
                <p:nvPr/>
              </p:nvSpPr>
              <p:spPr bwMode="auto">
                <a:xfrm>
                  <a:off x="19906669" y="4896545"/>
                  <a:ext cx="362764" cy="250087"/>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chemeClr val="accent1"/>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63589FA1-7660-4622-BE4A-5DD3B971AEDD}"/>
              </a:ext>
            </a:extLst>
          </p:cNvPr>
          <p:cNvGrpSpPr/>
          <p:nvPr/>
        </p:nvGrpSpPr>
        <p:grpSpPr>
          <a:xfrm>
            <a:off x="9234739" y="1628938"/>
            <a:ext cx="1559593" cy="881120"/>
            <a:chOff x="9131999" y="1628938"/>
            <a:chExt cx="1559593" cy="881120"/>
          </a:xfrm>
        </p:grpSpPr>
        <p:sp>
          <p:nvSpPr>
            <p:cNvPr id="139" name="Rectangle 138">
              <a:extLst>
                <a:ext uri="{FF2B5EF4-FFF2-40B4-BE49-F238E27FC236}">
                  <a16:creationId xmlns:a16="http://schemas.microsoft.com/office/drawing/2014/main" id="{071D36B0-C102-455C-8837-5B184CF87D28}"/>
                </a:ext>
              </a:extLst>
            </p:cNvPr>
            <p:cNvSpPr/>
            <p:nvPr/>
          </p:nvSpPr>
          <p:spPr>
            <a:xfrm>
              <a:off x="10128617" y="1848442"/>
              <a:ext cx="562975" cy="307777"/>
            </a:xfrm>
            <a:prstGeom prst="rect">
              <a:avLst/>
            </a:prstGeom>
            <a:ln>
              <a:noFill/>
            </a:ln>
          </p:spPr>
          <p:txBody>
            <a:bodyPr wrap="none">
              <a:spAutoFit/>
            </a:bodyPr>
            <a:lstStyle/>
            <a:p>
              <a:pPr marL="0" marR="0" lvl="0" indent="0" algn="l" defTabSz="95046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Data</a:t>
              </a:r>
            </a:p>
          </p:txBody>
        </p:sp>
        <p:grpSp>
          <p:nvGrpSpPr>
            <p:cNvPr id="81" name="Group 80">
              <a:extLst>
                <a:ext uri="{FF2B5EF4-FFF2-40B4-BE49-F238E27FC236}">
                  <a16:creationId xmlns:a16="http://schemas.microsoft.com/office/drawing/2014/main" id="{B412511A-D4BC-44BE-A98B-CDE1E5E4239F}"/>
                </a:ext>
              </a:extLst>
            </p:cNvPr>
            <p:cNvGrpSpPr/>
            <p:nvPr/>
          </p:nvGrpSpPr>
          <p:grpSpPr>
            <a:xfrm>
              <a:off x="9131999" y="1628938"/>
              <a:ext cx="881120" cy="881120"/>
              <a:chOff x="7017394" y="966860"/>
              <a:chExt cx="1002445" cy="1002445"/>
            </a:xfrm>
          </p:grpSpPr>
          <p:sp>
            <p:nvSpPr>
              <p:cNvPr id="83" name="Oval 82">
                <a:extLst>
                  <a:ext uri="{FF2B5EF4-FFF2-40B4-BE49-F238E27FC236}">
                    <a16:creationId xmlns:a16="http://schemas.microsoft.com/office/drawing/2014/main" id="{91DFED1C-BA64-4996-9DB2-26665652D835}"/>
                  </a:ext>
                </a:extLst>
              </p:cNvPr>
              <p:cNvSpPr/>
              <p:nvPr/>
            </p:nvSpPr>
            <p:spPr bwMode="auto">
              <a:xfrm>
                <a:off x="7017394" y="96686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ct val="0"/>
                  </a:spcBef>
                  <a:spcAft>
                    <a:spcPts val="1199"/>
                  </a:spcAft>
                  <a:buClrTx/>
                  <a:buSzTx/>
                  <a:buFontTx/>
                  <a:buNone/>
                  <a:tabLst/>
                  <a:defRPr/>
                </a:pPr>
                <a:endParaRPr kumimoji="0" lang="en-US" sz="1631"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endParaRPr>
              </a:p>
            </p:txBody>
          </p:sp>
          <p:pic>
            <p:nvPicPr>
              <p:cNvPr id="84" name="Graphic 83">
                <a:extLst>
                  <a:ext uri="{FF2B5EF4-FFF2-40B4-BE49-F238E27FC236}">
                    <a16:creationId xmlns:a16="http://schemas.microsoft.com/office/drawing/2014/main" id="{0BB69153-436D-4EEF-86D1-47B535426D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5012" y="1273644"/>
                <a:ext cx="447208" cy="388876"/>
              </a:xfrm>
              <a:prstGeom prst="rect">
                <a:avLst/>
              </a:prstGeom>
            </p:spPr>
          </p:pic>
        </p:grpSp>
      </p:grpSp>
      <p:grpSp>
        <p:nvGrpSpPr>
          <p:cNvPr id="87" name="Group 86">
            <a:extLst>
              <a:ext uri="{FF2B5EF4-FFF2-40B4-BE49-F238E27FC236}">
                <a16:creationId xmlns:a16="http://schemas.microsoft.com/office/drawing/2014/main" id="{CBC97249-F626-4024-89B7-BF3FB5897B48}"/>
              </a:ext>
            </a:extLst>
          </p:cNvPr>
          <p:cNvGrpSpPr/>
          <p:nvPr/>
        </p:nvGrpSpPr>
        <p:grpSpPr>
          <a:xfrm>
            <a:off x="1950425" y="4602883"/>
            <a:ext cx="881120" cy="881120"/>
            <a:chOff x="3532169" y="4490816"/>
            <a:chExt cx="1002445" cy="1002445"/>
          </a:xfrm>
        </p:grpSpPr>
        <p:sp>
          <p:nvSpPr>
            <p:cNvPr id="88" name="Oval 87">
              <a:extLst>
                <a:ext uri="{FF2B5EF4-FFF2-40B4-BE49-F238E27FC236}">
                  <a16:creationId xmlns:a16="http://schemas.microsoft.com/office/drawing/2014/main" id="{865332AC-3A1F-4E04-8236-05D969ACBCFA}"/>
                </a:ext>
              </a:extLst>
            </p:cNvPr>
            <p:cNvSpPr/>
            <p:nvPr/>
          </p:nvSpPr>
          <p:spPr bwMode="auto">
            <a:xfrm>
              <a:off x="3532169" y="4490816"/>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ct val="0"/>
                </a:spcBef>
                <a:spcAft>
                  <a:spcPts val="1199"/>
                </a:spcAft>
                <a:buClrTx/>
                <a:buSzTx/>
                <a:buFontTx/>
                <a:buNone/>
                <a:tabLst/>
                <a:defRPr/>
              </a:pPr>
              <a:endParaRPr kumimoji="0" lang="en-US" sz="1631"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endParaRPr>
            </a:p>
          </p:txBody>
        </p:sp>
        <p:grpSp>
          <p:nvGrpSpPr>
            <p:cNvPr id="91" name="Group 90">
              <a:extLst>
                <a:ext uri="{FF2B5EF4-FFF2-40B4-BE49-F238E27FC236}">
                  <a16:creationId xmlns:a16="http://schemas.microsoft.com/office/drawing/2014/main" id="{8491114B-8CD9-4194-B137-0F4ABF5EF0B7}"/>
                </a:ext>
              </a:extLst>
            </p:cNvPr>
            <p:cNvGrpSpPr/>
            <p:nvPr/>
          </p:nvGrpSpPr>
          <p:grpSpPr>
            <a:xfrm>
              <a:off x="3771744" y="4746658"/>
              <a:ext cx="515362" cy="437280"/>
              <a:chOff x="1350170" y="3241579"/>
              <a:chExt cx="493032" cy="418332"/>
            </a:xfrm>
          </p:grpSpPr>
          <p:sp>
            <p:nvSpPr>
              <p:cNvPr id="92" name="Freeform 17">
                <a:extLst>
                  <a:ext uri="{FF2B5EF4-FFF2-40B4-BE49-F238E27FC236}">
                    <a16:creationId xmlns:a16="http://schemas.microsoft.com/office/drawing/2014/main" id="{B98B6777-001A-4651-95B2-B0D41C8DD03C}"/>
                  </a:ext>
                </a:extLst>
              </p:cNvPr>
              <p:cNvSpPr>
                <a:spLocks noEditPoints="1"/>
              </p:cNvSpPr>
              <p:nvPr/>
            </p:nvSpPr>
            <p:spPr bwMode="auto">
              <a:xfrm>
                <a:off x="1673255" y="3241579"/>
                <a:ext cx="169947" cy="298809"/>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3C3C41"/>
                  </a:solidFill>
                  <a:effectLst/>
                  <a:uLnTx/>
                  <a:uFillTx/>
                  <a:latin typeface="Segoe UI"/>
                  <a:ea typeface="+mn-ea"/>
                  <a:cs typeface="+mn-cs"/>
                </a:endParaRPr>
              </a:p>
            </p:txBody>
          </p:sp>
          <p:sp>
            <p:nvSpPr>
              <p:cNvPr id="93" name="Freeform 18">
                <a:extLst>
                  <a:ext uri="{FF2B5EF4-FFF2-40B4-BE49-F238E27FC236}">
                    <a16:creationId xmlns:a16="http://schemas.microsoft.com/office/drawing/2014/main" id="{8D4655BA-88D7-418C-B621-EE4E546BBB3C}"/>
                  </a:ext>
                </a:extLst>
              </p:cNvPr>
              <p:cNvSpPr>
                <a:spLocks noEditPoints="1"/>
              </p:cNvSpPr>
              <p:nvPr/>
            </p:nvSpPr>
            <p:spPr bwMode="auto">
              <a:xfrm>
                <a:off x="1350170" y="3351765"/>
                <a:ext cx="433271" cy="308146"/>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BB7826A2-576E-4D6B-918B-D6E568839318}"/>
              </a:ext>
            </a:extLst>
          </p:cNvPr>
          <p:cNvGrpSpPr/>
          <p:nvPr/>
        </p:nvGrpSpPr>
        <p:grpSpPr>
          <a:xfrm>
            <a:off x="991435" y="1651906"/>
            <a:ext cx="1840110" cy="881120"/>
            <a:chOff x="991435" y="1651906"/>
            <a:chExt cx="1840110" cy="881120"/>
          </a:xfrm>
        </p:grpSpPr>
        <p:sp>
          <p:nvSpPr>
            <p:cNvPr id="137" name="Rectangle 136">
              <a:extLst>
                <a:ext uri="{FF2B5EF4-FFF2-40B4-BE49-F238E27FC236}">
                  <a16:creationId xmlns:a16="http://schemas.microsoft.com/office/drawing/2014/main" id="{A3C2505C-94AF-454A-BC83-40BB34F9401E}"/>
                </a:ext>
              </a:extLst>
            </p:cNvPr>
            <p:cNvSpPr/>
            <p:nvPr/>
          </p:nvSpPr>
          <p:spPr>
            <a:xfrm>
              <a:off x="991435" y="1960560"/>
              <a:ext cx="939680" cy="307777"/>
            </a:xfrm>
            <a:prstGeom prst="rect">
              <a:avLst/>
            </a:prstGeom>
          </p:spPr>
          <p:txBody>
            <a:bodyPr wrap="none">
              <a:spAutoFit/>
            </a:bodyPr>
            <a:lstStyle/>
            <a:p>
              <a:pPr marL="0" marR="0" lvl="0" indent="0" algn="r" defTabSz="95046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Identities</a:t>
              </a:r>
            </a:p>
          </p:txBody>
        </p:sp>
        <p:grpSp>
          <p:nvGrpSpPr>
            <p:cNvPr id="96" name="Group 95">
              <a:extLst>
                <a:ext uri="{FF2B5EF4-FFF2-40B4-BE49-F238E27FC236}">
                  <a16:creationId xmlns:a16="http://schemas.microsoft.com/office/drawing/2014/main" id="{703136A4-9303-41A0-99A5-4773EA173ADD}"/>
                </a:ext>
              </a:extLst>
            </p:cNvPr>
            <p:cNvGrpSpPr/>
            <p:nvPr/>
          </p:nvGrpSpPr>
          <p:grpSpPr>
            <a:xfrm>
              <a:off x="1950425" y="1651906"/>
              <a:ext cx="881120" cy="881120"/>
              <a:chOff x="3532169" y="1564391"/>
              <a:chExt cx="1002445" cy="1002445"/>
            </a:xfrm>
          </p:grpSpPr>
          <p:sp>
            <p:nvSpPr>
              <p:cNvPr id="98" name="Oval 97">
                <a:extLst>
                  <a:ext uri="{FF2B5EF4-FFF2-40B4-BE49-F238E27FC236}">
                    <a16:creationId xmlns:a16="http://schemas.microsoft.com/office/drawing/2014/main" id="{1C3D542E-F21C-40A7-A1DB-2C94584CBA5B}"/>
                  </a:ext>
                </a:extLst>
              </p:cNvPr>
              <p:cNvSpPr/>
              <p:nvPr/>
            </p:nvSpPr>
            <p:spPr bwMode="auto">
              <a:xfrm>
                <a:off x="3532169" y="1564391"/>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ct val="0"/>
                  </a:spcBef>
                  <a:spcAft>
                    <a:spcPts val="1199"/>
                  </a:spcAft>
                  <a:buClrTx/>
                  <a:buSzTx/>
                  <a:buFontTx/>
                  <a:buNone/>
                  <a:tabLst/>
                  <a:defRPr/>
                </a:pPr>
                <a:endParaRPr kumimoji="0" lang="en-US" sz="1631"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endParaRPr>
              </a:p>
            </p:txBody>
          </p:sp>
          <p:sp>
            <p:nvSpPr>
              <p:cNvPr id="99" name="Freeform 11">
                <a:extLst>
                  <a:ext uri="{FF2B5EF4-FFF2-40B4-BE49-F238E27FC236}">
                    <a16:creationId xmlns:a16="http://schemas.microsoft.com/office/drawing/2014/main" id="{1E2121BF-F5F5-4FED-A234-6090E0B8D36F}"/>
                  </a:ext>
                </a:extLst>
              </p:cNvPr>
              <p:cNvSpPr>
                <a:spLocks noEditPoints="1"/>
              </p:cNvSpPr>
              <p:nvPr/>
            </p:nvSpPr>
            <p:spPr bwMode="auto">
              <a:xfrm>
                <a:off x="3810117" y="1800822"/>
                <a:ext cx="446548" cy="529583"/>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100" name="Title 1">
            <a:extLst>
              <a:ext uri="{FF2B5EF4-FFF2-40B4-BE49-F238E27FC236}">
                <a16:creationId xmlns:a16="http://schemas.microsoft.com/office/drawing/2014/main" id="{1D346AC0-0414-4675-9D94-C1253F4EC001}"/>
              </a:ext>
            </a:extLst>
          </p:cNvPr>
          <p:cNvSpPr txBox="1">
            <a:spLocks/>
          </p:cNvSpPr>
          <p:nvPr/>
        </p:nvSpPr>
        <p:spPr>
          <a:xfrm>
            <a:off x="588263" y="417786"/>
            <a:ext cx="11018520" cy="553999"/>
          </a:xfrm>
          <a:prstGeom prst="rect">
            <a:avLst/>
          </a:prstGeom>
        </p:spPr>
        <p:txBody>
          <a:bodyPr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a:rPr>
              <a:t>Zero Trust architecture</a:t>
            </a:r>
          </a:p>
        </p:txBody>
      </p:sp>
      <p:grpSp>
        <p:nvGrpSpPr>
          <p:cNvPr id="6" name="Group 5">
            <a:extLst>
              <a:ext uri="{FF2B5EF4-FFF2-40B4-BE49-F238E27FC236}">
                <a16:creationId xmlns:a16="http://schemas.microsoft.com/office/drawing/2014/main" id="{446BFD99-58E6-4F4E-A4C2-895A871D4D2C}"/>
              </a:ext>
            </a:extLst>
          </p:cNvPr>
          <p:cNvGrpSpPr/>
          <p:nvPr/>
        </p:nvGrpSpPr>
        <p:grpSpPr>
          <a:xfrm>
            <a:off x="744889" y="1982207"/>
            <a:ext cx="6510883" cy="3167093"/>
            <a:chOff x="1172547" y="1804306"/>
            <a:chExt cx="1811398" cy="881120"/>
          </a:xfrm>
        </p:grpSpPr>
        <p:sp>
          <p:nvSpPr>
            <p:cNvPr id="86" name="Rectangle 85">
              <a:extLst>
                <a:ext uri="{FF2B5EF4-FFF2-40B4-BE49-F238E27FC236}">
                  <a16:creationId xmlns:a16="http://schemas.microsoft.com/office/drawing/2014/main" id="{328CED48-2B5C-45C7-AA5F-CBF46A37E3BC}"/>
                </a:ext>
              </a:extLst>
            </p:cNvPr>
            <p:cNvSpPr/>
            <p:nvPr/>
          </p:nvSpPr>
          <p:spPr>
            <a:xfrm>
              <a:off x="1172547" y="2071814"/>
              <a:ext cx="859058" cy="258737"/>
            </a:xfrm>
            <a:prstGeom prst="rect">
              <a:avLst/>
            </a:prstGeom>
          </p:spPr>
          <p:txBody>
            <a:bodyPr wrap="none">
              <a:spAutoFit/>
            </a:bodyPr>
            <a:lstStyle/>
            <a:p>
              <a:pPr marL="0" marR="0" lvl="0" indent="0" algn="r" defTabSz="950469"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Identities</a:t>
              </a:r>
            </a:p>
          </p:txBody>
        </p:sp>
        <p:grpSp>
          <p:nvGrpSpPr>
            <p:cNvPr id="94" name="Group 93">
              <a:extLst>
                <a:ext uri="{FF2B5EF4-FFF2-40B4-BE49-F238E27FC236}">
                  <a16:creationId xmlns:a16="http://schemas.microsoft.com/office/drawing/2014/main" id="{8399CBFB-8501-4422-BE24-1FB68F1CB002}"/>
                </a:ext>
              </a:extLst>
            </p:cNvPr>
            <p:cNvGrpSpPr/>
            <p:nvPr/>
          </p:nvGrpSpPr>
          <p:grpSpPr>
            <a:xfrm>
              <a:off x="2102825" y="1804306"/>
              <a:ext cx="881120" cy="881120"/>
              <a:chOff x="3532169" y="1564391"/>
              <a:chExt cx="1002445" cy="1002445"/>
            </a:xfrm>
          </p:grpSpPr>
          <p:sp>
            <p:nvSpPr>
              <p:cNvPr id="95" name="Oval 94">
                <a:extLst>
                  <a:ext uri="{FF2B5EF4-FFF2-40B4-BE49-F238E27FC236}">
                    <a16:creationId xmlns:a16="http://schemas.microsoft.com/office/drawing/2014/main" id="{E4BDF8F2-0F3B-40C3-867C-F2F56D54CBC5}"/>
                  </a:ext>
                </a:extLst>
              </p:cNvPr>
              <p:cNvSpPr/>
              <p:nvPr/>
            </p:nvSpPr>
            <p:spPr bwMode="auto">
              <a:xfrm>
                <a:off x="3532169" y="1564391"/>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ct val="0"/>
                  </a:spcBef>
                  <a:spcAft>
                    <a:spcPts val="1199"/>
                  </a:spcAft>
                  <a:buClrTx/>
                  <a:buSzTx/>
                  <a:buFontTx/>
                  <a:buNone/>
                  <a:tabLst/>
                  <a:defRPr/>
                </a:pPr>
                <a:endParaRPr kumimoji="0" lang="en-US" sz="1631"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endParaRPr>
              </a:p>
            </p:txBody>
          </p:sp>
          <p:sp>
            <p:nvSpPr>
              <p:cNvPr id="97" name="Freeform 11">
                <a:extLst>
                  <a:ext uri="{FF2B5EF4-FFF2-40B4-BE49-F238E27FC236}">
                    <a16:creationId xmlns:a16="http://schemas.microsoft.com/office/drawing/2014/main" id="{C2260C2A-0B34-4B87-92C5-736C19602BBE}"/>
                  </a:ext>
                </a:extLst>
              </p:cNvPr>
              <p:cNvSpPr>
                <a:spLocks noEditPoints="1"/>
              </p:cNvSpPr>
              <p:nvPr/>
            </p:nvSpPr>
            <p:spPr bwMode="auto">
              <a:xfrm>
                <a:off x="3810117" y="1800822"/>
                <a:ext cx="446548" cy="529583"/>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spTree>
    <p:extLst>
      <p:ext uri="{BB962C8B-B14F-4D97-AF65-F5344CB8AC3E}">
        <p14:creationId xmlns:p14="http://schemas.microsoft.com/office/powerpoint/2010/main" val="3040922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3"/>
                                        </p:tgtEl>
                                      </p:cBhvr>
                                      <p:by x="150000" y="150000"/>
                                    </p:animScale>
                                  </p:childTnLst>
                                </p:cTn>
                              </p:par>
                              <p:par>
                                <p:cTn id="7" presetID="42" presetClass="path" presetSubtype="0" accel="50000" decel="50000" fill="hold" nodeType="withEffect">
                                  <p:stCondLst>
                                    <p:cond delay="0"/>
                                  </p:stCondLst>
                                  <p:childTnLst>
                                    <p:animMotion origin="layout" path="M -8.33333E-7 -2.59259E-6 L 0.26276 0.21783 " pathEditMode="relative" rAng="0" ptsTypes="AA">
                                      <p:cBhvr>
                                        <p:cTn id="8" dur="1000" fill="hold"/>
                                        <p:tgtEl>
                                          <p:spTgt spid="3"/>
                                        </p:tgtEl>
                                        <p:attrNameLst>
                                          <p:attrName>ppt_x</p:attrName>
                                          <p:attrName>ppt_y</p:attrName>
                                        </p:attrNameLst>
                                      </p:cBhvr>
                                      <p:rCtr x="13138" y="10880"/>
                                    </p:animMotion>
                                  </p:childTnLst>
                                </p:cTn>
                              </p:par>
                              <p:par>
                                <p:cTn id="9" presetID="10" presetClass="exit" presetSubtype="0" fill="hold" nodeType="withEffect">
                                  <p:stCondLst>
                                    <p:cond delay="0"/>
                                  </p:stCondLst>
                                  <p:childTnLst>
                                    <p:animEffect transition="out" filter="fade">
                                      <p:cBhvr>
                                        <p:cTn id="10" dur="1300"/>
                                        <p:tgtEl>
                                          <p:spTgt spid="3"/>
                                        </p:tgtEl>
                                      </p:cBhvr>
                                    </p:animEffect>
                                    <p:set>
                                      <p:cBhvr>
                                        <p:cTn id="11" dur="1" fill="hold">
                                          <p:stCondLst>
                                            <p:cond delay="1299"/>
                                          </p:stCondLst>
                                        </p:cTn>
                                        <p:tgtEl>
                                          <p:spTgt spid="3"/>
                                        </p:tgtEl>
                                        <p:attrNameLst>
                                          <p:attrName>style.visibility</p:attrName>
                                        </p:attrNameLst>
                                      </p:cBhvr>
                                      <p:to>
                                        <p:strVal val="hidden"/>
                                      </p:to>
                                    </p:set>
                                  </p:childTnLst>
                                </p:cTn>
                              </p:par>
                              <p:par>
                                <p:cTn id="12" presetID="10" presetClass="entr" presetSubtype="0" fill="hold" nodeType="withEffect">
                                  <p:stCondLst>
                                    <p:cond delay="10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70E94-8242-4962-90C0-F1A04945DD0F}"/>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FC35AFD9-418C-457F-A818-AF7037B0B962}"/>
              </a:ext>
            </a:extLst>
          </p:cNvPr>
          <p:cNvPicPr>
            <a:picLocks noChangeAspect="1"/>
          </p:cNvPicPr>
          <p:nvPr/>
        </p:nvPicPr>
        <p:blipFill>
          <a:blip r:embed="rId2"/>
          <a:stretch>
            <a:fillRect/>
          </a:stretch>
        </p:blipFill>
        <p:spPr>
          <a:xfrm>
            <a:off x="0" y="28275"/>
            <a:ext cx="12192000" cy="6801449"/>
          </a:xfrm>
          <a:prstGeom prst="rect">
            <a:avLst/>
          </a:prstGeom>
        </p:spPr>
      </p:pic>
    </p:spTree>
    <p:extLst>
      <p:ext uri="{BB962C8B-B14F-4D97-AF65-F5344CB8AC3E}">
        <p14:creationId xmlns:p14="http://schemas.microsoft.com/office/powerpoint/2010/main" val="20357614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938712" y="2309812"/>
            <a:ext cx="7253288" cy="2806922"/>
          </a:xfrm>
        </p:spPr>
        <p:txBody>
          <a:bodyPr/>
          <a:lstStyle/>
          <a:p>
            <a:pPr marL="514350" indent="-514350">
              <a:buFont typeface="+mj-lt"/>
              <a:buAutoNum type="arabicPeriod"/>
            </a:pPr>
            <a:r>
              <a:rPr lang="en-US" dirty="0"/>
              <a:t>Strengthen your credentials</a:t>
            </a:r>
          </a:p>
          <a:p>
            <a:pPr marL="514350" indent="-514350">
              <a:buFont typeface="+mj-lt"/>
              <a:buAutoNum type="arabicPeriod"/>
            </a:pPr>
            <a:r>
              <a:rPr lang="en-US" dirty="0"/>
              <a:t>Reduce your attack surface area</a:t>
            </a:r>
          </a:p>
          <a:p>
            <a:pPr marL="514350" indent="-514350">
              <a:buFont typeface="+mj-lt"/>
              <a:buAutoNum type="arabicPeriod"/>
            </a:pPr>
            <a:r>
              <a:rPr lang="en-US" dirty="0"/>
              <a:t>Automate threat response</a:t>
            </a:r>
          </a:p>
          <a:p>
            <a:pPr marL="514350" indent="-514350">
              <a:buFont typeface="+mj-lt"/>
              <a:buAutoNum type="arabicPeriod"/>
            </a:pPr>
            <a:r>
              <a:rPr lang="en-US" dirty="0"/>
              <a:t>Utilize cloud intelligence</a:t>
            </a:r>
          </a:p>
          <a:p>
            <a:pPr marL="514350" indent="-514350">
              <a:buFont typeface="+mj-lt"/>
              <a:buAutoNum type="arabicPeriod"/>
            </a:pPr>
            <a:r>
              <a:rPr lang="en-US" dirty="0"/>
              <a:t>Empower end users with self-service</a:t>
            </a:r>
          </a:p>
        </p:txBody>
      </p:sp>
      <p:sp>
        <p:nvSpPr>
          <p:cNvPr id="5" name="TextBox 4">
            <a:extLst>
              <a:ext uri="{FF2B5EF4-FFF2-40B4-BE49-F238E27FC236}">
                <a16:creationId xmlns:a16="http://schemas.microsoft.com/office/drawing/2014/main" id="{FC07F3BA-2419-4969-8458-2778992D4277}"/>
              </a:ext>
            </a:extLst>
          </p:cNvPr>
          <p:cNvSpPr txBox="1"/>
          <p:nvPr/>
        </p:nvSpPr>
        <p:spPr>
          <a:xfrm>
            <a:off x="585216" y="6103012"/>
            <a:ext cx="6763732" cy="369332"/>
          </a:xfrm>
          <a:prstGeom prst="rect">
            <a:avLst/>
          </a:prstGeom>
          <a:noFill/>
        </p:spPr>
        <p:txBody>
          <a:bodyPr wrap="square">
            <a:spAutoFit/>
          </a:bodyPr>
          <a:lstStyle/>
          <a:p>
            <a:r>
              <a:rPr lang="en-US" sz="1800" dirty="0">
                <a:effectLst/>
                <a:latin typeface="+mj-lt"/>
                <a:hlinkClick r:id="rId3"/>
              </a:rPr>
              <a:t>AKA.MS/SECURITYSTEPS</a:t>
            </a:r>
            <a:endParaRPr lang="en-US" dirty="0">
              <a:latin typeface="+mj-lt"/>
            </a:endParaRPr>
          </a:p>
        </p:txBody>
      </p:sp>
      <p:sp>
        <p:nvSpPr>
          <p:cNvPr id="2" name="Title 1">
            <a:extLst>
              <a:ext uri="{FF2B5EF4-FFF2-40B4-BE49-F238E27FC236}">
                <a16:creationId xmlns:a16="http://schemas.microsoft.com/office/drawing/2014/main" id="{4FD41BB4-C389-485F-8B3E-01B0B3ADD02D}"/>
              </a:ext>
            </a:extLst>
          </p:cNvPr>
          <p:cNvSpPr txBox="1">
            <a:spLocks/>
          </p:cNvSpPr>
          <p:nvPr/>
        </p:nvSpPr>
        <p:spPr>
          <a:xfrm>
            <a:off x="585217" y="2309812"/>
            <a:ext cx="3186684" cy="196977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Helping you build </a:t>
            </a:r>
            <a:r>
              <a:rPr kumimoji="0" lang="en-US" sz="3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 strong identity foundation</a:t>
            </a:r>
          </a:p>
        </p:txBody>
      </p:sp>
    </p:spTree>
    <p:extLst>
      <p:ext uri="{BB962C8B-B14F-4D97-AF65-F5344CB8AC3E}">
        <p14:creationId xmlns:p14="http://schemas.microsoft.com/office/powerpoint/2010/main" val="1855842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Airlift 21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Airlift 21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D07577011F51441B4D9BBE2324827CE" ma:contentTypeVersion="2" ma:contentTypeDescription="Een nieuw document maken." ma:contentTypeScope="" ma:versionID="c0d0dd3fbc31b9259cb4b53ab0fea9f3">
  <xsd:schema xmlns:xsd="http://www.w3.org/2001/XMLSchema" xmlns:xs="http://www.w3.org/2001/XMLSchema" xmlns:p="http://schemas.microsoft.com/office/2006/metadata/properties" xmlns:ns2="f3ea04a1-1b65-402a-95e3-2b9384f54890" targetNamespace="http://schemas.microsoft.com/office/2006/metadata/properties" ma:root="true" ma:fieldsID="c71e6e61b8918dadf8d1d8748e60dc46" ns2:_="">
    <xsd:import namespace="f3ea04a1-1b65-402a-95e3-2b9384f5489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ea04a1-1b65-402a-95e3-2b9384f548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23686BF-FA36-4442-8E27-97C3F003E2C7}"/>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c596db4b-2aed-40dd-82e2-6f89f3f2c654"/>
    <ds:schemaRef ds:uri="http://www.w3.org/XML/1998/namespace"/>
    <ds:schemaRef ds:uri="http://purl.org/dc/elements/1.1/"/>
    <ds:schemaRef ds:uri="http://purl.org/dc/dcmitype/"/>
    <ds:schemaRef ds:uri="http://schemas.microsoft.com/office/2006/metadata/properties"/>
    <ds:schemaRef ds:uri="http://schemas.microsoft.com/office/infopath/2007/PartnerControls"/>
    <ds:schemaRef ds:uri="http://purl.org/dc/terms/"/>
    <ds:schemaRef ds:uri="b260207a-0a5d-459a-b613-ed5b156633ed"/>
    <ds:schemaRef ds:uri="http://schemas.openxmlformats.org/package/2006/metadata/core-properties"/>
    <ds:schemaRef ds:uri="230e9df3-be65-4c73-a93b-d1236ebd677e"/>
    <ds:schemaRef ds:uri="868cb5c6-9906-45d8-8c1b-a0b8e2f41ec4"/>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1574</TotalTime>
  <Words>4920</Words>
  <Application>Microsoft Office PowerPoint</Application>
  <PresentationFormat>Widescreen</PresentationFormat>
  <Paragraphs>504</Paragraphs>
  <Slides>42</Slides>
  <Notes>40</Notes>
  <HiddenSlides>3</HiddenSlides>
  <MMClips>0</MMClips>
  <ScaleCrop>false</ScaleCrop>
  <HeadingPairs>
    <vt:vector size="4" baseType="variant">
      <vt:variant>
        <vt:lpstr>Theme</vt:lpstr>
      </vt:variant>
      <vt:variant>
        <vt:i4>5</vt:i4>
      </vt:variant>
      <vt:variant>
        <vt:lpstr>Slide Titles</vt:lpstr>
      </vt:variant>
      <vt:variant>
        <vt:i4>42</vt:i4>
      </vt:variant>
    </vt:vector>
  </HeadingPairs>
  <TitlesOfParts>
    <vt:vector size="47" baseType="lpstr">
      <vt:lpstr>Airlift 21 Template</vt:lpstr>
      <vt:lpstr>White Template</vt:lpstr>
      <vt:lpstr>Office Theme</vt:lpstr>
      <vt:lpstr>1_Airlift 21 Template</vt:lpstr>
      <vt:lpstr>Microsoft Security template</vt:lpstr>
      <vt:lpstr>Introduction to Zero Trust            &amp; Threat Landscape </vt:lpstr>
      <vt:lpstr>Digital transformation roadmap</vt:lpstr>
      <vt:lpstr>Digital transformation roadmap</vt:lpstr>
      <vt:lpstr>Old World vs. Current World</vt:lpstr>
      <vt:lpstr>Zero Trust</vt:lpstr>
      <vt:lpstr>Zero Trust principles and holistic security strategy</vt:lpstr>
      <vt:lpstr>PowerPoint Presentation</vt:lpstr>
      <vt:lpstr>PowerPoint Presentation</vt:lpstr>
      <vt:lpstr>PowerPoint Presentation</vt:lpstr>
      <vt:lpstr>PowerPoint Presentation</vt:lpstr>
      <vt:lpstr>Azure Active Directory – the world’s largest cloud identity service</vt:lpstr>
      <vt:lpstr>Secure access to all applications with single sign on</vt:lpstr>
      <vt:lpstr>Discover cloud applications</vt:lpstr>
      <vt:lpstr>PowerPoint Presentation</vt:lpstr>
      <vt:lpstr>230% Increase in password spray attacks this year</vt:lpstr>
      <vt:lpstr>PowerPoint Presentation</vt:lpstr>
      <vt:lpstr>PowerPoint Presentation</vt:lpstr>
      <vt:lpstr>PowerPoint Presentation</vt:lpstr>
      <vt:lpstr>Block legacy authentication</vt:lpstr>
      <vt:lpstr>Winning strategies for strengthening your credentials</vt:lpstr>
      <vt:lpstr>PowerPoint Presentation</vt:lpstr>
      <vt:lpstr>Protect identities with Conditional Access and multifactor authentication</vt:lpstr>
      <vt:lpstr>Risks with Privileged Access</vt:lpstr>
      <vt:lpstr>What you want - Least Privileged Access </vt:lpstr>
      <vt:lpstr>Privileged Identity Management</vt:lpstr>
      <vt:lpstr>Azure AD entitlement management</vt:lpstr>
      <vt:lpstr>Winning strategies for reducing your attack surface</vt:lpstr>
      <vt:lpstr>PowerPoint Presentation</vt:lpstr>
      <vt:lpstr>Azure AD · Identity Protection</vt:lpstr>
      <vt:lpstr>Identity Protection intelligently detects and responds to compromise</vt:lpstr>
      <vt:lpstr>Azure AD · Identity Protection · Risk types</vt:lpstr>
      <vt:lpstr>Winning strategies for automating threat response</vt:lpstr>
      <vt:lpstr>PowerPoint Presentation</vt:lpstr>
      <vt:lpstr>Actionable insights in Azure AD</vt:lpstr>
      <vt:lpstr>Azure Sentinel integration</vt:lpstr>
      <vt:lpstr>Winning strategies for utilizing cloud intelligence</vt:lpstr>
      <vt:lpstr>PowerPoint Presentation</vt:lpstr>
      <vt:lpstr>My sign-ins · Users can report unusual sign-ins</vt:lpstr>
      <vt:lpstr>Access Reviews</vt:lpstr>
      <vt:lpstr>Winning strategies for end user self-service</vt:lpstr>
      <vt:lpstr>5 winning strategies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dc:title>
  <dc:creator>Laurie Pottmeyer</dc:creator>
  <cp:lastModifiedBy>Indranil Dutta</cp:lastModifiedBy>
  <cp:revision>10</cp:revision>
  <dcterms:created xsi:type="dcterms:W3CDTF">2020-10-08T18:07:05Z</dcterms:created>
  <dcterms:modified xsi:type="dcterms:W3CDTF">2021-11-01T13:16:07Z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0x010100DD07577011F51441B4D9BBE2324827CE</vt:lpwstr>
  </property>
  <property fmtid="{D5CDD505-2E9C-101B-9397-08002B2CF9AE}" pid="3" name="MediaServiceImageTags">
    <vt:lpwstr/>
  </property>
  <property fmtid="{D5CDD505-2E9C-101B-9397-08002B2CF9AE}" pid="4" name="MSIP_Label_f42aa342-8706-4288-bd11-ebb85995028c_Enabled">
    <vt:lpwstr>true</vt:lpwstr>
  </property>
  <property fmtid="{D5CDD505-2E9C-101B-9397-08002B2CF9AE}" pid="5" name="MSIP_Label_f42aa342-8706-4288-bd11-ebb85995028c_SetDate">
    <vt:lpwstr>2021-10-01T16:13:01Z</vt:lpwstr>
  </property>
  <property fmtid="{D5CDD505-2E9C-101B-9397-08002B2CF9AE}" pid="6" name="MSIP_Label_f42aa342-8706-4288-bd11-ebb85995028c_Method">
    <vt:lpwstr>Standard</vt:lpwstr>
  </property>
  <property fmtid="{D5CDD505-2E9C-101B-9397-08002B2CF9AE}" pid="7" name="MSIP_Label_f42aa342-8706-4288-bd11-ebb85995028c_Name">
    <vt:lpwstr>Internal</vt:lpwstr>
  </property>
  <property fmtid="{D5CDD505-2E9C-101B-9397-08002B2CF9AE}" pid="8" name="MSIP_Label_f42aa342-8706-4288-bd11-ebb85995028c_SiteId">
    <vt:lpwstr>72f988bf-86f1-41af-91ab-2d7cd011db47</vt:lpwstr>
  </property>
  <property fmtid="{D5CDD505-2E9C-101B-9397-08002B2CF9AE}" pid="9" name="MSIP_Label_f42aa342-8706-4288-bd11-ebb85995028c_ActionId">
    <vt:lpwstr>b82ce3bb-e2b9-4db9-ba04-16a8b1c25264</vt:lpwstr>
  </property>
  <property fmtid="{D5CDD505-2E9C-101B-9397-08002B2CF9AE}" pid="10" name="MSIP_Label_f42aa342-8706-4288-bd11-ebb85995028c_ContentBits">
    <vt:lpwstr>0</vt:lpwstr>
  </property>
  <property fmtid="{D5CDD505-2E9C-101B-9397-08002B2CF9AE}" pid="11" name="Order">
    <vt:lpwstr>2100.00000000000</vt:lpwstr>
  </property>
  <property fmtid="{D5CDD505-2E9C-101B-9397-08002B2CF9AE}" pid="12" name="xd_Signature">
    <vt:lpwstr/>
  </property>
  <property fmtid="{D5CDD505-2E9C-101B-9397-08002B2CF9AE}" pid="13" name="xd_ProgID">
    <vt:lpwstr/>
  </property>
  <property fmtid="{D5CDD505-2E9C-101B-9397-08002B2CF9AE}" pid="14" name="_SourceUrl">
    <vt:lpwstr/>
  </property>
  <property fmtid="{D5CDD505-2E9C-101B-9397-08002B2CF9AE}" pid="15" name="_SharedFileIndex">
    <vt:lpwstr/>
  </property>
  <property fmtid="{D5CDD505-2E9C-101B-9397-08002B2CF9AE}" pid="16" name="ComplianceAssetId">
    <vt:lpwstr/>
  </property>
  <property fmtid="{D5CDD505-2E9C-101B-9397-08002B2CF9AE}" pid="17" name="TemplateUrl">
    <vt:lpwstr/>
  </property>
  <property fmtid="{D5CDD505-2E9C-101B-9397-08002B2CF9AE}" pid="18" name="_ExtendedDescription">
    <vt:lpwstr/>
  </property>
  <property fmtid="{D5CDD505-2E9C-101B-9397-08002B2CF9AE}" pid="19" name="TriggerFlowInfo">
    <vt:lpwstr/>
  </property>
</Properties>
</file>